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306" r:id="rId2"/>
    <p:sldId id="307" r:id="rId3"/>
    <p:sldId id="256" r:id="rId4"/>
    <p:sldId id="290" r:id="rId5"/>
    <p:sldId id="321" r:id="rId6"/>
    <p:sldId id="261" r:id="rId7"/>
    <p:sldId id="304" r:id="rId8"/>
    <p:sldId id="260" r:id="rId9"/>
    <p:sldId id="262" r:id="rId10"/>
    <p:sldId id="263" r:id="rId11"/>
    <p:sldId id="264" r:id="rId12"/>
    <p:sldId id="257" r:id="rId13"/>
    <p:sldId id="258" r:id="rId14"/>
    <p:sldId id="265" r:id="rId15"/>
    <p:sldId id="266" r:id="rId16"/>
    <p:sldId id="259"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305" r:id="rId37"/>
    <p:sldId id="286" r:id="rId38"/>
    <p:sldId id="287" r:id="rId39"/>
    <p:sldId id="288" r:id="rId40"/>
    <p:sldId id="289" r:id="rId41"/>
    <p:sldId id="291" r:id="rId42"/>
    <p:sldId id="292" r:id="rId43"/>
    <p:sldId id="308" r:id="rId44"/>
    <p:sldId id="309" r:id="rId45"/>
    <p:sldId id="293" r:id="rId46"/>
    <p:sldId id="310" r:id="rId47"/>
    <p:sldId id="294" r:id="rId48"/>
    <p:sldId id="311" r:id="rId49"/>
    <p:sldId id="295" r:id="rId50"/>
    <p:sldId id="296" r:id="rId51"/>
    <p:sldId id="297" r:id="rId52"/>
    <p:sldId id="298" r:id="rId53"/>
    <p:sldId id="299" r:id="rId54"/>
    <p:sldId id="300" r:id="rId55"/>
    <p:sldId id="301" r:id="rId56"/>
    <p:sldId id="302" r:id="rId57"/>
    <p:sldId id="312" r:id="rId58"/>
    <p:sldId id="303" r:id="rId59"/>
    <p:sldId id="313" r:id="rId60"/>
    <p:sldId id="314" r:id="rId61"/>
    <p:sldId id="315" r:id="rId62"/>
    <p:sldId id="316" r:id="rId63"/>
    <p:sldId id="350" r:id="rId64"/>
    <p:sldId id="351" r:id="rId65"/>
    <p:sldId id="317" r:id="rId66"/>
    <p:sldId id="318" r:id="rId67"/>
    <p:sldId id="319" r:id="rId68"/>
    <p:sldId id="322" r:id="rId69"/>
    <p:sldId id="320"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863" autoAdjust="0"/>
  </p:normalViewPr>
  <p:slideViewPr>
    <p:cSldViewPr>
      <p:cViewPr varScale="1">
        <p:scale>
          <a:sx n="74" d="100"/>
          <a:sy n="74" d="100"/>
        </p:scale>
        <p:origin x="-1854" y="-90"/>
      </p:cViewPr>
      <p:guideLst>
        <p:guide orient="horz" pos="2160"/>
        <p:guide pos="2880"/>
      </p:guideLst>
    </p:cSldViewPr>
  </p:slideViewPr>
  <p:outlineViewPr>
    <p:cViewPr>
      <p:scale>
        <a:sx n="33" d="100"/>
        <a:sy n="33" d="100"/>
      </p:scale>
      <p:origin x="42" y="2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74800-11FD-4FBB-8AB9-E1DE1E1FBC0B}" type="datetimeFigureOut">
              <a:rPr lang="es-EC" smtClean="0"/>
              <a:t>14/05/2018</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C219E-EA43-4165-B900-ED618A970551}" type="slidenum">
              <a:rPr lang="es-EC" smtClean="0"/>
              <a:t>‹Nº›</a:t>
            </a:fld>
            <a:endParaRPr lang="es-EC"/>
          </a:p>
        </p:txBody>
      </p:sp>
    </p:spTree>
    <p:extLst>
      <p:ext uri="{BB962C8B-B14F-4D97-AF65-F5344CB8AC3E}">
        <p14:creationId xmlns:p14="http://schemas.microsoft.com/office/powerpoint/2010/main" val="193538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Clasificación propuesta por Burrel y Morgan:</a:t>
            </a:r>
          </a:p>
          <a:p>
            <a:r>
              <a:rPr lang="es-EC" dirty="0" smtClean="0"/>
              <a:t>1.-</a:t>
            </a:r>
            <a:r>
              <a:rPr lang="es-EC" baseline="0" dirty="0" smtClean="0"/>
              <a:t> Definición de paradigma, explicación y asociación con la Asignatura</a:t>
            </a:r>
            <a:endParaRPr lang="es-EC" dirty="0" smtClean="0"/>
          </a:p>
          <a:p>
            <a:r>
              <a:rPr lang="es-EC" dirty="0" smtClean="0"/>
              <a:t>2.-</a:t>
            </a:r>
            <a:r>
              <a:rPr lang="es-EC" baseline="0" dirty="0" smtClean="0"/>
              <a:t> Hacer reflexionar sobre la posible ubicación de la RS entre los paradigmas</a:t>
            </a:r>
          </a:p>
          <a:p>
            <a:r>
              <a:rPr lang="es-EC" baseline="0" dirty="0" smtClean="0"/>
              <a:t>3.- Entre lo subjetivo y lo objetivo está lo funcional. Los maestrantes deben acoger propuestas funcionales.</a:t>
            </a:r>
          </a:p>
          <a:p>
            <a:r>
              <a:rPr lang="es-EC" baseline="0" dirty="0" smtClean="0"/>
              <a:t>4.- Entre la regulación y el cambio radical, los participantes deben discernir, mediante sus propios criterios, si la RS propone un cambio radical o una regulación</a:t>
            </a:r>
          </a:p>
          <a:p>
            <a:r>
              <a:rPr lang="es-EC" baseline="0" dirty="0" smtClean="0"/>
              <a:t>5.- Las organizaciones que acogen para el desarrollo de sus iniciativas, que requieren, regulación o cambio radical. ¿cómo podrían hacerlo sin afectar su esencial interés, resultados?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a:t>
            </a:fld>
            <a:endParaRPr lang="es-EC"/>
          </a:p>
        </p:txBody>
      </p:sp>
    </p:spTree>
    <p:extLst>
      <p:ext uri="{BB962C8B-B14F-4D97-AF65-F5344CB8AC3E}">
        <p14:creationId xmlns:p14="http://schemas.microsoft.com/office/powerpoint/2010/main" val="110582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que el</a:t>
            </a:r>
            <a:r>
              <a:rPr lang="es-EC" baseline="0" dirty="0" smtClean="0"/>
              <a:t> solo hecho de analizar el marco legal de la RS en el Ecuador o en cualquier otro lugar,  propone diferencias con la naturaleza voluntaria que se creía era la esencia de la RS. Explicar.</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10</a:t>
            </a:fld>
            <a:endParaRPr lang="es-EC"/>
          </a:p>
        </p:txBody>
      </p:sp>
    </p:spTree>
    <p:extLst>
      <p:ext uri="{BB962C8B-B14F-4D97-AF65-F5344CB8AC3E}">
        <p14:creationId xmlns:p14="http://schemas.microsoft.com/office/powerpoint/2010/main" val="12874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Indicar que existen mas informes de RS en la actualidad, hacer referencia a información CERES. (Página Web.)</a:t>
            </a:r>
            <a:r>
              <a:rPr lang="es-EC" baseline="0" dirty="0" smtClean="0"/>
              <a:t>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11</a:t>
            </a:fld>
            <a:endParaRPr lang="es-EC"/>
          </a:p>
        </p:txBody>
      </p:sp>
    </p:spTree>
    <p:extLst>
      <p:ext uri="{BB962C8B-B14F-4D97-AF65-F5344CB8AC3E}">
        <p14:creationId xmlns:p14="http://schemas.microsoft.com/office/powerpoint/2010/main" val="229116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los enfoques,</a:t>
            </a:r>
            <a:r>
              <a:rPr lang="es-EC" baseline="0" dirty="0" smtClean="0"/>
              <a:t> su ambivalencia</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12</a:t>
            </a:fld>
            <a:endParaRPr lang="es-EC"/>
          </a:p>
        </p:txBody>
      </p:sp>
    </p:spTree>
    <p:extLst>
      <p:ext uri="{BB962C8B-B14F-4D97-AF65-F5344CB8AC3E}">
        <p14:creationId xmlns:p14="http://schemas.microsoft.com/office/powerpoint/2010/main" val="3347391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que se consideraría robar al accionista siempre y cuando no incremente el negocio; hablar de plazos requeridos por las estrategias de diferenciación</a:t>
            </a:r>
            <a:r>
              <a:rPr lang="es-EC" baseline="0" dirty="0" smtClean="0"/>
              <a:t> para evidenciar incremento del negocio</a:t>
            </a:r>
            <a:r>
              <a:rPr lang="es-EC" dirty="0" smtClean="0"/>
              <a:t>.</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13</a:t>
            </a:fld>
            <a:endParaRPr lang="es-EC"/>
          </a:p>
        </p:txBody>
      </p:sp>
    </p:spTree>
    <p:extLst>
      <p:ext uri="{BB962C8B-B14F-4D97-AF65-F5344CB8AC3E}">
        <p14:creationId xmlns:p14="http://schemas.microsoft.com/office/powerpoint/2010/main" val="280377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La otra postura, antagónica</a:t>
            </a:r>
            <a:r>
              <a:rPr lang="es-EC" baseline="0" dirty="0" smtClean="0"/>
              <a:t> a la anterior parece reforzada últimamente al evidenciarse que. la presión sobre los recursos para la transformación y producción, si es irresponsable, puede generar perjuicios especialmente ambientales y sociales; comentar cambio climático, pérdida de identidad de las poblaciones nativas.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14</a:t>
            </a:fld>
            <a:endParaRPr lang="es-EC"/>
          </a:p>
        </p:txBody>
      </p:sp>
    </p:spTree>
    <p:extLst>
      <p:ext uri="{BB962C8B-B14F-4D97-AF65-F5344CB8AC3E}">
        <p14:creationId xmlns:p14="http://schemas.microsoft.com/office/powerpoint/2010/main" val="2133880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La explicación específica en las láminas siguientes.</a:t>
            </a:r>
            <a:r>
              <a:rPr lang="es-EC" baseline="0" dirty="0" smtClean="0"/>
              <a:t> Adelanto: asociar instrumental con ideas objetivas, funcionalidad; política con regulación sociológica de la interpretación a la funcionalidad; integradora con el enfoque de la ciudadanía hacia la con funcional; ética con interpretación y cambio radical subjetivo. Todo estableciendo asociaciones al modelo de los paradigmas y al modelo de poder e institucionalidad.</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15</a:t>
            </a:fld>
            <a:endParaRPr lang="es-EC"/>
          </a:p>
        </p:txBody>
      </p:sp>
    </p:spTree>
    <p:extLst>
      <p:ext uri="{BB962C8B-B14F-4D97-AF65-F5344CB8AC3E}">
        <p14:creationId xmlns:p14="http://schemas.microsoft.com/office/powerpoint/2010/main" val="2394791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Comentar con los participantes,</a:t>
            </a:r>
            <a:r>
              <a:rPr lang="es-EC" baseline="0" dirty="0" smtClean="0"/>
              <a:t> las empresas privadas y este enfoque; la posibilidad o imposibilidad de acción en RS por parte de las empresas públicas.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16</a:t>
            </a:fld>
            <a:endParaRPr lang="es-EC"/>
          </a:p>
        </p:txBody>
      </p:sp>
    </p:spTree>
    <p:extLst>
      <p:ext uri="{BB962C8B-B14F-4D97-AF65-F5344CB8AC3E}">
        <p14:creationId xmlns:p14="http://schemas.microsoft.com/office/powerpoint/2010/main" val="218357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Asociaciones a la diagrama del poder, lámina 2</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17</a:t>
            </a:fld>
            <a:endParaRPr lang="es-EC"/>
          </a:p>
        </p:txBody>
      </p:sp>
    </p:spTree>
    <p:extLst>
      <p:ext uri="{BB962C8B-B14F-4D97-AF65-F5344CB8AC3E}">
        <p14:creationId xmlns:p14="http://schemas.microsoft.com/office/powerpoint/2010/main" val="38997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Comentar casos prácticos de las empresas petroleras privadas y su acción en este enfoque.</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18</a:t>
            </a:fld>
            <a:endParaRPr lang="es-EC"/>
          </a:p>
        </p:txBody>
      </p:sp>
    </p:spTree>
    <p:extLst>
      <p:ext uri="{BB962C8B-B14F-4D97-AF65-F5344CB8AC3E}">
        <p14:creationId xmlns:p14="http://schemas.microsoft.com/office/powerpoint/2010/main" val="323567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Establecer que económico asocia en código de colores con medición de lucro y retorno a la inversión realizada por la empresa; y el valor agregado del negocio, con personas y planeta. El valor agregado de la RS se estudia mas adelante, verificaremos si hay razón en esta explicación.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20</a:t>
            </a:fld>
            <a:endParaRPr lang="es-EC"/>
          </a:p>
        </p:txBody>
      </p:sp>
    </p:spTree>
    <p:extLst>
      <p:ext uri="{BB962C8B-B14F-4D97-AF65-F5344CB8AC3E}">
        <p14:creationId xmlns:p14="http://schemas.microsoft.com/office/powerpoint/2010/main" val="343278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Anticipar que el significado de RS es una construcción adaptativa a los intereses de la organización, dentro de unas propuestas generales, no es una camisa de fuerza, aun</a:t>
            </a:r>
            <a:r>
              <a:rPr lang="es-EC" baseline="0" dirty="0" smtClean="0"/>
              <a:t> cuando algunos aspectos de la RS, ahora formen parte de cuerpos legales obligatorios, su espíritu esencial no es ese.</a:t>
            </a:r>
          </a:p>
          <a:p>
            <a:r>
              <a:rPr lang="es-EC" baseline="0" dirty="0" smtClean="0"/>
              <a:t>2.- Consecuentemente debe ser el resultado de una construcción social acordada por la organización, aun cuando expertos y organizaciones dedicadas a este tema propongan criterios y definiciones generales.</a:t>
            </a:r>
          </a:p>
          <a:p>
            <a:r>
              <a:rPr lang="es-EC" baseline="0" dirty="0" smtClean="0"/>
              <a:t>3.- Para discernir sobre una construcción social, como la RS, necesariamente se requiere comprender y reconocer a sus actores principales en un marco organizacional, y su capacidad de acción, sus atributos funcionales.</a:t>
            </a:r>
          </a:p>
          <a:p>
            <a:r>
              <a:rPr lang="es-EC" baseline="0" dirty="0" smtClean="0"/>
              <a:t>4.- ¿Puede hacer RS el ESTADO si el marco legal público restringe sus actividades a solo lo que está escrito?; ¿Existe una ley de RS para poder hacerlo?; ¿como hacerlo?; hacer referencia al tratamiento de casos especiales del libro: «La responsabilidad social de la empresa en América Latina. </a:t>
            </a:r>
          </a:p>
          <a:p>
            <a:r>
              <a:rPr lang="es-EC" baseline="0" dirty="0" smtClean="0"/>
              <a:t>5.- Comentar la conveniencia de utilizar un manual, una guía para conocer los diferentes aspectos de la RS que, de preferencia, esté referida a la situación ecuatoriana.</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a:t>
            </a:fld>
            <a:endParaRPr lang="es-EC"/>
          </a:p>
        </p:txBody>
      </p:sp>
    </p:spTree>
    <p:extLst>
      <p:ext uri="{BB962C8B-B14F-4D97-AF65-F5344CB8AC3E}">
        <p14:creationId xmlns:p14="http://schemas.microsoft.com/office/powerpoint/2010/main" val="3741602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Comentar la reflexión</a:t>
            </a:r>
            <a:r>
              <a:rPr lang="es-EC" baseline="0" dirty="0" smtClean="0"/>
              <a:t> entre un pensamiento liberal y parámetros éticos.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21</a:t>
            </a:fld>
            <a:endParaRPr lang="es-EC"/>
          </a:p>
        </p:txBody>
      </p:sp>
    </p:spTree>
    <p:extLst>
      <p:ext uri="{BB962C8B-B14F-4D97-AF65-F5344CB8AC3E}">
        <p14:creationId xmlns:p14="http://schemas.microsoft.com/office/powerpoint/2010/main" val="3872156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El valor agregado que pueda establecerse en el ejercicio de RS es la mejor justificación para su práctica, no obstante en el ejercicio empresarial debe ser tangible.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22</a:t>
            </a:fld>
            <a:endParaRPr lang="es-EC"/>
          </a:p>
        </p:txBody>
      </p:sp>
    </p:spTree>
    <p:extLst>
      <p:ext uri="{BB962C8B-B14F-4D97-AF65-F5344CB8AC3E}">
        <p14:creationId xmlns:p14="http://schemas.microsoft.com/office/powerpoint/2010/main" val="1210787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en 1) Adicionalmente esto le permite anclaje social y sus favorables consecuencias</a:t>
            </a:r>
          </a:p>
          <a:p>
            <a:r>
              <a:rPr lang="es-EC" dirty="0" smtClean="0"/>
              <a:t>2.- en 2) Ejemplo asociarse para el buen uso de materiales que siendo desperdicios pueden reciclarse. Esto requiere sincerar que se producen residuos por ejercicio de transformación pero que pueden ser bien usados e incluso aumentar rentabilidad.</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23</a:t>
            </a:fld>
            <a:endParaRPr lang="es-EC"/>
          </a:p>
        </p:txBody>
      </p:sp>
    </p:spTree>
    <p:extLst>
      <p:ext uri="{BB962C8B-B14F-4D97-AF65-F5344CB8AC3E}">
        <p14:creationId xmlns:p14="http://schemas.microsoft.com/office/powerpoint/2010/main" val="2568695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en 3) Sin duda establecer que dentro del negocio también se trabaja para el bien común resulta en</a:t>
            </a:r>
            <a:r>
              <a:rPr lang="es-EC" baseline="0" dirty="0" smtClean="0"/>
              <a:t> apropiación del negocio.</a:t>
            </a:r>
          </a:p>
          <a:p>
            <a:r>
              <a:rPr lang="es-EC" baseline="0" dirty="0" smtClean="0"/>
              <a:t>2.- en 4) asociado a 3</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24</a:t>
            </a:fld>
            <a:endParaRPr lang="es-EC"/>
          </a:p>
        </p:txBody>
      </p:sp>
    </p:spTree>
    <p:extLst>
      <p:ext uri="{BB962C8B-B14F-4D97-AF65-F5344CB8AC3E}">
        <p14:creationId xmlns:p14="http://schemas.microsoft.com/office/powerpoint/2010/main" val="3003604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en 5) cada día el cliente prefiere productos generados con respeto a la RS especialmente en los aspectos ambientales.</a:t>
            </a:r>
          </a:p>
          <a:p>
            <a:r>
              <a:rPr lang="es-EC" dirty="0" smtClean="0"/>
              <a:t>2.- en 6) explicar la línea en la que la RS deja de ser voluntaria y se convierte en obligatoria, parece haber una invasión al criterio esencial de que la RS de sea voluntaria. Establecer el criterio de que la</a:t>
            </a:r>
            <a:r>
              <a:rPr lang="es-EC" baseline="0" dirty="0" smtClean="0"/>
              <a:t> RS no debe ser parte de los cuerpos legales, salvo el caso en el que los contenidos legales hayan existido con anterioridad a los enfoques de RS, como son los derechos laborales de larga data. – Aspectos afines-</a:t>
            </a:r>
          </a:p>
          <a:p>
            <a:r>
              <a:rPr lang="es-EC" baseline="0" dirty="0" smtClean="0"/>
              <a:t>3.- en 7) Comentar que en el Ecuador existe un marco institucional estatal que puede ser asociado a las prácticas de RS de las empresas, Ejemplos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25</a:t>
            </a:fld>
            <a:endParaRPr lang="es-EC"/>
          </a:p>
        </p:txBody>
      </p:sp>
    </p:spTree>
    <p:extLst>
      <p:ext uri="{BB962C8B-B14F-4D97-AF65-F5344CB8AC3E}">
        <p14:creationId xmlns:p14="http://schemas.microsoft.com/office/powerpoint/2010/main" val="78681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en 8) En general establecer alianzas con el Estado para el cumplimiento de solicitudes comunitarias redunda</a:t>
            </a:r>
            <a:r>
              <a:rPr lang="es-EC" baseline="0" dirty="0" smtClean="0"/>
              <a:t> en rentabilidad.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26</a:t>
            </a:fld>
            <a:endParaRPr lang="es-EC"/>
          </a:p>
        </p:txBody>
      </p:sp>
    </p:spTree>
    <p:extLst>
      <p:ext uri="{BB962C8B-B14F-4D97-AF65-F5344CB8AC3E}">
        <p14:creationId xmlns:p14="http://schemas.microsoft.com/office/powerpoint/2010/main" val="828836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En 9) Referirse al comentario entre paréntesis de la lámina</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27</a:t>
            </a:fld>
            <a:endParaRPr lang="es-EC"/>
          </a:p>
        </p:txBody>
      </p:sp>
    </p:spTree>
    <p:extLst>
      <p:ext uri="{BB962C8B-B14F-4D97-AF65-F5344CB8AC3E}">
        <p14:creationId xmlns:p14="http://schemas.microsoft.com/office/powerpoint/2010/main" val="1312038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Explicar el concepto de </a:t>
            </a:r>
            <a:r>
              <a:rPr lang="es-EC" dirty="0" err="1" smtClean="0"/>
              <a:t>stakeholders</a:t>
            </a:r>
            <a:r>
              <a:rPr lang="es-EC" dirty="0" smtClean="0"/>
              <a:t>, como involucrados no</a:t>
            </a:r>
            <a:r>
              <a:rPr lang="es-EC" baseline="0" dirty="0" smtClean="0"/>
              <a:t> como interesados, los proyectos empresariales favorecen a algunas y afectan a otros, </a:t>
            </a:r>
            <a:r>
              <a:rPr lang="es-EC" baseline="0" dirty="0" err="1" smtClean="0"/>
              <a:t>consecuentmente</a:t>
            </a:r>
            <a:r>
              <a:rPr lang="es-EC" baseline="0" dirty="0" smtClean="0"/>
              <a:t> el significado de involucrado es mas coherente que el concepto de interesado.</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29</a:t>
            </a:fld>
            <a:endParaRPr lang="es-EC"/>
          </a:p>
        </p:txBody>
      </p:sp>
    </p:spTree>
    <p:extLst>
      <p:ext uri="{BB962C8B-B14F-4D97-AF65-F5344CB8AC3E}">
        <p14:creationId xmlns:p14="http://schemas.microsoft.com/office/powerpoint/2010/main" val="364068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Precisamente la explicación anterior amplia el criterio de </a:t>
            </a:r>
            <a:r>
              <a:rPr lang="es-EC" dirty="0" err="1" smtClean="0"/>
              <a:t>stokeholders</a:t>
            </a:r>
            <a:r>
              <a:rPr lang="es-EC" dirty="0" smtClean="0"/>
              <a:t>, y</a:t>
            </a:r>
            <a:r>
              <a:rPr lang="es-EC" baseline="0" dirty="0" smtClean="0"/>
              <a:t> hace extensivo a los criterios de RS. </a:t>
            </a:r>
            <a:r>
              <a:rPr lang="es-EC" baseline="0" dirty="0" err="1" smtClean="0"/>
              <a:t>Freeman</a:t>
            </a:r>
            <a:r>
              <a:rPr lang="es-EC" baseline="0" dirty="0" smtClean="0"/>
              <a:t> hace una reflexión adecuada el significado.</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30</a:t>
            </a:fld>
            <a:endParaRPr lang="es-EC"/>
          </a:p>
        </p:txBody>
      </p:sp>
    </p:spTree>
    <p:extLst>
      <p:ext uri="{BB962C8B-B14F-4D97-AF65-F5344CB8AC3E}">
        <p14:creationId xmlns:p14="http://schemas.microsoft.com/office/powerpoint/2010/main" val="310914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Dentro de los involuntarios estarían los que pueden ser afectados en sus intereses (generaciones futuras, negocios particulares que desaparecen por acción de otros intereses.</a:t>
            </a:r>
            <a:r>
              <a:rPr lang="es-EC" baseline="0" dirty="0" smtClean="0"/>
              <a:t> Ejemplo puente entre dos poblaciones)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31</a:t>
            </a:fld>
            <a:endParaRPr lang="es-EC"/>
          </a:p>
        </p:txBody>
      </p:sp>
    </p:spTree>
    <p:extLst>
      <p:ext uri="{BB962C8B-B14F-4D97-AF65-F5344CB8AC3E}">
        <p14:creationId xmlns:p14="http://schemas.microsoft.com/office/powerpoint/2010/main" val="280753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Pág. 4 del libro: </a:t>
            </a:r>
            <a:r>
              <a:rPr lang="es-EC" b="1" dirty="0" smtClean="0"/>
              <a:t>Información transversal sobre la Responsabilidad Social en el Ecuador </a:t>
            </a:r>
            <a:r>
              <a:rPr lang="es-EC" b="0" dirty="0" smtClean="0"/>
              <a:t>indica en </a:t>
            </a:r>
            <a:r>
              <a:rPr lang="es-EC" dirty="0" smtClean="0"/>
              <a:t>la introducción, textual: «</a:t>
            </a:r>
            <a:r>
              <a:rPr lang="es-EC" sz="1200" b="0" i="0" u="none" strike="noStrike" kern="1200" baseline="0" dirty="0" smtClean="0">
                <a:solidFill>
                  <a:schemeClr val="tx1"/>
                </a:solidFill>
                <a:latin typeface="+mn-lt"/>
                <a:ea typeface="+mn-ea"/>
                <a:cs typeface="+mn-cs"/>
              </a:rPr>
              <a:t>En Latinoamérica, la Responsabilidad Social posee una configuración diferente de las prácticas en países llamados ‘desarrollados’* y, por ende, supuestamente no se debería hacer comparaciones entre ellos. </a:t>
            </a:r>
            <a:r>
              <a:rPr lang="es-EC" dirty="0" smtClean="0"/>
              <a:t>Los distintos criterios y marco conceptual en los que se</a:t>
            </a:r>
            <a:r>
              <a:rPr lang="es-EC" baseline="0" dirty="0" smtClean="0"/>
              <a:t> </a:t>
            </a:r>
            <a:r>
              <a:rPr lang="es-EC" dirty="0" smtClean="0"/>
              <a:t>basan </a:t>
            </a:r>
            <a:r>
              <a:rPr lang="es-EC" b="0" i="1" u="none" dirty="0" smtClean="0">
                <a:solidFill>
                  <a:srgbClr val="00B0F0"/>
                </a:solidFill>
              </a:rPr>
              <a:t>los modelos de gestión de la Responsabilidad Social </a:t>
            </a:r>
            <a:r>
              <a:rPr lang="es-EC" dirty="0" smtClean="0"/>
              <a:t>son resultado de las diferencias</a:t>
            </a:r>
            <a:r>
              <a:rPr lang="es-EC" baseline="0" dirty="0" smtClean="0"/>
              <a:t> </a:t>
            </a:r>
            <a:r>
              <a:rPr lang="es-EC" dirty="0" smtClean="0"/>
              <a:t>en la evolución del desarrollo económico-social y la historia de las distintas regiones y</a:t>
            </a:r>
            <a:r>
              <a:rPr lang="es-EC" baseline="0" dirty="0" smtClean="0"/>
              <a:t> </a:t>
            </a:r>
            <a:r>
              <a:rPr lang="es-EC" dirty="0" smtClean="0"/>
              <a:t>países, así como también de sus diferentes tradiciones culturales.»</a:t>
            </a:r>
          </a:p>
          <a:p>
            <a:r>
              <a:rPr lang="es-EC" dirty="0" smtClean="0"/>
              <a:t>2.-</a:t>
            </a:r>
            <a:r>
              <a:rPr lang="es-EC" baseline="0" dirty="0" smtClean="0"/>
              <a:t> El título de la consultoría, anuncia de alguna manera temas complejos que quieren ser ventilados sobre la base de criterios de responsabilidad social que pudieran se ajenos a la función propia de las organizaciones empresariales. (debate) – Orientar.</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a:t>
            </a:fld>
            <a:endParaRPr lang="es-EC"/>
          </a:p>
        </p:txBody>
      </p:sp>
    </p:spTree>
    <p:extLst>
      <p:ext uri="{BB962C8B-B14F-4D97-AF65-F5344CB8AC3E}">
        <p14:creationId xmlns:p14="http://schemas.microsoft.com/office/powerpoint/2010/main" val="3385881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Explicar que las regulaciones o legislación en estos casos coincide con lo que sería hacerse cargo de las afectaciones empresariales al entorno.</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32</a:t>
            </a:fld>
            <a:endParaRPr lang="es-EC"/>
          </a:p>
        </p:txBody>
      </p:sp>
    </p:spTree>
    <p:extLst>
      <p:ext uri="{BB962C8B-B14F-4D97-AF65-F5344CB8AC3E}">
        <p14:creationId xmlns:p14="http://schemas.microsoft.com/office/powerpoint/2010/main" val="1301253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Explicar el interés de integrar la RS </a:t>
            </a:r>
            <a:r>
              <a:rPr lang="es-EC" baseline="0" dirty="0" smtClean="0"/>
              <a:t> en las empresas, motivos.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33</a:t>
            </a:fld>
            <a:endParaRPr lang="es-EC"/>
          </a:p>
        </p:txBody>
      </p:sp>
    </p:spTree>
    <p:extLst>
      <p:ext uri="{BB962C8B-B14F-4D97-AF65-F5344CB8AC3E}">
        <p14:creationId xmlns:p14="http://schemas.microsoft.com/office/powerpoint/2010/main" val="1471977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Comentar que dentro de la página de CERES, se encuentra en la biblioteca referencias esenciales al sistema de medición de RS </a:t>
            </a:r>
            <a:r>
              <a:rPr lang="es-EC" baseline="0" dirty="0" smtClean="0"/>
              <a:t> de </a:t>
            </a:r>
            <a:r>
              <a:rPr lang="es-EC" baseline="0" dirty="0" err="1" smtClean="0"/>
              <a:t>Ethos</a:t>
            </a:r>
            <a:r>
              <a:rPr lang="es-EC" baseline="0" dirty="0" smtClean="0"/>
              <a:t>.</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34</a:t>
            </a:fld>
            <a:endParaRPr lang="es-EC"/>
          </a:p>
        </p:txBody>
      </p:sp>
    </p:spTree>
    <p:extLst>
      <p:ext uri="{BB962C8B-B14F-4D97-AF65-F5344CB8AC3E}">
        <p14:creationId xmlns:p14="http://schemas.microsoft.com/office/powerpoint/2010/main" val="3883414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Comentar que el sistema de medición del</a:t>
            </a:r>
            <a:r>
              <a:rPr lang="es-EC" baseline="0" dirty="0" smtClean="0"/>
              <a:t> GRI en la actualidad es el mas usado en Ecuador, no obstante se establecerán las relaciones con las iniciativas de la ISO 26.000 y comentar también que el sistema ETHOS es mas simple de entender al tiempo de indicar que se trata de una iniciativa </a:t>
            </a:r>
            <a:r>
              <a:rPr lang="es-EC" baseline="0" dirty="0" err="1" smtClean="0"/>
              <a:t>latinoamericadna</a:t>
            </a:r>
            <a:r>
              <a:rPr lang="es-EC" baseline="0" dirty="0" smtClean="0"/>
              <a:t> (Brasil), más </a:t>
            </a:r>
            <a:r>
              <a:rPr lang="es-EC" baseline="0" dirty="0" err="1" smtClean="0"/>
              <a:t>sercana</a:t>
            </a:r>
            <a:r>
              <a:rPr lang="es-EC" baseline="0" dirty="0" smtClean="0"/>
              <a:t> a nuestra realidad que el GRI cuyo origen es occidental.</a:t>
            </a:r>
          </a:p>
          <a:p>
            <a:r>
              <a:rPr lang="es-EC" baseline="0" dirty="0" smtClean="0"/>
              <a:t>2.- Establecer, comentar que la medición quiere ser alcanzada sobre la base de indicadores.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35</a:t>
            </a:fld>
            <a:endParaRPr lang="es-EC"/>
          </a:p>
        </p:txBody>
      </p:sp>
    </p:spTree>
    <p:extLst>
      <p:ext uri="{BB962C8B-B14F-4D97-AF65-F5344CB8AC3E}">
        <p14:creationId xmlns:p14="http://schemas.microsoft.com/office/powerpoint/2010/main" val="1855815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1.-En general los sistemas topan esencialmente los mismos involucrados, se diferencia en el detalle, la especificación y que todo esto será </a:t>
            </a:r>
            <a:r>
              <a:rPr lang="es-EC" dirty="0" err="1" smtClean="0"/>
              <a:t>consiliado</a:t>
            </a:r>
            <a:r>
              <a:rPr lang="es-EC" dirty="0" smtClean="0"/>
              <a:t> y mejor entendido cuando se desarrollen prácticas en organizaciones escogidas por los participantes.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36</a:t>
            </a:fld>
            <a:endParaRPr lang="es-EC"/>
          </a:p>
        </p:txBody>
      </p:sp>
    </p:spTree>
    <p:extLst>
      <p:ext uri="{BB962C8B-B14F-4D97-AF65-F5344CB8AC3E}">
        <p14:creationId xmlns:p14="http://schemas.microsoft.com/office/powerpoint/2010/main" val="4049660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La idea más fuerte de sostenibilidad es la responsabilidad que se tiene con las generaciones futuras. ( Comentar la apuesta de los países del primer mundo y su incursión en el descubrimiento de planetas habitables y la postura radical de los defensores del ambiente) ¿Quién tendrá</a:t>
            </a:r>
            <a:r>
              <a:rPr lang="es-EC" baseline="0" dirty="0" smtClean="0"/>
              <a:t> razón?</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37</a:t>
            </a:fld>
            <a:endParaRPr lang="es-EC"/>
          </a:p>
        </p:txBody>
      </p:sp>
    </p:spTree>
    <p:extLst>
      <p:ext uri="{BB962C8B-B14F-4D97-AF65-F5344CB8AC3E}">
        <p14:creationId xmlns:p14="http://schemas.microsoft.com/office/powerpoint/2010/main" val="1269215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Establece la transformación del significado de RS,</a:t>
            </a:r>
            <a:r>
              <a:rPr lang="es-EC" baseline="0" dirty="0" smtClean="0"/>
              <a:t> no obstante está limitada a la vigencia del autor Archie </a:t>
            </a:r>
            <a:r>
              <a:rPr lang="es-EC" baseline="0" dirty="0" err="1" smtClean="0"/>
              <a:t>Carrol</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38</a:t>
            </a:fld>
            <a:endParaRPr lang="es-EC"/>
          </a:p>
        </p:txBody>
      </p:sp>
    </p:spTree>
    <p:extLst>
      <p:ext uri="{BB962C8B-B14F-4D97-AF65-F5344CB8AC3E}">
        <p14:creationId xmlns:p14="http://schemas.microsoft.com/office/powerpoint/2010/main" val="2570729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la similitud con la propuesta anterior</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39</a:t>
            </a:fld>
            <a:endParaRPr lang="es-EC"/>
          </a:p>
        </p:txBody>
      </p:sp>
    </p:spTree>
    <p:extLst>
      <p:ext uri="{BB962C8B-B14F-4D97-AF65-F5344CB8AC3E}">
        <p14:creationId xmlns:p14="http://schemas.microsoft.com/office/powerpoint/2010/main" val="1158422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Destacar la</a:t>
            </a:r>
            <a:r>
              <a:rPr lang="es-EC" baseline="0" dirty="0" smtClean="0"/>
              <a:t> integración de una última etapa en relación a las propuestas de Carroll que integra a la RS y la cultura organizacional, etapa transformativa</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40</a:t>
            </a:fld>
            <a:endParaRPr lang="es-EC"/>
          </a:p>
        </p:txBody>
      </p:sp>
    </p:spTree>
    <p:extLst>
      <p:ext uri="{BB962C8B-B14F-4D97-AF65-F5344CB8AC3E}">
        <p14:creationId xmlns:p14="http://schemas.microsoft.com/office/powerpoint/2010/main" val="23569251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Especialmente,</a:t>
            </a:r>
            <a:r>
              <a:rPr lang="es-EC" baseline="0" dirty="0" smtClean="0"/>
              <a:t> c</a:t>
            </a:r>
            <a:r>
              <a:rPr lang="es-EC" dirty="0" smtClean="0"/>
              <a:t>omentar la necesidad de insertar la RS en la cultura sobre la base de la creación</a:t>
            </a:r>
            <a:r>
              <a:rPr lang="es-EC" baseline="0" dirty="0" smtClean="0"/>
              <a:t> de valor.</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41</a:t>
            </a:fld>
            <a:endParaRPr lang="es-EC"/>
          </a:p>
        </p:txBody>
      </p:sp>
    </p:spTree>
    <p:extLst>
      <p:ext uri="{BB962C8B-B14F-4D97-AF65-F5344CB8AC3E}">
        <p14:creationId xmlns:p14="http://schemas.microsoft.com/office/powerpoint/2010/main" val="195675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a:t>
            </a:r>
            <a:r>
              <a:rPr lang="es-EC" baseline="0" dirty="0" smtClean="0"/>
              <a:t> Asociar los insumos preparados a los contenidos del concepto</a:t>
            </a:r>
          </a:p>
          <a:p>
            <a:r>
              <a:rPr lang="es-EC" baseline="0" dirty="0" smtClean="0"/>
              <a:t>2.- Destacar el valor agregado de la RS</a:t>
            </a:r>
          </a:p>
          <a:p>
            <a:r>
              <a:rPr lang="es-EC" baseline="0" dirty="0" smtClean="0"/>
              <a:t>3.- Indicar que el tema: «La responsabilidad social en la práctica de su gestión» se verá en las próximas </a:t>
            </a:r>
            <a:r>
              <a:rPr lang="es-EC" baseline="0" dirty="0" err="1" smtClean="0"/>
              <a:t>seciones</a:t>
            </a:r>
            <a:r>
              <a:rPr lang="es-EC" baseline="0" dirty="0" smtClean="0"/>
              <a:t>.</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a:t>
            </a:fld>
            <a:endParaRPr lang="es-EC"/>
          </a:p>
        </p:txBody>
      </p:sp>
    </p:spTree>
    <p:extLst>
      <p:ext uri="{BB962C8B-B14F-4D97-AF65-F5344CB8AC3E}">
        <p14:creationId xmlns:p14="http://schemas.microsoft.com/office/powerpoint/2010/main" val="2329398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Solicitar se lea un concepto de gobernabilidad del internet, esto permite reconocer su significado en dirección a las directrices organizacionales. Asociar a la interpretación de resultados.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42</a:t>
            </a:fld>
            <a:endParaRPr lang="es-EC"/>
          </a:p>
        </p:txBody>
      </p:sp>
    </p:spTree>
    <p:extLst>
      <p:ext uri="{BB962C8B-B14F-4D97-AF65-F5344CB8AC3E}">
        <p14:creationId xmlns:p14="http://schemas.microsoft.com/office/powerpoint/2010/main" val="4002034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El problema de medir es complejo y quizás esta sea la causa por la que la ISO 26000 no es certificables. Comentar que la creación</a:t>
            </a:r>
            <a:r>
              <a:rPr lang="es-EC" baseline="0" dirty="0" smtClean="0"/>
              <a:t> de índices o su aceptación debe contar con un alto grado de adaptabilidad al negocio de la empresa.</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43</a:t>
            </a:fld>
            <a:endParaRPr lang="es-EC"/>
          </a:p>
        </p:txBody>
      </p:sp>
    </p:spTree>
    <p:extLst>
      <p:ext uri="{BB962C8B-B14F-4D97-AF65-F5344CB8AC3E}">
        <p14:creationId xmlns:p14="http://schemas.microsoft.com/office/powerpoint/2010/main" val="1931292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La ISO 26000 </a:t>
            </a:r>
            <a:r>
              <a:rPr lang="es-EC" baseline="0" dirty="0" smtClean="0"/>
              <a:t> será estudiada mas en detalle, luego de conocer  el sistema propuesto por ETHOS.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44</a:t>
            </a:fld>
            <a:endParaRPr lang="es-EC"/>
          </a:p>
        </p:txBody>
      </p:sp>
    </p:spTree>
    <p:extLst>
      <p:ext uri="{BB962C8B-B14F-4D97-AF65-F5344CB8AC3E}">
        <p14:creationId xmlns:p14="http://schemas.microsoft.com/office/powerpoint/2010/main" val="1968891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Este ciclo explica, «el que», hay que realizar para la práctica de RS desde la concepción de la propuesta de </a:t>
            </a:r>
            <a:r>
              <a:rPr lang="es-EC" smtClean="0"/>
              <a:t>un modelo.</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45</a:t>
            </a:fld>
            <a:endParaRPr lang="es-EC"/>
          </a:p>
        </p:txBody>
      </p:sp>
    </p:spTree>
    <p:extLst>
      <p:ext uri="{BB962C8B-B14F-4D97-AF65-F5344CB8AC3E}">
        <p14:creationId xmlns:p14="http://schemas.microsoft.com/office/powerpoint/2010/main" val="264114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que la obra contiene análisis a las iniciativas y marcos referenciales ecuatorianos.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5</a:t>
            </a:fld>
            <a:endParaRPr lang="es-EC"/>
          </a:p>
        </p:txBody>
      </p:sp>
    </p:spTree>
    <p:extLst>
      <p:ext uri="{BB962C8B-B14F-4D97-AF65-F5344CB8AC3E}">
        <p14:creationId xmlns:p14="http://schemas.microsoft.com/office/powerpoint/2010/main" val="162350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Comentar, en general, el crecimiento exponencial de actividades</a:t>
            </a:r>
            <a:r>
              <a:rPr lang="es-EC" baseline="0" dirty="0" smtClean="0"/>
              <a:t> y documentos de RS</a:t>
            </a:r>
          </a:p>
          <a:p>
            <a:r>
              <a:rPr lang="es-EC" baseline="0" dirty="0" smtClean="0"/>
              <a:t>2.- Poner énfasis en la configuración diferente entre las práctica de RS en países desarrollados, otras regiones y Ecuador </a:t>
            </a:r>
          </a:p>
          <a:p>
            <a:r>
              <a:rPr lang="es-EC" baseline="0" dirty="0" smtClean="0"/>
              <a:t>2.- En el contexto de la lámina, indicar que en el 2005 se estableció, formal y jurídicamente, el Consorcio Ecuatoriano para la Responsabilidad Social, más conocido como CERES, iniciando con ello un hito importante en la evolución de la Responsabilidad Social en el país. </a:t>
            </a:r>
            <a:r>
              <a:rPr lang="es-EC" b="1" baseline="0" dirty="0" smtClean="0">
                <a:solidFill>
                  <a:srgbClr val="00B0F0"/>
                </a:solidFill>
              </a:rPr>
              <a:t>CERES es una red de empresas que tiene como objetivo principal difundir y apoyar a otras empresas en la práctica de Responsabilidad Social en Ecuador</a:t>
            </a:r>
          </a:p>
          <a:p>
            <a:r>
              <a:rPr lang="es-EC" b="0" baseline="0" dirty="0" smtClean="0">
                <a:solidFill>
                  <a:srgbClr val="00B0F0"/>
                </a:solidFill>
              </a:rPr>
              <a:t>3.- Invitar a los participantes a visitar la página de CERES en el internet.</a:t>
            </a:r>
            <a:endParaRPr lang="es-EC" b="0" dirty="0">
              <a:solidFill>
                <a:srgbClr val="00B0F0"/>
              </a:solidFill>
            </a:endParaRPr>
          </a:p>
        </p:txBody>
      </p:sp>
      <p:sp>
        <p:nvSpPr>
          <p:cNvPr id="4" name="3 Marcador de número de diapositiva"/>
          <p:cNvSpPr>
            <a:spLocks noGrp="1"/>
          </p:cNvSpPr>
          <p:nvPr>
            <p:ph type="sldNum" sz="quarter" idx="10"/>
          </p:nvPr>
        </p:nvSpPr>
        <p:spPr/>
        <p:txBody>
          <a:bodyPr/>
          <a:lstStyle/>
          <a:p>
            <a:fld id="{2F3C219E-EA43-4165-B900-ED618A970551}" type="slidenum">
              <a:rPr lang="es-EC" smtClean="0"/>
              <a:t>6</a:t>
            </a:fld>
            <a:endParaRPr lang="es-EC"/>
          </a:p>
        </p:txBody>
      </p:sp>
    </p:spTree>
    <p:extLst>
      <p:ext uri="{BB962C8B-B14F-4D97-AF65-F5344CB8AC3E}">
        <p14:creationId xmlns:p14="http://schemas.microsoft.com/office/powerpoint/2010/main" val="1017752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que los autores del documento tratan como manual a su obra,</a:t>
            </a:r>
            <a:r>
              <a:rPr lang="es-EC" baseline="0" dirty="0" smtClean="0"/>
              <a:t> textual: «</a:t>
            </a:r>
            <a:r>
              <a:rPr lang="es-EC" sz="1200" b="0" i="0" u="none" strike="noStrike" kern="1200" baseline="0" dirty="0" smtClean="0">
                <a:solidFill>
                  <a:schemeClr val="tx1"/>
                </a:solidFill>
                <a:latin typeface="+mn-lt"/>
                <a:ea typeface="+mn-ea"/>
                <a:cs typeface="+mn-cs"/>
              </a:rPr>
              <a:t>El manual fue dividido en un total de siete apartados. El primer acápite….»</a:t>
            </a:r>
          </a:p>
          <a:p>
            <a:r>
              <a:rPr lang="es-EC" sz="1200" b="0" i="0" u="none" strike="noStrike" kern="1200" baseline="0" dirty="0" smtClean="0">
                <a:solidFill>
                  <a:schemeClr val="tx1"/>
                </a:solidFill>
                <a:latin typeface="+mn-lt"/>
                <a:ea typeface="+mn-ea"/>
                <a:cs typeface="+mn-cs"/>
              </a:rPr>
              <a:t>2. Poner énfasis en el propósito central de CERES</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7</a:t>
            </a:fld>
            <a:endParaRPr lang="es-EC"/>
          </a:p>
        </p:txBody>
      </p:sp>
    </p:spTree>
    <p:extLst>
      <p:ext uri="{BB962C8B-B14F-4D97-AF65-F5344CB8AC3E}">
        <p14:creationId xmlns:p14="http://schemas.microsoft.com/office/powerpoint/2010/main" val="36939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Destacar que el concepto es una construcción desprendida de la historia de la gestión.</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8</a:t>
            </a:fld>
            <a:endParaRPr lang="es-EC"/>
          </a:p>
        </p:txBody>
      </p:sp>
    </p:spTree>
    <p:extLst>
      <p:ext uri="{BB962C8B-B14F-4D97-AF65-F5344CB8AC3E}">
        <p14:creationId xmlns:p14="http://schemas.microsoft.com/office/powerpoint/2010/main" val="401497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1.- Interesa reconocer que la implementación de la RS  se realiza sobre la base de un modelo de gestión por lo que, si se tiene interés</a:t>
            </a:r>
            <a:r>
              <a:rPr lang="es-EC" baseline="0" dirty="0" smtClean="0"/>
              <a:t> en</a:t>
            </a:r>
            <a:r>
              <a:rPr lang="es-EC" dirty="0" smtClean="0"/>
              <a:t> implementarla, se debe aceptar esta condición</a:t>
            </a:r>
            <a:r>
              <a:rPr lang="es-EC" baseline="0" dirty="0" smtClean="0"/>
              <a:t>; no se trata entonces de un elemento exógeno que hay que ensamblar en un modelo que le a ignorado, un acomodo. </a:t>
            </a:r>
            <a:endParaRPr lang="es-EC" dirty="0"/>
          </a:p>
        </p:txBody>
      </p:sp>
      <p:sp>
        <p:nvSpPr>
          <p:cNvPr id="4" name="3 Marcador de número de diapositiva"/>
          <p:cNvSpPr>
            <a:spLocks noGrp="1"/>
          </p:cNvSpPr>
          <p:nvPr>
            <p:ph type="sldNum" sz="quarter" idx="10"/>
          </p:nvPr>
        </p:nvSpPr>
        <p:spPr/>
        <p:txBody>
          <a:bodyPr/>
          <a:lstStyle/>
          <a:p>
            <a:fld id="{2F3C219E-EA43-4165-B900-ED618A970551}" type="slidenum">
              <a:rPr lang="es-EC" smtClean="0"/>
              <a:t>9</a:t>
            </a:fld>
            <a:endParaRPr lang="es-EC"/>
          </a:p>
        </p:txBody>
      </p:sp>
    </p:spTree>
    <p:extLst>
      <p:ext uri="{BB962C8B-B14F-4D97-AF65-F5344CB8AC3E}">
        <p14:creationId xmlns:p14="http://schemas.microsoft.com/office/powerpoint/2010/main" val="105305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163690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155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140004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289564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39734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161264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69150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60267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403038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142583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A929EB-2284-438C-A1C3-92787C8B456A}" type="datetimeFigureOut">
              <a:rPr lang="es-EC" smtClean="0"/>
              <a:t>14/05/2018</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41E4289-69E6-4CEA-9F26-F673D5044427}" type="slidenum">
              <a:rPr lang="es-EC" smtClean="0"/>
              <a:t>‹Nº›</a:t>
            </a:fld>
            <a:endParaRPr lang="es-EC"/>
          </a:p>
        </p:txBody>
      </p:sp>
    </p:spTree>
    <p:extLst>
      <p:ext uri="{BB962C8B-B14F-4D97-AF65-F5344CB8AC3E}">
        <p14:creationId xmlns:p14="http://schemas.microsoft.com/office/powerpoint/2010/main" val="67032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29EB-2284-438C-A1C3-92787C8B456A}" type="datetimeFigureOut">
              <a:rPr lang="es-EC" smtClean="0"/>
              <a:t>14/05/2018</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E4289-69E6-4CEA-9F26-F673D5044427}" type="slidenum">
              <a:rPr lang="es-EC" smtClean="0"/>
              <a:t>‹Nº›</a:t>
            </a:fld>
            <a:endParaRPr lang="es-EC"/>
          </a:p>
        </p:txBody>
      </p:sp>
    </p:spTree>
    <p:extLst>
      <p:ext uri="{BB962C8B-B14F-4D97-AF65-F5344CB8AC3E}">
        <p14:creationId xmlns:p14="http://schemas.microsoft.com/office/powerpoint/2010/main" val="2328472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Tabla%202%20Estandares%20de%20la%20RSE%20y%20otros%20documentos.docx" TargetMode="External"/><Relationship Id="rId2" Type="http://schemas.openxmlformats.org/officeDocument/2006/relationships/hyperlink" Target="Tabla%201%20Est&#225;ndares%20de%20la%20RSE%20y%20otros%20documentos.docx"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8%20CERES%20Mis%20primeros%20pasos%208c779e_b7b2c30ec6044d588cb0eff12f1940f6.pdf"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628800"/>
          </a:xfrm>
        </p:spPr>
        <p:txBody>
          <a:bodyPr>
            <a:noAutofit/>
          </a:bodyPr>
          <a:lstStyle/>
          <a:p>
            <a:r>
              <a:rPr lang="es-EC" sz="3600" b="1" dirty="0" smtClean="0"/>
              <a:t>RS COMO CORRIENTE DE PENSAMIENTO (Adaptación tesis del docente. Autores: Burrel y Morgan)</a:t>
            </a:r>
            <a:endParaRPr lang="es-EC" sz="36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556792"/>
            <a:ext cx="892899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3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lstStyle/>
          <a:p>
            <a:r>
              <a:rPr lang="es-EC" b="1" dirty="0" smtClean="0"/>
              <a:t>Tercer acápite</a:t>
            </a:r>
            <a:endParaRPr lang="es-EC" b="1" dirty="0"/>
          </a:p>
        </p:txBody>
      </p:sp>
      <p:sp>
        <p:nvSpPr>
          <p:cNvPr id="3" name="2 Rectángulo"/>
          <p:cNvSpPr/>
          <p:nvPr/>
        </p:nvSpPr>
        <p:spPr>
          <a:xfrm>
            <a:off x="899592" y="2276872"/>
            <a:ext cx="7416824" cy="2062103"/>
          </a:xfrm>
          <a:prstGeom prst="rect">
            <a:avLst/>
          </a:prstGeom>
          <a:solidFill>
            <a:schemeClr val="accent3">
              <a:lumMod val="40000"/>
              <a:lumOff val="60000"/>
            </a:schemeClr>
          </a:solidFill>
        </p:spPr>
        <p:txBody>
          <a:bodyPr wrap="square">
            <a:spAutoFit/>
          </a:bodyPr>
          <a:lstStyle/>
          <a:p>
            <a:r>
              <a:rPr lang="es-EC" sz="3200" dirty="0"/>
              <a:t>S</a:t>
            </a:r>
            <a:r>
              <a:rPr lang="es-EC" sz="3200" dirty="0" smtClean="0"/>
              <a:t>eñala </a:t>
            </a:r>
            <a:r>
              <a:rPr lang="es-EC" sz="3200" dirty="0"/>
              <a:t>el </a:t>
            </a:r>
            <a:r>
              <a:rPr lang="es-EC" sz="3200" b="1" dirty="0">
                <a:solidFill>
                  <a:srgbClr val="00B0F0"/>
                </a:solidFill>
              </a:rPr>
              <a:t>marco legal de la Responsabilidad Social en el Ecuador</a:t>
            </a:r>
            <a:r>
              <a:rPr lang="es-EC" sz="3200" dirty="0"/>
              <a:t>, en el que se desarrolla un pequeño </a:t>
            </a:r>
            <a:r>
              <a:rPr lang="es-EC" sz="3200" b="1" dirty="0">
                <a:solidFill>
                  <a:srgbClr val="00B0F0"/>
                </a:solidFill>
              </a:rPr>
              <a:t>análisis de sus ámbitos de regulación.</a:t>
            </a:r>
            <a:r>
              <a:rPr lang="es-EC" sz="3200" dirty="0">
                <a:solidFill>
                  <a:srgbClr val="00B0F0"/>
                </a:solidFill>
              </a:rPr>
              <a:t> </a:t>
            </a:r>
            <a:r>
              <a:rPr lang="es-EC" sz="3200" dirty="0" smtClean="0"/>
              <a:t>(Ibíd., </a:t>
            </a:r>
            <a:r>
              <a:rPr lang="es-EC" sz="3200" dirty="0"/>
              <a:t>6</a:t>
            </a:r>
            <a:r>
              <a:rPr lang="es-EC" sz="3200" dirty="0" smtClean="0"/>
              <a:t>)</a:t>
            </a:r>
            <a:endParaRPr lang="es-EC" sz="3200" dirty="0"/>
          </a:p>
        </p:txBody>
      </p:sp>
    </p:spTree>
    <p:extLst>
      <p:ext uri="{BB962C8B-B14F-4D97-AF65-F5344CB8AC3E}">
        <p14:creationId xmlns:p14="http://schemas.microsoft.com/office/powerpoint/2010/main" val="248833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lstStyle/>
          <a:p>
            <a:r>
              <a:rPr lang="es-EC" b="1" dirty="0"/>
              <a:t>Ú</a:t>
            </a:r>
            <a:r>
              <a:rPr lang="es-EC" b="1" dirty="0" smtClean="0"/>
              <a:t>ltimos </a:t>
            </a:r>
            <a:r>
              <a:rPr lang="es-EC" b="1" dirty="0"/>
              <a:t>capítulos </a:t>
            </a:r>
          </a:p>
        </p:txBody>
      </p:sp>
      <p:sp>
        <p:nvSpPr>
          <p:cNvPr id="3" name="2 Rectángulo"/>
          <p:cNvSpPr/>
          <p:nvPr/>
        </p:nvSpPr>
        <p:spPr>
          <a:xfrm>
            <a:off x="555099" y="1556792"/>
            <a:ext cx="7920880" cy="4524315"/>
          </a:xfrm>
          <a:prstGeom prst="rect">
            <a:avLst/>
          </a:prstGeom>
          <a:solidFill>
            <a:schemeClr val="accent3">
              <a:lumMod val="40000"/>
              <a:lumOff val="60000"/>
            </a:schemeClr>
          </a:solidFill>
        </p:spPr>
        <p:txBody>
          <a:bodyPr wrap="square">
            <a:spAutoFit/>
          </a:bodyPr>
          <a:lstStyle/>
          <a:p>
            <a:r>
              <a:rPr lang="es-EC" sz="3200" dirty="0"/>
              <a:t>S</a:t>
            </a:r>
            <a:r>
              <a:rPr lang="es-EC" sz="3200" dirty="0" smtClean="0"/>
              <a:t>e </a:t>
            </a:r>
            <a:r>
              <a:rPr lang="es-EC" sz="3200" dirty="0"/>
              <a:t>informan algunas experiencias de </a:t>
            </a:r>
            <a:r>
              <a:rPr lang="es-EC" sz="3200" b="1" dirty="0">
                <a:solidFill>
                  <a:srgbClr val="00B0F0"/>
                </a:solidFill>
              </a:rPr>
              <a:t>buenas prácticas ecuatorianas de Responsabilidad Social</a:t>
            </a:r>
            <a:r>
              <a:rPr lang="es-EC" sz="3200" b="1" dirty="0"/>
              <a:t>,</a:t>
            </a:r>
            <a:r>
              <a:rPr lang="es-EC" sz="3200" dirty="0"/>
              <a:t> algunos estudios desarrollados en universidades del país y otras publicaciones de interés sobre el mismo tema, además de informar sobre los más importantes premios y reconocimientos de Responsabilidad Social fomentados por instituciones en Ecuador. </a:t>
            </a:r>
            <a:r>
              <a:rPr lang="es-EC" sz="3200" dirty="0" smtClean="0"/>
              <a:t>(Ibíd., </a:t>
            </a:r>
            <a:r>
              <a:rPr lang="es-EC" sz="3200" dirty="0"/>
              <a:t>6</a:t>
            </a:r>
            <a:r>
              <a:rPr lang="es-EC" sz="3200" dirty="0" smtClean="0"/>
              <a:t>)</a:t>
            </a:r>
            <a:endParaRPr lang="es-EC" sz="3200" dirty="0"/>
          </a:p>
        </p:txBody>
      </p:sp>
    </p:spTree>
    <p:extLst>
      <p:ext uri="{BB962C8B-B14F-4D97-AF65-F5344CB8AC3E}">
        <p14:creationId xmlns:p14="http://schemas.microsoft.com/office/powerpoint/2010/main" val="3726635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274638"/>
            <a:ext cx="5472608" cy="994122"/>
          </a:xfrm>
          <a:solidFill>
            <a:schemeClr val="accent6">
              <a:lumMod val="40000"/>
              <a:lumOff val="60000"/>
            </a:schemeClr>
          </a:solidFill>
        </p:spPr>
        <p:txBody>
          <a:bodyPr/>
          <a:lstStyle/>
          <a:p>
            <a:r>
              <a:rPr lang="es-EC" b="1" dirty="0" smtClean="0"/>
              <a:t>Un poco de historia</a:t>
            </a:r>
            <a:endParaRPr lang="es-EC" b="1" dirty="0"/>
          </a:p>
        </p:txBody>
      </p:sp>
      <p:sp>
        <p:nvSpPr>
          <p:cNvPr id="3" name="2 Rectángulo"/>
          <p:cNvSpPr/>
          <p:nvPr/>
        </p:nvSpPr>
        <p:spPr>
          <a:xfrm>
            <a:off x="539552" y="1412776"/>
            <a:ext cx="8280920" cy="5016758"/>
          </a:xfrm>
          <a:prstGeom prst="rect">
            <a:avLst/>
          </a:prstGeom>
          <a:solidFill>
            <a:schemeClr val="accent3">
              <a:lumMod val="40000"/>
              <a:lumOff val="60000"/>
            </a:schemeClr>
          </a:solidFill>
        </p:spPr>
        <p:txBody>
          <a:bodyPr wrap="square">
            <a:spAutoFit/>
          </a:bodyPr>
          <a:lstStyle/>
          <a:p>
            <a:r>
              <a:rPr lang="es-EC" sz="3200" dirty="0" smtClean="0">
                <a:solidFill>
                  <a:srgbClr val="000000"/>
                </a:solidFill>
              </a:rPr>
              <a:t>La publicación en 1953 del libro Social </a:t>
            </a:r>
            <a:r>
              <a:rPr lang="es-EC" sz="3200" i="1" dirty="0" err="1" smtClean="0">
                <a:solidFill>
                  <a:srgbClr val="000000"/>
                </a:solidFill>
              </a:rPr>
              <a:t>Responsibilities</a:t>
            </a:r>
            <a:r>
              <a:rPr lang="es-EC" sz="3200" i="1" dirty="0" smtClean="0">
                <a:solidFill>
                  <a:srgbClr val="000000"/>
                </a:solidFill>
              </a:rPr>
              <a:t> of </a:t>
            </a:r>
            <a:r>
              <a:rPr lang="es-EC" sz="3200" i="1" dirty="0" err="1" smtClean="0">
                <a:solidFill>
                  <a:srgbClr val="000000"/>
                </a:solidFill>
              </a:rPr>
              <a:t>the</a:t>
            </a:r>
            <a:r>
              <a:rPr lang="es-EC" sz="3200" i="1" dirty="0" smtClean="0">
                <a:solidFill>
                  <a:srgbClr val="000000"/>
                </a:solidFill>
              </a:rPr>
              <a:t> </a:t>
            </a:r>
            <a:r>
              <a:rPr lang="es-EC" sz="3200" i="1" dirty="0" err="1" smtClean="0">
                <a:solidFill>
                  <a:srgbClr val="000000"/>
                </a:solidFill>
              </a:rPr>
              <a:t>Businessman</a:t>
            </a:r>
            <a:r>
              <a:rPr lang="es-EC" sz="3200" dirty="0" smtClean="0">
                <a:solidFill>
                  <a:srgbClr val="000000"/>
                </a:solidFill>
              </a:rPr>
              <a:t>, de Howard </a:t>
            </a:r>
            <a:r>
              <a:rPr lang="es-EC" sz="3200" dirty="0" err="1" smtClean="0">
                <a:solidFill>
                  <a:srgbClr val="000000"/>
                </a:solidFill>
              </a:rPr>
              <a:t>Bowen</a:t>
            </a:r>
            <a:r>
              <a:rPr lang="es-EC" sz="3200" dirty="0" smtClean="0">
                <a:solidFill>
                  <a:srgbClr val="000000"/>
                </a:solidFill>
              </a:rPr>
              <a:t> </a:t>
            </a:r>
            <a:r>
              <a:rPr lang="es-EC" sz="3200" dirty="0">
                <a:solidFill>
                  <a:srgbClr val="000000"/>
                </a:solidFill>
              </a:rPr>
              <a:t>*</a:t>
            </a:r>
            <a:r>
              <a:rPr lang="es-EC" sz="3200" dirty="0" smtClean="0">
                <a:solidFill>
                  <a:srgbClr val="000000"/>
                </a:solidFill>
              </a:rPr>
              <a:t>, puede ser considerada un hito que marca </a:t>
            </a:r>
            <a:r>
              <a:rPr lang="es-EC" sz="3200" b="1" dirty="0" smtClean="0">
                <a:solidFill>
                  <a:srgbClr val="00B0F0"/>
                </a:solidFill>
              </a:rPr>
              <a:t>el punto inicial para el estudio y debate de la Responsabilidad Social</a:t>
            </a:r>
            <a:r>
              <a:rPr lang="es-EC" sz="3200" dirty="0" smtClean="0">
                <a:solidFill>
                  <a:srgbClr val="000000"/>
                </a:solidFill>
              </a:rPr>
              <a:t>. </a:t>
            </a:r>
            <a:r>
              <a:rPr lang="es-EC" sz="3200" dirty="0" smtClean="0"/>
              <a:t>(Ibíd., 7)</a:t>
            </a:r>
            <a:endParaRPr lang="es-EC" sz="3200" dirty="0"/>
          </a:p>
          <a:p>
            <a:endParaRPr lang="es-EC" sz="3200" dirty="0" smtClean="0">
              <a:solidFill>
                <a:srgbClr val="000000"/>
              </a:solidFill>
            </a:endParaRPr>
          </a:p>
          <a:p>
            <a:r>
              <a:rPr lang="es-EC" sz="3200" dirty="0" smtClean="0">
                <a:solidFill>
                  <a:srgbClr val="000000"/>
                </a:solidFill>
              </a:rPr>
              <a:t>Enfoque liberal; Enfoque conservador</a:t>
            </a:r>
          </a:p>
          <a:p>
            <a:endParaRPr lang="es-EC" sz="3200" dirty="0" smtClean="0">
              <a:solidFill>
                <a:srgbClr val="000000"/>
              </a:solidFill>
            </a:endParaRPr>
          </a:p>
          <a:p>
            <a:r>
              <a:rPr lang="en-US" sz="3200" dirty="0"/>
              <a:t>*</a:t>
            </a:r>
            <a:r>
              <a:rPr lang="en-US" sz="3200" dirty="0" smtClean="0"/>
              <a:t> </a:t>
            </a:r>
            <a:r>
              <a:rPr lang="en-US" sz="3200" dirty="0"/>
              <a:t>BOWEN, H. </a:t>
            </a:r>
            <a:r>
              <a:rPr lang="en-US" sz="3200" dirty="0" smtClean="0"/>
              <a:t>1953 Social </a:t>
            </a:r>
            <a:r>
              <a:rPr lang="en-US" sz="3200" i="1" dirty="0"/>
              <a:t>Responsibilities of the Businessman</a:t>
            </a:r>
            <a:r>
              <a:rPr lang="en-US" sz="3200" dirty="0"/>
              <a:t>. New York: Harper &amp; </a:t>
            </a:r>
            <a:r>
              <a:rPr lang="en-US" sz="3200" dirty="0" smtClean="0"/>
              <a:t>Row. </a:t>
            </a:r>
            <a:endParaRPr lang="es-EC" sz="3200" dirty="0"/>
          </a:p>
        </p:txBody>
      </p:sp>
    </p:spTree>
    <p:extLst>
      <p:ext uri="{BB962C8B-B14F-4D97-AF65-F5344CB8AC3E}">
        <p14:creationId xmlns:p14="http://schemas.microsoft.com/office/powerpoint/2010/main" val="191169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Un poco de historia</a:t>
            </a:r>
            <a:endParaRPr lang="es-EC" b="1" dirty="0"/>
          </a:p>
        </p:txBody>
      </p:sp>
      <p:sp>
        <p:nvSpPr>
          <p:cNvPr id="3" name="2 Rectángulo"/>
          <p:cNvSpPr/>
          <p:nvPr/>
        </p:nvSpPr>
        <p:spPr>
          <a:xfrm>
            <a:off x="253697" y="1700808"/>
            <a:ext cx="8712968" cy="4401205"/>
          </a:xfrm>
          <a:prstGeom prst="rect">
            <a:avLst/>
          </a:prstGeom>
        </p:spPr>
        <p:txBody>
          <a:bodyPr wrap="square">
            <a:spAutoFit/>
          </a:bodyPr>
          <a:lstStyle/>
          <a:p>
            <a:r>
              <a:rPr lang="en-US" sz="2800" b="0" i="0" u="none" strike="noStrike" baseline="0" dirty="0" smtClean="0">
                <a:solidFill>
                  <a:srgbClr val="000000"/>
                </a:solidFill>
                <a:latin typeface="Times New Roman"/>
              </a:rPr>
              <a:t>FRIEDMAN, M. 1962. The social responsibility of business is to increase its profits. </a:t>
            </a:r>
            <a:r>
              <a:rPr lang="en-US" sz="2800" b="0" i="1" u="none" strike="noStrike" baseline="0" dirty="0" smtClean="0">
                <a:solidFill>
                  <a:srgbClr val="000000"/>
                </a:solidFill>
                <a:latin typeface="Times New Roman"/>
              </a:rPr>
              <a:t>New York Times</a:t>
            </a:r>
            <a:r>
              <a:rPr lang="en-US" sz="2800" b="0" i="0" u="none" strike="noStrike" baseline="0" dirty="0" smtClean="0">
                <a:solidFill>
                  <a:srgbClr val="000000"/>
                </a:solidFill>
                <a:latin typeface="Times New Roman"/>
              </a:rPr>
              <a:t>, September</a:t>
            </a:r>
            <a:r>
              <a:rPr lang="en-US" sz="2800" dirty="0" smtClean="0">
                <a:solidFill>
                  <a:srgbClr val="000000"/>
                </a:solidFill>
                <a:latin typeface="Times New Roman"/>
              </a:rPr>
              <a:t>, 126</a:t>
            </a:r>
            <a:endParaRPr lang="es-EC" sz="2800" dirty="0" smtClean="0"/>
          </a:p>
          <a:p>
            <a:r>
              <a:rPr lang="es-EC" sz="2800" dirty="0" smtClean="0"/>
              <a:t>El </a:t>
            </a:r>
            <a:r>
              <a:rPr lang="es-EC" sz="2800" dirty="0"/>
              <a:t>argumento principal del economista consistía en que los directores de una empresa son empleados de sus accionistas y, en este rol, </a:t>
            </a:r>
            <a:r>
              <a:rPr lang="es-EC" sz="2800" b="1" dirty="0">
                <a:solidFill>
                  <a:srgbClr val="00B0F0"/>
                </a:solidFill>
              </a:rPr>
              <a:t>tienen una “responsabilidad fiduciaria” de maximizar sus lucros</a:t>
            </a:r>
            <a:r>
              <a:rPr lang="es-EC" sz="2800" dirty="0"/>
              <a:t>. Entregar dinero a la caridad u otras causas sociales e involucrarse en proyectos comunitarios (</a:t>
            </a:r>
            <a:r>
              <a:rPr lang="es-EC" sz="2800" dirty="0">
                <a:solidFill>
                  <a:srgbClr val="FF0000"/>
                </a:solidFill>
              </a:rPr>
              <a:t>que no incrementan los negocios</a:t>
            </a:r>
            <a:r>
              <a:rPr lang="es-EC" sz="2800" dirty="0"/>
              <a:t>) </a:t>
            </a:r>
            <a:r>
              <a:rPr lang="es-EC" sz="2800" b="1" dirty="0">
                <a:solidFill>
                  <a:srgbClr val="00B0F0"/>
                </a:solidFill>
              </a:rPr>
              <a:t>es equivalente a robar a los accionistas</a:t>
            </a:r>
            <a:r>
              <a:rPr lang="es-EC" sz="2800" dirty="0"/>
              <a:t> </a:t>
            </a:r>
            <a:r>
              <a:rPr lang="es-EC" sz="2800" dirty="0" smtClean="0"/>
              <a:t>(Ibíd.,8)</a:t>
            </a:r>
          </a:p>
        </p:txBody>
      </p:sp>
    </p:spTree>
    <p:extLst>
      <p:ext uri="{BB962C8B-B14F-4D97-AF65-F5344CB8AC3E}">
        <p14:creationId xmlns:p14="http://schemas.microsoft.com/office/powerpoint/2010/main" val="182862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Un poco de </a:t>
            </a:r>
            <a:r>
              <a:rPr lang="es-EC" b="1" dirty="0" smtClean="0"/>
              <a:t>historia</a:t>
            </a:r>
            <a:endParaRPr lang="es-EC" b="1" dirty="0"/>
          </a:p>
        </p:txBody>
      </p:sp>
      <p:sp>
        <p:nvSpPr>
          <p:cNvPr id="4" name="3 Rectángulo"/>
          <p:cNvSpPr/>
          <p:nvPr/>
        </p:nvSpPr>
        <p:spPr>
          <a:xfrm>
            <a:off x="759931" y="1988840"/>
            <a:ext cx="7776864" cy="3046988"/>
          </a:xfrm>
          <a:prstGeom prst="rect">
            <a:avLst/>
          </a:prstGeom>
        </p:spPr>
        <p:txBody>
          <a:bodyPr wrap="square">
            <a:spAutoFit/>
          </a:bodyPr>
          <a:lstStyle/>
          <a:p>
            <a:r>
              <a:rPr lang="es-EC" sz="3200" dirty="0" err="1"/>
              <a:t>Samuelson</a:t>
            </a:r>
            <a:r>
              <a:rPr lang="es-EC" sz="3200" dirty="0"/>
              <a:t>  (premio novel economía 1970), para quien las empresas pueden y deben </a:t>
            </a:r>
            <a:r>
              <a:rPr lang="es-EC" sz="3200" b="1" dirty="0">
                <a:solidFill>
                  <a:srgbClr val="00B0F0"/>
                </a:solidFill>
              </a:rPr>
              <a:t>asumir las responsabilidades por las consecuencias de sus decisiones y acciones ante la sociedad</a:t>
            </a:r>
            <a:r>
              <a:rPr lang="es-EC" sz="3200" dirty="0"/>
              <a:t>. </a:t>
            </a:r>
            <a:r>
              <a:rPr lang="es-EC" sz="3200" dirty="0" smtClean="0"/>
              <a:t>A partir de este debate, nuevos conceptos fueron elaborados.(Ibíd., 8)</a:t>
            </a:r>
            <a:endParaRPr lang="es-EC" sz="3200" dirty="0"/>
          </a:p>
        </p:txBody>
      </p:sp>
    </p:spTree>
    <p:extLst>
      <p:ext uri="{BB962C8B-B14F-4D97-AF65-F5344CB8AC3E}">
        <p14:creationId xmlns:p14="http://schemas.microsoft.com/office/powerpoint/2010/main" val="727502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3" y="116632"/>
            <a:ext cx="5616625" cy="864096"/>
          </a:xfrm>
          <a:solidFill>
            <a:schemeClr val="accent6">
              <a:lumMod val="40000"/>
              <a:lumOff val="60000"/>
            </a:schemeClr>
          </a:solidFill>
        </p:spPr>
        <p:txBody>
          <a:bodyPr/>
          <a:lstStyle/>
          <a:p>
            <a:r>
              <a:rPr lang="es-EC" b="1" dirty="0" smtClean="0"/>
              <a:t>Un poco de historia</a:t>
            </a:r>
            <a:endParaRPr lang="es-EC" b="1" dirty="0"/>
          </a:p>
        </p:txBody>
      </p:sp>
      <p:sp>
        <p:nvSpPr>
          <p:cNvPr id="3" name="2 Rectángulo"/>
          <p:cNvSpPr/>
          <p:nvPr/>
        </p:nvSpPr>
        <p:spPr>
          <a:xfrm>
            <a:off x="504347" y="1124744"/>
            <a:ext cx="8352928" cy="5478423"/>
          </a:xfrm>
          <a:prstGeom prst="rect">
            <a:avLst/>
          </a:prstGeom>
          <a:solidFill>
            <a:schemeClr val="accent3">
              <a:lumMod val="40000"/>
              <a:lumOff val="60000"/>
            </a:schemeClr>
          </a:solidFill>
        </p:spPr>
        <p:txBody>
          <a:bodyPr wrap="square">
            <a:spAutoFit/>
          </a:bodyPr>
          <a:lstStyle/>
          <a:p>
            <a:r>
              <a:rPr lang="es-EC" sz="2800" dirty="0" smtClean="0"/>
              <a:t>…existen </a:t>
            </a:r>
            <a:r>
              <a:rPr lang="es-EC" sz="2800" dirty="0"/>
              <a:t>hoy diversas taxonomías, entre las cuales está la elaborada </a:t>
            </a:r>
            <a:r>
              <a:rPr lang="es-EC" sz="2800" dirty="0">
                <a:solidFill>
                  <a:srgbClr val="00B0F0"/>
                </a:solidFill>
              </a:rPr>
              <a:t>por </a:t>
            </a:r>
            <a:r>
              <a:rPr lang="es-EC" sz="2800" dirty="0" err="1">
                <a:solidFill>
                  <a:srgbClr val="00B0F0"/>
                </a:solidFill>
              </a:rPr>
              <a:t>Elizabet</a:t>
            </a:r>
            <a:r>
              <a:rPr lang="es-EC" sz="2800" dirty="0">
                <a:solidFill>
                  <a:srgbClr val="00B0F0"/>
                </a:solidFill>
              </a:rPr>
              <a:t> Garriga y </a:t>
            </a:r>
            <a:r>
              <a:rPr lang="es-EC" sz="2800" dirty="0" err="1">
                <a:solidFill>
                  <a:srgbClr val="00B0F0"/>
                </a:solidFill>
              </a:rPr>
              <a:t>Domenec</a:t>
            </a:r>
            <a:r>
              <a:rPr lang="es-EC" sz="2800" dirty="0">
                <a:solidFill>
                  <a:srgbClr val="00B0F0"/>
                </a:solidFill>
              </a:rPr>
              <a:t> </a:t>
            </a:r>
            <a:r>
              <a:rPr lang="es-EC" sz="2800" dirty="0" err="1">
                <a:solidFill>
                  <a:srgbClr val="00B0F0"/>
                </a:solidFill>
              </a:rPr>
              <a:t>Méle</a:t>
            </a:r>
            <a:r>
              <a:rPr lang="es-EC" sz="2800" dirty="0">
                <a:solidFill>
                  <a:srgbClr val="00B0F0"/>
                </a:solidFill>
              </a:rPr>
              <a:t> en </a:t>
            </a:r>
            <a:r>
              <a:rPr lang="es-EC" sz="2800" dirty="0" smtClean="0">
                <a:solidFill>
                  <a:srgbClr val="00B0F0"/>
                </a:solidFill>
              </a:rPr>
              <a:t>2004</a:t>
            </a:r>
            <a:r>
              <a:rPr lang="es-EC" sz="2800" dirty="0" smtClean="0"/>
              <a:t>*. </a:t>
            </a:r>
            <a:r>
              <a:rPr lang="es-EC" sz="2800" dirty="0"/>
              <a:t>De acuerdo a su visión, se podría dividir en </a:t>
            </a:r>
            <a:r>
              <a:rPr lang="es-EC" sz="2800" b="1" dirty="0">
                <a:solidFill>
                  <a:srgbClr val="00B0F0"/>
                </a:solidFill>
              </a:rPr>
              <a:t>cuatro el conjunto de teorías sobre la Responsabilidad Social</a:t>
            </a:r>
            <a:r>
              <a:rPr lang="es-EC" sz="2800" dirty="0"/>
              <a:t>, que se desarrollaron desde las perspectivas </a:t>
            </a:r>
            <a:r>
              <a:rPr lang="es-EC" sz="2800" dirty="0">
                <a:solidFill>
                  <a:srgbClr val="FF0000"/>
                </a:solidFill>
              </a:rPr>
              <a:t>instrumental </a:t>
            </a:r>
            <a:r>
              <a:rPr lang="es-EC" sz="2800" dirty="0"/>
              <a:t>(1), </a:t>
            </a:r>
            <a:r>
              <a:rPr lang="es-EC" sz="2800" dirty="0">
                <a:solidFill>
                  <a:srgbClr val="FF0000"/>
                </a:solidFill>
              </a:rPr>
              <a:t>política</a:t>
            </a:r>
            <a:r>
              <a:rPr lang="es-EC" sz="2800" dirty="0"/>
              <a:t> (2), </a:t>
            </a:r>
            <a:r>
              <a:rPr lang="es-EC" sz="2800" dirty="0">
                <a:solidFill>
                  <a:srgbClr val="FF0000"/>
                </a:solidFill>
              </a:rPr>
              <a:t>integradora</a:t>
            </a:r>
            <a:r>
              <a:rPr lang="es-EC" sz="2800" dirty="0"/>
              <a:t> (3) y </a:t>
            </a:r>
            <a:r>
              <a:rPr lang="es-EC" sz="2800" dirty="0">
                <a:solidFill>
                  <a:srgbClr val="FF0000"/>
                </a:solidFill>
              </a:rPr>
              <a:t>ética</a:t>
            </a:r>
            <a:r>
              <a:rPr lang="es-EC" sz="2800" dirty="0"/>
              <a:t> (4). Ampliando la explicación de estas categorías, el estudio de Hugo Rivera y </a:t>
            </a:r>
            <a:r>
              <a:rPr lang="es-EC" sz="2800" dirty="0" err="1"/>
              <a:t>Marleny</a:t>
            </a:r>
            <a:r>
              <a:rPr lang="es-EC" sz="2800" dirty="0"/>
              <a:t> </a:t>
            </a:r>
            <a:r>
              <a:rPr lang="es-EC" sz="2800" dirty="0" err="1"/>
              <a:t>Malaver</a:t>
            </a:r>
            <a:r>
              <a:rPr lang="es-EC" sz="2800" dirty="0"/>
              <a:t> </a:t>
            </a:r>
            <a:r>
              <a:rPr lang="es-EC" sz="2800" dirty="0" smtClean="0"/>
              <a:t>** </a:t>
            </a:r>
            <a:r>
              <a:rPr lang="es-EC" sz="2800" dirty="0"/>
              <a:t>sintetiza estas perspectivas como se describe a continuación. </a:t>
            </a:r>
            <a:r>
              <a:rPr lang="es-EC" sz="2800" dirty="0" smtClean="0"/>
              <a:t>(Ibíd., 8)</a:t>
            </a:r>
          </a:p>
          <a:p>
            <a:endParaRPr lang="es-EC" sz="2800" dirty="0"/>
          </a:p>
          <a:p>
            <a:pPr lvl="0"/>
            <a:r>
              <a:rPr lang="en-US" sz="1400" dirty="0">
                <a:solidFill>
                  <a:prstClr val="black"/>
                </a:solidFill>
              </a:rPr>
              <a:t>*GARRIGA, </a:t>
            </a:r>
            <a:r>
              <a:rPr lang="en-US" sz="1400" dirty="0" err="1">
                <a:solidFill>
                  <a:prstClr val="black"/>
                </a:solidFill>
              </a:rPr>
              <a:t>Elizabet</a:t>
            </a:r>
            <a:r>
              <a:rPr lang="en-US" sz="1400" dirty="0">
                <a:solidFill>
                  <a:prstClr val="black"/>
                </a:solidFill>
              </a:rPr>
              <a:t> y MÉLE, </a:t>
            </a:r>
            <a:r>
              <a:rPr lang="en-US" sz="1400" dirty="0" err="1">
                <a:solidFill>
                  <a:prstClr val="black"/>
                </a:solidFill>
              </a:rPr>
              <a:t>Domenec</a:t>
            </a:r>
            <a:r>
              <a:rPr lang="en-US" sz="1400" dirty="0">
                <a:solidFill>
                  <a:prstClr val="black"/>
                </a:solidFill>
              </a:rPr>
              <a:t>, “Corporate Social Responsibility Theories: mapping the territory”. </a:t>
            </a:r>
            <a:r>
              <a:rPr lang="en-US" sz="1400" i="1" dirty="0">
                <a:solidFill>
                  <a:prstClr val="black"/>
                </a:solidFill>
              </a:rPr>
              <a:t>Journal of Business Ethics</a:t>
            </a:r>
            <a:r>
              <a:rPr lang="en-US" sz="1400" dirty="0">
                <a:solidFill>
                  <a:prstClr val="black"/>
                </a:solidFill>
              </a:rPr>
              <a:t>, No. 53, pp.51-71, 2004 </a:t>
            </a:r>
          </a:p>
          <a:p>
            <a:pPr lvl="0"/>
            <a:r>
              <a:rPr lang="en-US" sz="1400" dirty="0">
                <a:solidFill>
                  <a:prstClr val="black"/>
                </a:solidFill>
              </a:rPr>
              <a:t>**</a:t>
            </a:r>
            <a:r>
              <a:rPr lang="es-EC" sz="1400" dirty="0">
                <a:solidFill>
                  <a:prstClr val="black"/>
                </a:solidFill>
              </a:rPr>
              <a:t>RIVERA Rodríguez, Hugo Alberto y MALAVER Rojas, </a:t>
            </a:r>
            <a:r>
              <a:rPr lang="es-EC" sz="1400" dirty="0" err="1">
                <a:solidFill>
                  <a:prstClr val="black"/>
                </a:solidFill>
              </a:rPr>
              <a:t>Marleny</a:t>
            </a:r>
            <a:r>
              <a:rPr lang="es-EC" sz="1400" dirty="0">
                <a:solidFill>
                  <a:prstClr val="black"/>
                </a:solidFill>
              </a:rPr>
              <a:t> Natalia. </a:t>
            </a:r>
            <a:r>
              <a:rPr lang="es-EC" sz="1400" i="1" dirty="0">
                <a:solidFill>
                  <a:prstClr val="black"/>
                </a:solidFill>
              </a:rPr>
              <a:t>La organización: los </a:t>
            </a:r>
            <a:r>
              <a:rPr lang="es-EC" sz="1400" i="1" dirty="0" err="1">
                <a:solidFill>
                  <a:prstClr val="black"/>
                </a:solidFill>
              </a:rPr>
              <a:t>stakeholders</a:t>
            </a:r>
            <a:r>
              <a:rPr lang="es-EC" sz="1400" i="1" dirty="0">
                <a:solidFill>
                  <a:prstClr val="black"/>
                </a:solidFill>
              </a:rPr>
              <a:t> y la responsabilidad social</a:t>
            </a:r>
            <a:r>
              <a:rPr lang="es-EC" sz="1400" dirty="0">
                <a:solidFill>
                  <a:prstClr val="black"/>
                </a:solidFill>
              </a:rPr>
              <a:t>. Bogotá D.C.: Editorial Universidad del Rosario, 2011. Documentos de Investigación, No. 97, Julio de 2011, ISSN: 0124-8219 </a:t>
            </a:r>
            <a:endParaRPr lang="en-US" sz="1400" dirty="0">
              <a:solidFill>
                <a:prstClr val="black"/>
              </a:solidFill>
            </a:endParaRPr>
          </a:p>
        </p:txBody>
      </p:sp>
    </p:spTree>
    <p:extLst>
      <p:ext uri="{BB962C8B-B14F-4D97-AF65-F5344CB8AC3E}">
        <p14:creationId xmlns:p14="http://schemas.microsoft.com/office/powerpoint/2010/main" val="2953133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922114"/>
          </a:xfrm>
          <a:solidFill>
            <a:schemeClr val="accent6">
              <a:lumMod val="40000"/>
              <a:lumOff val="60000"/>
            </a:schemeClr>
          </a:solidFill>
        </p:spPr>
        <p:txBody>
          <a:bodyPr>
            <a:normAutofit fontScale="90000"/>
          </a:bodyPr>
          <a:lstStyle/>
          <a:p>
            <a:r>
              <a:rPr lang="es-EC" b="1" dirty="0"/>
              <a:t>Un poco de </a:t>
            </a:r>
            <a:r>
              <a:rPr lang="es-EC" b="1" dirty="0" smtClean="0"/>
              <a:t>historia: Criterio taxonómico</a:t>
            </a:r>
            <a:endParaRPr lang="es-EC" b="1" dirty="0"/>
          </a:p>
        </p:txBody>
      </p:sp>
      <p:sp>
        <p:nvSpPr>
          <p:cNvPr id="3" name="2 Rectángulo"/>
          <p:cNvSpPr/>
          <p:nvPr/>
        </p:nvSpPr>
        <p:spPr>
          <a:xfrm>
            <a:off x="520350" y="1556792"/>
            <a:ext cx="7848872" cy="4647426"/>
          </a:xfrm>
          <a:prstGeom prst="rect">
            <a:avLst/>
          </a:prstGeom>
          <a:solidFill>
            <a:schemeClr val="accent3">
              <a:lumMod val="40000"/>
              <a:lumOff val="60000"/>
            </a:schemeClr>
          </a:solidFill>
        </p:spPr>
        <p:txBody>
          <a:bodyPr wrap="square">
            <a:spAutoFit/>
          </a:bodyPr>
          <a:lstStyle/>
          <a:p>
            <a:r>
              <a:rPr lang="es-EC" dirty="0" smtClean="0"/>
              <a:t>*(Rivero y otros, 16)</a:t>
            </a:r>
          </a:p>
          <a:p>
            <a:endParaRPr lang="es-EC" dirty="0"/>
          </a:p>
          <a:p>
            <a:r>
              <a:rPr lang="es-EC" sz="2800" dirty="0" smtClean="0">
                <a:solidFill>
                  <a:srgbClr val="FF0000"/>
                </a:solidFill>
              </a:rPr>
              <a:t>La </a:t>
            </a:r>
            <a:r>
              <a:rPr lang="es-EC" sz="2800" dirty="0">
                <a:solidFill>
                  <a:srgbClr val="FF0000"/>
                </a:solidFill>
              </a:rPr>
              <a:t>perspectiva instrumental </a:t>
            </a:r>
            <a:r>
              <a:rPr lang="es-EC" sz="2800" dirty="0"/>
              <a:t>defiende la empresa como medio para creación de riqueza y las acciones sociales son enfocadas exclusivamente para atender a estos intereses; es decir, </a:t>
            </a:r>
            <a:r>
              <a:rPr lang="es-EC" sz="2800" b="1" dirty="0">
                <a:solidFill>
                  <a:srgbClr val="00B0F0"/>
                </a:solidFill>
              </a:rPr>
              <a:t>las empresas invierten en Responsabilidad Social siempre y cuando existan ventajas competitivas.</a:t>
            </a:r>
            <a:r>
              <a:rPr lang="es-EC" sz="2800" dirty="0"/>
              <a:t> </a:t>
            </a:r>
            <a:endParaRPr lang="es-EC" sz="2800" dirty="0" smtClean="0"/>
          </a:p>
          <a:p>
            <a:endParaRPr lang="es-EC" sz="2800" dirty="0" smtClean="0"/>
          </a:p>
          <a:p>
            <a:r>
              <a:rPr lang="es-EC" dirty="0" smtClean="0"/>
              <a:t>Los </a:t>
            </a:r>
            <a:r>
              <a:rPr lang="es-EC" dirty="0"/>
              <a:t>trabajos de autores más importantes sobre este pensamiento son: Friedman, 1970; </a:t>
            </a:r>
            <a:r>
              <a:rPr lang="es-EC" dirty="0" err="1"/>
              <a:t>Hart</a:t>
            </a:r>
            <a:r>
              <a:rPr lang="es-EC" dirty="0"/>
              <a:t>, 1995; Linz, 1996; Jensen, 2000; </a:t>
            </a:r>
            <a:r>
              <a:rPr lang="es-EC" dirty="0" err="1"/>
              <a:t>Prahalad</a:t>
            </a:r>
            <a:r>
              <a:rPr lang="es-EC" dirty="0"/>
              <a:t> y </a:t>
            </a:r>
            <a:r>
              <a:rPr lang="es-EC" dirty="0" err="1"/>
              <a:t>Hammond</a:t>
            </a:r>
            <a:r>
              <a:rPr lang="es-EC" dirty="0"/>
              <a:t>, 2002; </a:t>
            </a:r>
            <a:r>
              <a:rPr lang="es-EC" dirty="0" err="1"/>
              <a:t>Porter</a:t>
            </a:r>
            <a:r>
              <a:rPr lang="es-EC" dirty="0"/>
              <a:t> y </a:t>
            </a:r>
            <a:r>
              <a:rPr lang="es-EC" dirty="0" err="1"/>
              <a:t>Kramer</a:t>
            </a:r>
            <a:r>
              <a:rPr lang="es-EC" dirty="0"/>
              <a:t>, 2002; </a:t>
            </a:r>
            <a:r>
              <a:rPr lang="es-EC" dirty="0" err="1"/>
              <a:t>Hart</a:t>
            </a:r>
            <a:r>
              <a:rPr lang="es-EC" dirty="0"/>
              <a:t> y </a:t>
            </a:r>
            <a:r>
              <a:rPr lang="es-EC" dirty="0" err="1"/>
              <a:t>Christensen</a:t>
            </a:r>
            <a:r>
              <a:rPr lang="es-EC" dirty="0"/>
              <a:t>, 2002; </a:t>
            </a:r>
            <a:r>
              <a:rPr lang="es-EC" dirty="0" err="1"/>
              <a:t>Prahalad</a:t>
            </a:r>
            <a:r>
              <a:rPr lang="es-EC" dirty="0"/>
              <a:t>, </a:t>
            </a:r>
            <a:r>
              <a:rPr lang="es-EC" dirty="0" smtClean="0"/>
              <a:t>2003</a:t>
            </a:r>
            <a:r>
              <a:rPr lang="es-EC" sz="2800" dirty="0" smtClean="0"/>
              <a:t>* </a:t>
            </a:r>
            <a:endParaRPr lang="es-EC" sz="2800" dirty="0"/>
          </a:p>
        </p:txBody>
      </p:sp>
    </p:spTree>
    <p:extLst>
      <p:ext uri="{BB962C8B-B14F-4D97-AF65-F5344CB8AC3E}">
        <p14:creationId xmlns:p14="http://schemas.microsoft.com/office/powerpoint/2010/main" val="405261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6">
              <a:lumMod val="40000"/>
              <a:lumOff val="60000"/>
            </a:schemeClr>
          </a:solidFill>
        </p:spPr>
        <p:txBody>
          <a:bodyPr>
            <a:normAutofit fontScale="90000"/>
          </a:bodyPr>
          <a:lstStyle/>
          <a:p>
            <a:r>
              <a:rPr lang="es-EC" b="1" dirty="0"/>
              <a:t>Un poco de </a:t>
            </a:r>
            <a:r>
              <a:rPr lang="es-EC" b="1" dirty="0" smtClean="0"/>
              <a:t>historia: Criterio taxonómico</a:t>
            </a:r>
            <a:endParaRPr lang="es-EC" b="1" dirty="0"/>
          </a:p>
        </p:txBody>
      </p:sp>
      <p:sp>
        <p:nvSpPr>
          <p:cNvPr id="3" name="2 Rectángulo"/>
          <p:cNvSpPr/>
          <p:nvPr/>
        </p:nvSpPr>
        <p:spPr>
          <a:xfrm>
            <a:off x="539552" y="1772816"/>
            <a:ext cx="7848872" cy="4093428"/>
          </a:xfrm>
          <a:prstGeom prst="rect">
            <a:avLst/>
          </a:prstGeom>
          <a:solidFill>
            <a:schemeClr val="accent3">
              <a:lumMod val="40000"/>
              <a:lumOff val="60000"/>
            </a:schemeClr>
          </a:solidFill>
        </p:spPr>
        <p:txBody>
          <a:bodyPr wrap="square">
            <a:spAutoFit/>
          </a:bodyPr>
          <a:lstStyle/>
          <a:p>
            <a:r>
              <a:rPr lang="es-EC" dirty="0" smtClean="0"/>
              <a:t>*(Rivero y otros, 16)</a:t>
            </a:r>
          </a:p>
          <a:p>
            <a:endParaRPr lang="es-EC" dirty="0" smtClean="0"/>
          </a:p>
          <a:p>
            <a:r>
              <a:rPr lang="es-EC" sz="2800" dirty="0">
                <a:solidFill>
                  <a:srgbClr val="FF0000"/>
                </a:solidFill>
              </a:rPr>
              <a:t>La visión política </a:t>
            </a:r>
            <a:r>
              <a:rPr lang="es-EC" sz="2800" dirty="0"/>
              <a:t>rescata el ejercicio responsable del </a:t>
            </a:r>
            <a:r>
              <a:rPr lang="es-EC" sz="2800" b="1" dirty="0">
                <a:solidFill>
                  <a:srgbClr val="00B0F0"/>
                </a:solidFill>
              </a:rPr>
              <a:t>poder que las empresas ejercen en la sociedad y en el escenario político</a:t>
            </a:r>
            <a:r>
              <a:rPr lang="es-EC" sz="2800" dirty="0"/>
              <a:t>, con vistas a generar una cultura de responsabilidad y rendición de cuentas a la sociedad. Esta perspectiva está plasmada en los trabajos de Davis, 1960, 1967; </a:t>
            </a:r>
            <a:r>
              <a:rPr lang="es-EC" sz="2800" dirty="0" err="1"/>
              <a:t>Donaldson</a:t>
            </a:r>
            <a:r>
              <a:rPr lang="es-EC" sz="2800" dirty="0"/>
              <a:t> y </a:t>
            </a:r>
            <a:r>
              <a:rPr lang="es-EC" sz="2800" dirty="0" err="1"/>
              <a:t>Dunfee</a:t>
            </a:r>
            <a:r>
              <a:rPr lang="es-EC" sz="2800" dirty="0"/>
              <a:t>, 1994, 1999; Word y </a:t>
            </a:r>
            <a:r>
              <a:rPr lang="es-EC" sz="2800" dirty="0" err="1"/>
              <a:t>Lodgson</a:t>
            </a:r>
            <a:r>
              <a:rPr lang="es-EC" sz="2800" dirty="0"/>
              <a:t>, 2002; </a:t>
            </a:r>
            <a:r>
              <a:rPr lang="es-EC" sz="2800" dirty="0" err="1"/>
              <a:t>Andriof</a:t>
            </a:r>
            <a:r>
              <a:rPr lang="es-EC" sz="2800" dirty="0"/>
              <a:t> y </a:t>
            </a:r>
            <a:r>
              <a:rPr lang="es-EC" sz="2800" dirty="0" err="1"/>
              <a:t>McIntosh</a:t>
            </a:r>
            <a:r>
              <a:rPr lang="es-EC" sz="2800" dirty="0"/>
              <a:t>, </a:t>
            </a:r>
            <a:r>
              <a:rPr lang="es-EC" sz="2800" dirty="0" smtClean="0"/>
              <a:t>2001.* </a:t>
            </a:r>
            <a:r>
              <a:rPr lang="es-EC" sz="2800" dirty="0"/>
              <a:t>(Lima y López 2012, </a:t>
            </a:r>
            <a:r>
              <a:rPr lang="es-EC" sz="2800" dirty="0" smtClean="0"/>
              <a:t>8)</a:t>
            </a:r>
            <a:endParaRPr lang="es-EC" sz="2800" dirty="0"/>
          </a:p>
        </p:txBody>
      </p:sp>
    </p:spTree>
    <p:extLst>
      <p:ext uri="{BB962C8B-B14F-4D97-AF65-F5344CB8AC3E}">
        <p14:creationId xmlns:p14="http://schemas.microsoft.com/office/powerpoint/2010/main" val="1997393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 y="274638"/>
            <a:ext cx="9126555" cy="1143000"/>
          </a:xfrm>
          <a:solidFill>
            <a:schemeClr val="accent6">
              <a:lumMod val="40000"/>
              <a:lumOff val="60000"/>
            </a:schemeClr>
          </a:solidFill>
        </p:spPr>
        <p:txBody>
          <a:bodyPr>
            <a:normAutofit fontScale="90000"/>
          </a:bodyPr>
          <a:lstStyle/>
          <a:p>
            <a:r>
              <a:rPr lang="es-EC" b="1" dirty="0"/>
              <a:t>Un poco de </a:t>
            </a:r>
            <a:r>
              <a:rPr lang="es-EC" b="1" dirty="0" smtClean="0"/>
              <a:t>historia: Criterio taxonómico</a:t>
            </a:r>
            <a:endParaRPr lang="es-EC" b="1" dirty="0"/>
          </a:p>
        </p:txBody>
      </p:sp>
      <p:sp>
        <p:nvSpPr>
          <p:cNvPr id="3" name="2 Rectángulo"/>
          <p:cNvSpPr/>
          <p:nvPr/>
        </p:nvSpPr>
        <p:spPr>
          <a:xfrm>
            <a:off x="90059" y="1772816"/>
            <a:ext cx="9036496" cy="3939540"/>
          </a:xfrm>
          <a:prstGeom prst="rect">
            <a:avLst/>
          </a:prstGeom>
          <a:solidFill>
            <a:schemeClr val="accent3">
              <a:lumMod val="40000"/>
              <a:lumOff val="60000"/>
            </a:schemeClr>
          </a:solidFill>
        </p:spPr>
        <p:txBody>
          <a:bodyPr wrap="square">
            <a:spAutoFit/>
          </a:bodyPr>
          <a:lstStyle/>
          <a:p>
            <a:r>
              <a:rPr lang="es-EC" dirty="0" smtClean="0"/>
              <a:t>*(Rivero y otros, 16)</a:t>
            </a:r>
          </a:p>
          <a:p>
            <a:endParaRPr lang="es-EC" dirty="0" smtClean="0"/>
          </a:p>
          <a:p>
            <a:r>
              <a:rPr lang="es-EC" sz="2800" b="1" dirty="0">
                <a:solidFill>
                  <a:srgbClr val="FF0000"/>
                </a:solidFill>
              </a:rPr>
              <a:t>En el enfoque integrador, </a:t>
            </a:r>
            <a:r>
              <a:rPr lang="es-EC" sz="2800" dirty="0"/>
              <a:t>la empresa aparece como eje central de articulación con las demandas sociales y sus actores, </a:t>
            </a:r>
            <a:r>
              <a:rPr lang="es-EC" sz="2800" dirty="0">
                <a:solidFill>
                  <a:srgbClr val="FF0000"/>
                </a:solidFill>
              </a:rPr>
              <a:t>con vistas a construir su propia legitimidad</a:t>
            </a:r>
            <a:r>
              <a:rPr lang="es-EC" sz="2800" dirty="0"/>
              <a:t>; es decir, “</a:t>
            </a:r>
            <a:r>
              <a:rPr lang="es-EC" sz="2800" b="1" dirty="0">
                <a:solidFill>
                  <a:srgbClr val="00B0F0"/>
                </a:solidFill>
              </a:rPr>
              <a:t>la empresa se centra en la identificación, canalización, capacitación y respuesta ante las demandas sociales de los </a:t>
            </a:r>
            <a:r>
              <a:rPr lang="es-EC" sz="2800" b="1" i="1" dirty="0" err="1" smtClean="0">
                <a:solidFill>
                  <a:srgbClr val="00B0F0"/>
                </a:solidFill>
              </a:rPr>
              <a:t>stakeholders</a:t>
            </a:r>
            <a:r>
              <a:rPr lang="es-EC" sz="2800" b="1" i="1" dirty="0" smtClean="0">
                <a:solidFill>
                  <a:srgbClr val="00B0F0"/>
                </a:solidFill>
              </a:rPr>
              <a:t>  </a:t>
            </a:r>
            <a:r>
              <a:rPr lang="es-EC" dirty="0" smtClean="0"/>
              <a:t>(</a:t>
            </a:r>
            <a:r>
              <a:rPr lang="es-EC" dirty="0" err="1"/>
              <a:t>Sethi</a:t>
            </a:r>
            <a:r>
              <a:rPr lang="es-EC" dirty="0"/>
              <a:t>, 1975; </a:t>
            </a:r>
            <a:r>
              <a:rPr lang="es-EC" dirty="0" err="1"/>
              <a:t>Ackerman</a:t>
            </a:r>
            <a:r>
              <a:rPr lang="es-EC" dirty="0"/>
              <a:t>, 1973; Jones, 1980; </a:t>
            </a:r>
            <a:r>
              <a:rPr lang="es-EC" dirty="0" err="1"/>
              <a:t>Vogel</a:t>
            </a:r>
            <a:r>
              <a:rPr lang="es-EC" dirty="0"/>
              <a:t>, 1986; </a:t>
            </a:r>
            <a:r>
              <a:rPr lang="es-EC" dirty="0" err="1"/>
              <a:t>Wartick</a:t>
            </a:r>
            <a:r>
              <a:rPr lang="es-EC" dirty="0"/>
              <a:t> y </a:t>
            </a:r>
            <a:r>
              <a:rPr lang="es-EC" dirty="0" err="1"/>
              <a:t>Mahon</a:t>
            </a:r>
            <a:r>
              <a:rPr lang="es-EC" dirty="0"/>
              <a:t>, 1994; Preston y Post, 1975, 1981; Mitchell, </a:t>
            </a:r>
            <a:r>
              <a:rPr lang="es-EC" dirty="0" err="1"/>
              <a:t>Agle</a:t>
            </a:r>
            <a:r>
              <a:rPr lang="es-EC" dirty="0"/>
              <a:t> y Word, 1999; Carroll, 1979; </a:t>
            </a:r>
            <a:r>
              <a:rPr lang="es-EC" dirty="0" err="1"/>
              <a:t>Wartick</a:t>
            </a:r>
            <a:r>
              <a:rPr lang="es-EC" dirty="0"/>
              <a:t> y </a:t>
            </a:r>
            <a:r>
              <a:rPr lang="es-EC" dirty="0" err="1"/>
              <a:t>Cochran</a:t>
            </a:r>
            <a:r>
              <a:rPr lang="es-EC" dirty="0"/>
              <a:t>, 1985; Word, 1991</a:t>
            </a:r>
            <a:r>
              <a:rPr lang="es-EC" dirty="0" smtClean="0"/>
              <a:t>)”</a:t>
            </a:r>
            <a:r>
              <a:rPr lang="es-EC" dirty="0"/>
              <a:t>*</a:t>
            </a:r>
            <a:r>
              <a:rPr lang="es-EC" dirty="0" smtClean="0"/>
              <a:t>. </a:t>
            </a:r>
            <a:r>
              <a:rPr lang="es-EC" sz="2800" dirty="0" smtClean="0"/>
              <a:t>(Ibíd., 9)</a:t>
            </a:r>
            <a:endParaRPr lang="es-EC" sz="2800" dirty="0"/>
          </a:p>
        </p:txBody>
      </p:sp>
    </p:spTree>
    <p:extLst>
      <p:ext uri="{BB962C8B-B14F-4D97-AF65-F5344CB8AC3E}">
        <p14:creationId xmlns:p14="http://schemas.microsoft.com/office/powerpoint/2010/main" val="2892624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32" y="274638"/>
            <a:ext cx="9036496" cy="1143000"/>
          </a:xfrm>
          <a:solidFill>
            <a:schemeClr val="accent6">
              <a:lumMod val="40000"/>
              <a:lumOff val="60000"/>
            </a:schemeClr>
          </a:solidFill>
        </p:spPr>
        <p:txBody>
          <a:bodyPr>
            <a:normAutofit fontScale="90000"/>
          </a:bodyPr>
          <a:lstStyle/>
          <a:p>
            <a:r>
              <a:rPr lang="es-EC" b="1" dirty="0"/>
              <a:t>Un poco de </a:t>
            </a:r>
            <a:r>
              <a:rPr lang="es-EC" b="1" dirty="0" smtClean="0"/>
              <a:t>historia: Criterio taxonómico</a:t>
            </a:r>
            <a:endParaRPr lang="es-EC" b="1" dirty="0"/>
          </a:p>
        </p:txBody>
      </p:sp>
      <p:sp>
        <p:nvSpPr>
          <p:cNvPr id="3" name="2 Rectángulo"/>
          <p:cNvSpPr/>
          <p:nvPr/>
        </p:nvSpPr>
        <p:spPr>
          <a:xfrm>
            <a:off x="11832" y="1772816"/>
            <a:ext cx="9036496" cy="4093428"/>
          </a:xfrm>
          <a:prstGeom prst="rect">
            <a:avLst/>
          </a:prstGeom>
          <a:solidFill>
            <a:schemeClr val="accent3">
              <a:lumMod val="40000"/>
              <a:lumOff val="60000"/>
            </a:schemeClr>
          </a:solidFill>
        </p:spPr>
        <p:txBody>
          <a:bodyPr wrap="square">
            <a:spAutoFit/>
          </a:bodyPr>
          <a:lstStyle/>
          <a:p>
            <a:r>
              <a:rPr lang="es-EC" dirty="0" smtClean="0"/>
              <a:t>*(Rivero y otros, 16)</a:t>
            </a:r>
          </a:p>
          <a:p>
            <a:endParaRPr lang="es-EC" dirty="0" smtClean="0"/>
          </a:p>
          <a:p>
            <a:r>
              <a:rPr lang="es-EC" sz="3200" b="1" dirty="0">
                <a:solidFill>
                  <a:srgbClr val="FF0000"/>
                </a:solidFill>
              </a:rPr>
              <a:t>En el enfoque integrador</a:t>
            </a:r>
            <a:r>
              <a:rPr lang="es-EC" sz="3200" dirty="0">
                <a:solidFill>
                  <a:srgbClr val="FF0000"/>
                </a:solidFill>
              </a:rPr>
              <a:t>, </a:t>
            </a:r>
            <a:r>
              <a:rPr lang="es-EC" sz="3200" dirty="0">
                <a:solidFill>
                  <a:srgbClr val="00B0F0"/>
                </a:solidFill>
              </a:rPr>
              <a:t>Este enfoque da inicio a los nuevos discursos y </a:t>
            </a:r>
            <a:r>
              <a:rPr lang="es-EC" sz="3200" b="1" dirty="0">
                <a:solidFill>
                  <a:srgbClr val="00B0F0"/>
                </a:solidFill>
              </a:rPr>
              <a:t>propuestas que actualmente siguen vigentes</a:t>
            </a:r>
            <a:r>
              <a:rPr lang="es-EC" sz="3200" dirty="0">
                <a:solidFill>
                  <a:srgbClr val="00B0F0"/>
                </a:solidFill>
              </a:rPr>
              <a:t>, </a:t>
            </a:r>
            <a:r>
              <a:rPr lang="es-EC" sz="3200" dirty="0"/>
              <a:t>especialmente enfocados en la </a:t>
            </a:r>
            <a:r>
              <a:rPr lang="es-EC" sz="3200" dirty="0">
                <a:solidFill>
                  <a:srgbClr val="FF0000"/>
                </a:solidFill>
              </a:rPr>
              <a:t>discusión del desarrollo sostenible</a:t>
            </a:r>
            <a:r>
              <a:rPr lang="es-EC" sz="3200" dirty="0"/>
              <a:t>, lo que conllevó a la búsqueda de instrumentos de medición y de divulgación de la información social de las empresas. </a:t>
            </a:r>
            <a:r>
              <a:rPr lang="es-EC" sz="3200" dirty="0" smtClean="0">
                <a:solidFill>
                  <a:srgbClr val="00B0F0"/>
                </a:solidFill>
              </a:rPr>
              <a:t>*(Ibíd., 9)</a:t>
            </a:r>
            <a:endParaRPr lang="es-EC" sz="3200" dirty="0">
              <a:solidFill>
                <a:srgbClr val="00B0F0"/>
              </a:solidFill>
            </a:endParaRPr>
          </a:p>
        </p:txBody>
      </p:sp>
    </p:spTree>
    <p:extLst>
      <p:ext uri="{BB962C8B-B14F-4D97-AF65-F5344CB8AC3E}">
        <p14:creationId xmlns:p14="http://schemas.microsoft.com/office/powerpoint/2010/main" val="3096051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46583"/>
            <a:ext cx="8340026" cy="450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843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a:solidFill>
            <a:schemeClr val="accent6">
              <a:lumMod val="40000"/>
              <a:lumOff val="60000"/>
            </a:schemeClr>
          </a:solidFill>
        </p:spPr>
        <p:txBody>
          <a:bodyPr>
            <a:normAutofit fontScale="90000"/>
          </a:bodyPr>
          <a:lstStyle/>
          <a:p>
            <a:r>
              <a:rPr lang="es-EC" dirty="0" smtClean="0"/>
              <a:t/>
            </a:r>
            <a:br>
              <a:rPr lang="es-EC" dirty="0" smtClean="0"/>
            </a:br>
            <a:r>
              <a:rPr lang="es-EC" b="1" dirty="0" smtClean="0"/>
              <a:t>Un </a:t>
            </a:r>
            <a:r>
              <a:rPr lang="es-EC" b="1" dirty="0"/>
              <a:t>poco de </a:t>
            </a:r>
            <a:r>
              <a:rPr lang="es-EC" b="1" dirty="0" smtClean="0"/>
              <a:t>historia: Criterio taxonómico</a:t>
            </a:r>
            <a:r>
              <a:rPr lang="es-EC" dirty="0" smtClean="0"/>
              <a:t/>
            </a:r>
            <a:br>
              <a:rPr lang="es-EC" dirty="0" smtClean="0"/>
            </a:br>
            <a:endParaRPr lang="es-EC" dirty="0"/>
          </a:p>
        </p:txBody>
      </p:sp>
      <p:sp>
        <p:nvSpPr>
          <p:cNvPr id="3" name="2 Rectángulo"/>
          <p:cNvSpPr/>
          <p:nvPr/>
        </p:nvSpPr>
        <p:spPr>
          <a:xfrm>
            <a:off x="0" y="1772816"/>
            <a:ext cx="9144000" cy="4832092"/>
          </a:xfrm>
          <a:prstGeom prst="rect">
            <a:avLst/>
          </a:prstGeom>
          <a:solidFill>
            <a:schemeClr val="accent3">
              <a:lumMod val="40000"/>
              <a:lumOff val="60000"/>
            </a:schemeClr>
          </a:solidFill>
        </p:spPr>
        <p:txBody>
          <a:bodyPr wrap="square">
            <a:spAutoFit/>
          </a:bodyPr>
          <a:lstStyle/>
          <a:p>
            <a:r>
              <a:rPr lang="es-EC" sz="2800" dirty="0" smtClean="0">
                <a:solidFill>
                  <a:srgbClr val="FF0000"/>
                </a:solidFill>
              </a:rPr>
              <a:t>En </a:t>
            </a:r>
            <a:r>
              <a:rPr lang="es-EC" sz="2800" dirty="0">
                <a:solidFill>
                  <a:srgbClr val="FF0000"/>
                </a:solidFill>
              </a:rPr>
              <a:t>el enfoque integrador</a:t>
            </a:r>
            <a:r>
              <a:rPr lang="es-EC" sz="2800" dirty="0" smtClean="0">
                <a:solidFill>
                  <a:srgbClr val="FF0000"/>
                </a:solidFill>
              </a:rPr>
              <a:t>,</a:t>
            </a:r>
            <a:r>
              <a:rPr lang="es-EC" sz="2800" dirty="0"/>
              <a:t> Desde los inicios de los noventa, </a:t>
            </a:r>
            <a:r>
              <a:rPr lang="es-EC" sz="2800" dirty="0">
                <a:solidFill>
                  <a:srgbClr val="FF0000"/>
                </a:solidFill>
              </a:rPr>
              <a:t>John </a:t>
            </a:r>
            <a:r>
              <a:rPr lang="es-EC" sz="2800" dirty="0" err="1">
                <a:solidFill>
                  <a:srgbClr val="FF0000"/>
                </a:solidFill>
              </a:rPr>
              <a:t>Elkington</a:t>
            </a:r>
            <a:r>
              <a:rPr lang="es-EC" sz="2800" dirty="0">
                <a:solidFill>
                  <a:srgbClr val="FF0000"/>
                </a:solidFill>
              </a:rPr>
              <a:t> </a:t>
            </a:r>
            <a:r>
              <a:rPr lang="es-EC" sz="2800" dirty="0"/>
              <a:t>aportó a la discusión de la sostenibilidad de los negocios, al proponer un marco para la </a:t>
            </a:r>
            <a:r>
              <a:rPr lang="es-EC" sz="2800" dirty="0">
                <a:solidFill>
                  <a:srgbClr val="0070C0"/>
                </a:solidFill>
              </a:rPr>
              <a:t>medición del desempeño empresarial a partir de tres dimensiones de rendición de cuentas</a:t>
            </a:r>
            <a:r>
              <a:rPr lang="es-EC" sz="2800" dirty="0">
                <a:solidFill>
                  <a:srgbClr val="00B0F0"/>
                </a:solidFill>
              </a:rPr>
              <a:t>: económica</a:t>
            </a:r>
            <a:r>
              <a:rPr lang="es-EC" sz="2800" dirty="0">
                <a:solidFill>
                  <a:srgbClr val="FF0000"/>
                </a:solidFill>
              </a:rPr>
              <a:t>, </a:t>
            </a:r>
            <a:r>
              <a:rPr lang="es-EC" sz="2800" dirty="0">
                <a:solidFill>
                  <a:srgbClr val="00B050"/>
                </a:solidFill>
              </a:rPr>
              <a:t>social y ambiental</a:t>
            </a:r>
            <a:r>
              <a:rPr lang="es-EC" sz="2800" dirty="0"/>
              <a:t>. Este modelo es actualmente conocido como </a:t>
            </a:r>
            <a:r>
              <a:rPr lang="es-EC" sz="2800" i="1" dirty="0"/>
              <a:t>Triple </a:t>
            </a:r>
            <a:r>
              <a:rPr lang="es-EC" sz="2800" i="1" dirty="0" err="1"/>
              <a:t>Bottom</a:t>
            </a:r>
            <a:r>
              <a:rPr lang="es-EC" sz="2800" i="1" dirty="0"/>
              <a:t> Line</a:t>
            </a:r>
            <a:r>
              <a:rPr lang="es-EC" sz="2800" dirty="0"/>
              <a:t>, y usa indicadores no tradicionales para </a:t>
            </a:r>
            <a:r>
              <a:rPr lang="es-EC" sz="2800" dirty="0">
                <a:solidFill>
                  <a:srgbClr val="00B0F0"/>
                </a:solidFill>
              </a:rPr>
              <a:t>medir el lucro</a:t>
            </a:r>
            <a:r>
              <a:rPr lang="es-EC" sz="2800" dirty="0"/>
              <a:t>, </a:t>
            </a:r>
            <a:r>
              <a:rPr lang="es-EC" sz="2800" dirty="0">
                <a:solidFill>
                  <a:srgbClr val="00B0F0"/>
                </a:solidFill>
              </a:rPr>
              <a:t>el retorno a la inversión realizada por la empresa</a:t>
            </a:r>
            <a:r>
              <a:rPr lang="es-EC" sz="2800" dirty="0">
                <a:solidFill>
                  <a:schemeClr val="accent6">
                    <a:lumMod val="50000"/>
                  </a:schemeClr>
                </a:solidFill>
              </a:rPr>
              <a:t> </a:t>
            </a:r>
            <a:r>
              <a:rPr lang="es-EC" sz="2800" dirty="0"/>
              <a:t>y el </a:t>
            </a:r>
            <a:r>
              <a:rPr lang="es-EC" sz="2800" dirty="0">
                <a:solidFill>
                  <a:srgbClr val="00B050"/>
                </a:solidFill>
              </a:rPr>
              <a:t>valor agregado del negocio,</a:t>
            </a:r>
            <a:r>
              <a:rPr lang="es-EC" sz="2800" dirty="0"/>
              <a:t> enfocados en el desempeño empresarial relacionados </a:t>
            </a:r>
            <a:r>
              <a:rPr lang="es-EC" sz="2800" dirty="0">
                <a:solidFill>
                  <a:srgbClr val="00B0F0"/>
                </a:solidFill>
              </a:rPr>
              <a:t>a lucro</a:t>
            </a:r>
            <a:r>
              <a:rPr lang="es-EC" sz="2800" dirty="0"/>
              <a:t>, a </a:t>
            </a:r>
            <a:r>
              <a:rPr lang="es-EC" sz="2800" dirty="0">
                <a:solidFill>
                  <a:srgbClr val="00B050"/>
                </a:solidFill>
              </a:rPr>
              <a:t>las personas y al planeta </a:t>
            </a:r>
            <a:r>
              <a:rPr lang="es-EC" sz="2800" dirty="0" smtClean="0"/>
              <a:t>…(</a:t>
            </a:r>
            <a:r>
              <a:rPr lang="es-EC" sz="2800" dirty="0" err="1" smtClean="0"/>
              <a:t>Ibíd</a:t>
            </a:r>
            <a:r>
              <a:rPr lang="es-EC" sz="2800" dirty="0" smtClean="0"/>
              <a:t>, 9)</a:t>
            </a:r>
            <a:endParaRPr lang="es-EC" sz="2800" dirty="0"/>
          </a:p>
        </p:txBody>
      </p:sp>
    </p:spTree>
    <p:extLst>
      <p:ext uri="{BB962C8B-B14F-4D97-AF65-F5344CB8AC3E}">
        <p14:creationId xmlns:p14="http://schemas.microsoft.com/office/powerpoint/2010/main" val="2598973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551" y="274638"/>
            <a:ext cx="8943945" cy="1143000"/>
          </a:xfrm>
          <a:solidFill>
            <a:schemeClr val="accent6">
              <a:lumMod val="40000"/>
              <a:lumOff val="60000"/>
            </a:schemeClr>
          </a:solidFill>
        </p:spPr>
        <p:txBody>
          <a:bodyPr>
            <a:normAutofit fontScale="90000"/>
          </a:bodyPr>
          <a:lstStyle/>
          <a:p>
            <a:r>
              <a:rPr lang="es-EC" dirty="0" smtClean="0"/>
              <a:t/>
            </a:r>
            <a:br>
              <a:rPr lang="es-EC" dirty="0" smtClean="0"/>
            </a:br>
            <a:r>
              <a:rPr lang="es-EC" b="1" dirty="0" smtClean="0"/>
              <a:t>Un </a:t>
            </a:r>
            <a:r>
              <a:rPr lang="es-EC" b="1" dirty="0"/>
              <a:t>poco de </a:t>
            </a:r>
            <a:r>
              <a:rPr lang="es-EC" b="1" dirty="0" smtClean="0"/>
              <a:t>historia: Criterio taxonómico</a:t>
            </a:r>
            <a:r>
              <a:rPr lang="es-EC" dirty="0" smtClean="0"/>
              <a:t/>
            </a:r>
            <a:br>
              <a:rPr lang="es-EC" dirty="0" smtClean="0"/>
            </a:br>
            <a:endParaRPr lang="es-EC" dirty="0"/>
          </a:p>
        </p:txBody>
      </p:sp>
      <p:sp>
        <p:nvSpPr>
          <p:cNvPr id="3" name="2 Rectángulo"/>
          <p:cNvSpPr/>
          <p:nvPr/>
        </p:nvSpPr>
        <p:spPr>
          <a:xfrm>
            <a:off x="92551" y="1471910"/>
            <a:ext cx="9036496" cy="5386090"/>
          </a:xfrm>
          <a:prstGeom prst="rect">
            <a:avLst/>
          </a:prstGeom>
          <a:solidFill>
            <a:schemeClr val="accent3">
              <a:lumMod val="40000"/>
              <a:lumOff val="60000"/>
            </a:schemeClr>
          </a:solidFill>
        </p:spPr>
        <p:txBody>
          <a:bodyPr wrap="square">
            <a:spAutoFit/>
          </a:bodyPr>
          <a:lstStyle/>
          <a:p>
            <a:r>
              <a:rPr lang="es-EC" sz="3200" dirty="0"/>
              <a:t>Finalmente, hay un </a:t>
            </a:r>
            <a:r>
              <a:rPr lang="es-EC" sz="3200" dirty="0">
                <a:solidFill>
                  <a:srgbClr val="FF0000"/>
                </a:solidFill>
              </a:rPr>
              <a:t>conjunto de teorías éticas</a:t>
            </a:r>
            <a:r>
              <a:rPr lang="es-EC" sz="3200" dirty="0"/>
              <a:t>, que se proponen a profundizar la </a:t>
            </a:r>
            <a:r>
              <a:rPr lang="es-EC" sz="3200" dirty="0">
                <a:solidFill>
                  <a:srgbClr val="00B0F0"/>
                </a:solidFill>
              </a:rPr>
              <a:t>responsabilidad como un valor y desde este enfoque </a:t>
            </a:r>
            <a:r>
              <a:rPr lang="es-EC" sz="3200" b="1" dirty="0">
                <a:solidFill>
                  <a:srgbClr val="00B0F0"/>
                </a:solidFill>
              </a:rPr>
              <a:t>están la preocupación con principios filosóficos sobre los derechos universales y humanos, el desarrollo sostenible y el enfoque del bien común </a:t>
            </a:r>
            <a:r>
              <a:rPr lang="es-EC" sz="3200" dirty="0"/>
              <a:t>(</a:t>
            </a:r>
            <a:r>
              <a:rPr lang="es-EC" sz="3200" dirty="0" err="1"/>
              <a:t>Freeman</a:t>
            </a:r>
            <a:r>
              <a:rPr lang="es-EC" sz="3200" dirty="0"/>
              <a:t> 1984, 1994; </a:t>
            </a:r>
            <a:r>
              <a:rPr lang="es-EC" sz="3200" dirty="0" err="1"/>
              <a:t>Donaldson</a:t>
            </a:r>
            <a:r>
              <a:rPr lang="es-EC" sz="3200" dirty="0"/>
              <a:t> y Preston, 1995; </a:t>
            </a:r>
            <a:r>
              <a:rPr lang="es-EC" sz="3200" dirty="0" err="1"/>
              <a:t>Freeman</a:t>
            </a:r>
            <a:r>
              <a:rPr lang="es-EC" sz="3200" dirty="0"/>
              <a:t> y Phillips, 2002; </a:t>
            </a:r>
            <a:r>
              <a:rPr lang="es-EC" sz="3200" dirty="0" err="1"/>
              <a:t>Gladwin</a:t>
            </a:r>
            <a:r>
              <a:rPr lang="es-EC" sz="3200" dirty="0"/>
              <a:t> y </a:t>
            </a:r>
            <a:r>
              <a:rPr lang="es-EC" sz="3200" dirty="0" err="1"/>
              <a:t>Kennelly</a:t>
            </a:r>
            <a:r>
              <a:rPr lang="es-EC" sz="3200" dirty="0"/>
              <a:t>, 1995; </a:t>
            </a:r>
            <a:r>
              <a:rPr lang="es-EC" sz="3200" dirty="0" err="1"/>
              <a:t>Alford</a:t>
            </a:r>
            <a:r>
              <a:rPr lang="es-EC" sz="3200" dirty="0"/>
              <a:t> y </a:t>
            </a:r>
            <a:r>
              <a:rPr lang="es-EC" sz="3200" dirty="0" err="1"/>
              <a:t>Naughton</a:t>
            </a:r>
            <a:r>
              <a:rPr lang="es-EC" sz="3200" dirty="0"/>
              <a:t>, 2002; Melé, 2002; </a:t>
            </a:r>
            <a:r>
              <a:rPr lang="es-EC" sz="3200" dirty="0" err="1"/>
              <a:t>Kaku</a:t>
            </a:r>
            <a:r>
              <a:rPr lang="es-EC" sz="3200" dirty="0"/>
              <a:t>, 1997</a:t>
            </a:r>
            <a:r>
              <a:rPr lang="es-EC" sz="3200" dirty="0" smtClean="0"/>
              <a:t>)* …(</a:t>
            </a:r>
            <a:r>
              <a:rPr lang="es-EC" sz="3200" dirty="0" err="1" smtClean="0"/>
              <a:t>Ibíd</a:t>
            </a:r>
            <a:r>
              <a:rPr lang="es-EC" sz="3200" dirty="0" smtClean="0"/>
              <a:t>, 9)</a:t>
            </a:r>
            <a:endParaRPr lang="es-EC" sz="3200" dirty="0"/>
          </a:p>
          <a:p>
            <a:endParaRPr lang="es-EC" sz="2800" dirty="0" smtClean="0"/>
          </a:p>
          <a:p>
            <a:r>
              <a:rPr lang="es-EC" sz="2800" dirty="0" smtClean="0"/>
              <a:t>*</a:t>
            </a:r>
            <a:r>
              <a:rPr lang="es-EC" sz="2800" dirty="0"/>
              <a:t>RIVERA Y MALAVER, </a:t>
            </a:r>
            <a:r>
              <a:rPr lang="es-EC" sz="2800" dirty="0" err="1"/>
              <a:t>Op</a:t>
            </a:r>
            <a:r>
              <a:rPr lang="es-EC" sz="2800" dirty="0"/>
              <a:t>. Cit. </a:t>
            </a:r>
          </a:p>
        </p:txBody>
      </p:sp>
    </p:spTree>
    <p:extLst>
      <p:ext uri="{BB962C8B-B14F-4D97-AF65-F5344CB8AC3E}">
        <p14:creationId xmlns:p14="http://schemas.microsoft.com/office/powerpoint/2010/main" val="4285544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lstStyle/>
          <a:p>
            <a:r>
              <a:rPr lang="es-EC" b="1" dirty="0" smtClean="0">
                <a:solidFill>
                  <a:srgbClr val="0070C0"/>
                </a:solidFill>
              </a:rPr>
              <a:t>El valor agregado de la RSE</a:t>
            </a:r>
            <a:endParaRPr lang="es-EC" b="1" dirty="0">
              <a:solidFill>
                <a:srgbClr val="0070C0"/>
              </a:solidFill>
            </a:endParaRPr>
          </a:p>
        </p:txBody>
      </p:sp>
      <p:sp>
        <p:nvSpPr>
          <p:cNvPr id="3" name="2 Rectángulo"/>
          <p:cNvSpPr/>
          <p:nvPr/>
        </p:nvSpPr>
        <p:spPr>
          <a:xfrm>
            <a:off x="251520" y="1556792"/>
            <a:ext cx="8640960" cy="5016758"/>
          </a:xfrm>
          <a:prstGeom prst="rect">
            <a:avLst/>
          </a:prstGeom>
          <a:solidFill>
            <a:schemeClr val="accent3">
              <a:lumMod val="40000"/>
              <a:lumOff val="60000"/>
            </a:schemeClr>
          </a:solidFill>
        </p:spPr>
        <p:txBody>
          <a:bodyPr wrap="square">
            <a:spAutoFit/>
          </a:bodyPr>
          <a:lstStyle/>
          <a:p>
            <a:r>
              <a:rPr lang="es-EC" sz="3200" dirty="0"/>
              <a:t>La Responsabilidad Social puede ser </a:t>
            </a:r>
            <a:r>
              <a:rPr lang="es-EC" sz="3200" dirty="0">
                <a:solidFill>
                  <a:srgbClr val="00B0F0"/>
                </a:solidFill>
              </a:rPr>
              <a:t>justificada por distintas motivaciones</a:t>
            </a:r>
            <a:r>
              <a:rPr lang="es-EC" sz="3200" dirty="0"/>
              <a:t>, ya sean de </a:t>
            </a:r>
            <a:r>
              <a:rPr lang="es-EC" sz="3200" dirty="0">
                <a:solidFill>
                  <a:srgbClr val="00B0F0"/>
                </a:solidFill>
              </a:rPr>
              <a:t>orden instrumental</a:t>
            </a:r>
            <a:r>
              <a:rPr lang="es-EC" sz="3200" dirty="0"/>
              <a:t>, </a:t>
            </a:r>
            <a:r>
              <a:rPr lang="es-EC" sz="3200" dirty="0">
                <a:solidFill>
                  <a:srgbClr val="00B0F0"/>
                </a:solidFill>
              </a:rPr>
              <a:t>político</a:t>
            </a:r>
            <a:r>
              <a:rPr lang="es-EC" sz="3200" dirty="0"/>
              <a:t> o </a:t>
            </a:r>
            <a:r>
              <a:rPr lang="es-EC" sz="3200" dirty="0">
                <a:solidFill>
                  <a:srgbClr val="00B0F0"/>
                </a:solidFill>
              </a:rPr>
              <a:t>axiológico</a:t>
            </a:r>
            <a:r>
              <a:rPr lang="es-EC" sz="3200" dirty="0"/>
              <a:t>, entre otras. Además de motivaciones internas, el contexto externo ofrece también un conjunto de </a:t>
            </a:r>
            <a:r>
              <a:rPr lang="es-EC" sz="3200" b="1" dirty="0">
                <a:solidFill>
                  <a:srgbClr val="00B0F0"/>
                </a:solidFill>
              </a:rPr>
              <a:t>presiones para adherir la gestión empresarial</a:t>
            </a:r>
            <a:r>
              <a:rPr lang="es-EC" sz="3200" dirty="0">
                <a:solidFill>
                  <a:srgbClr val="00B0F0"/>
                </a:solidFill>
              </a:rPr>
              <a:t> </a:t>
            </a:r>
            <a:r>
              <a:rPr lang="es-EC" sz="3200" dirty="0"/>
              <a:t>a una u otra práctica, especialmente en ambientes altamente institucionalizados. </a:t>
            </a:r>
            <a:r>
              <a:rPr lang="es-EC" sz="3200" dirty="0" smtClean="0"/>
              <a:t>(Ibíd., 10)</a:t>
            </a:r>
          </a:p>
          <a:p>
            <a:endParaRPr lang="es-EC" sz="3200" dirty="0"/>
          </a:p>
          <a:p>
            <a:r>
              <a:rPr lang="es-EC" sz="3200" b="1" dirty="0">
                <a:solidFill>
                  <a:srgbClr val="00B0F0"/>
                </a:solidFill>
              </a:rPr>
              <a:t>Axiológico</a:t>
            </a:r>
            <a:r>
              <a:rPr lang="es-EC" sz="3200" dirty="0"/>
              <a:t>, teoría crítica de los </a:t>
            </a:r>
            <a:r>
              <a:rPr lang="es-EC" sz="3200" dirty="0" smtClean="0"/>
              <a:t>valores</a:t>
            </a:r>
            <a:endParaRPr lang="es-EC" sz="3200" dirty="0"/>
          </a:p>
        </p:txBody>
      </p:sp>
    </p:spTree>
    <p:extLst>
      <p:ext uri="{BB962C8B-B14F-4D97-AF65-F5344CB8AC3E}">
        <p14:creationId xmlns:p14="http://schemas.microsoft.com/office/powerpoint/2010/main" val="149209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4624"/>
            <a:ext cx="8668471" cy="864096"/>
          </a:xfrm>
          <a:solidFill>
            <a:schemeClr val="accent6">
              <a:lumMod val="40000"/>
              <a:lumOff val="60000"/>
            </a:schemeClr>
          </a:solidFill>
        </p:spPr>
        <p:txBody>
          <a:bodyPr>
            <a:normAutofit fontScale="90000"/>
          </a:bodyPr>
          <a:lstStyle/>
          <a:p>
            <a:r>
              <a:rPr lang="es-EC" b="1" dirty="0" smtClean="0">
                <a:solidFill>
                  <a:srgbClr val="0070C0"/>
                </a:solidFill>
              </a:rPr>
              <a:t>El valor agregado de la RSE (Ibíd., 11, 2)</a:t>
            </a:r>
            <a:endParaRPr lang="es-EC" b="1" dirty="0">
              <a:solidFill>
                <a:srgbClr val="0070C0"/>
              </a:solidFill>
            </a:endParaRPr>
          </a:p>
        </p:txBody>
      </p:sp>
      <p:sp>
        <p:nvSpPr>
          <p:cNvPr id="4" name="3 Rectángulo"/>
          <p:cNvSpPr/>
          <p:nvPr/>
        </p:nvSpPr>
        <p:spPr>
          <a:xfrm>
            <a:off x="351039" y="1082215"/>
            <a:ext cx="8496944" cy="5509200"/>
          </a:xfrm>
          <a:prstGeom prst="rect">
            <a:avLst/>
          </a:prstGeom>
          <a:solidFill>
            <a:schemeClr val="accent3">
              <a:lumMod val="40000"/>
              <a:lumOff val="60000"/>
            </a:schemeClr>
          </a:solidFill>
        </p:spPr>
        <p:txBody>
          <a:bodyPr wrap="square">
            <a:spAutoFit/>
          </a:bodyPr>
          <a:lstStyle/>
          <a:p>
            <a:r>
              <a:rPr lang="es-EC" sz="2400" dirty="0">
                <a:solidFill>
                  <a:srgbClr val="FF0000"/>
                </a:solidFill>
              </a:rPr>
              <a:t>En lo que se refiere a Responsabilidad Social, existe una serie de </a:t>
            </a:r>
            <a:r>
              <a:rPr lang="es-EC" sz="2400" dirty="0" smtClean="0">
                <a:solidFill>
                  <a:srgbClr val="FF0000"/>
                </a:solidFill>
              </a:rPr>
              <a:t>estudios* </a:t>
            </a:r>
            <a:r>
              <a:rPr lang="es-EC" sz="2400" dirty="0">
                <a:solidFill>
                  <a:srgbClr val="FF0000"/>
                </a:solidFill>
              </a:rPr>
              <a:t>que identifican resultados que impactan al negocio. Entre ellos estarían: </a:t>
            </a:r>
            <a:endParaRPr lang="es-EC" sz="2400" dirty="0" smtClean="0">
              <a:solidFill>
                <a:srgbClr val="FF0000"/>
              </a:solidFill>
            </a:endParaRPr>
          </a:p>
          <a:p>
            <a:endParaRPr lang="es-EC" sz="2800" dirty="0"/>
          </a:p>
          <a:p>
            <a:r>
              <a:rPr lang="es-EC" sz="2800" dirty="0"/>
              <a:t>1) </a:t>
            </a:r>
            <a:r>
              <a:rPr lang="es-EC" sz="2800" b="1" dirty="0">
                <a:solidFill>
                  <a:srgbClr val="00B0F0"/>
                </a:solidFill>
              </a:rPr>
              <a:t>Mayor eficiencia en los procesos</a:t>
            </a:r>
            <a:r>
              <a:rPr lang="es-EC" sz="2800" dirty="0"/>
              <a:t>; al invertir en formación y educación de una comunidad, una empresa puede garantizar personal local cualificado para sus actividades, optimizando los recursos con la admisión de personal. </a:t>
            </a:r>
          </a:p>
          <a:p>
            <a:r>
              <a:rPr lang="es-EC" sz="2800" dirty="0"/>
              <a:t>2) </a:t>
            </a:r>
            <a:r>
              <a:rPr lang="es-EC" sz="2800" b="1" dirty="0">
                <a:solidFill>
                  <a:srgbClr val="00B0F0"/>
                </a:solidFill>
              </a:rPr>
              <a:t>Generación de nuevos negocios</a:t>
            </a:r>
            <a:r>
              <a:rPr lang="es-EC" sz="2800" dirty="0"/>
              <a:t>; especialmente si la empresa se inserta en una red de Responsabilidad Social, puede obtener mayor visibilidad y se asocia a otras instituciones que comparten la misma preocupación. </a:t>
            </a:r>
            <a:endParaRPr lang="es-EC" sz="2800" dirty="0" smtClean="0"/>
          </a:p>
        </p:txBody>
      </p:sp>
    </p:spTree>
    <p:extLst>
      <p:ext uri="{BB962C8B-B14F-4D97-AF65-F5344CB8AC3E}">
        <p14:creationId xmlns:p14="http://schemas.microsoft.com/office/powerpoint/2010/main" val="4884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36104"/>
          </a:xfrm>
          <a:solidFill>
            <a:schemeClr val="accent6">
              <a:lumMod val="40000"/>
              <a:lumOff val="60000"/>
            </a:schemeClr>
          </a:solidFill>
        </p:spPr>
        <p:txBody>
          <a:bodyPr/>
          <a:lstStyle/>
          <a:p>
            <a:r>
              <a:rPr lang="es-EC" b="1" dirty="0" smtClean="0">
                <a:solidFill>
                  <a:srgbClr val="00B0F0"/>
                </a:solidFill>
              </a:rPr>
              <a:t>El valor agregado de la RSE</a:t>
            </a:r>
            <a:endParaRPr lang="es-EC" b="1" dirty="0">
              <a:solidFill>
                <a:srgbClr val="00B0F0"/>
              </a:solidFill>
            </a:endParaRPr>
          </a:p>
        </p:txBody>
      </p:sp>
      <p:sp>
        <p:nvSpPr>
          <p:cNvPr id="4" name="3 Rectángulo"/>
          <p:cNvSpPr/>
          <p:nvPr/>
        </p:nvSpPr>
        <p:spPr>
          <a:xfrm>
            <a:off x="0" y="1124744"/>
            <a:ext cx="9144000" cy="6586418"/>
          </a:xfrm>
          <a:prstGeom prst="rect">
            <a:avLst/>
          </a:prstGeom>
          <a:solidFill>
            <a:schemeClr val="accent3">
              <a:lumMod val="40000"/>
              <a:lumOff val="60000"/>
            </a:schemeClr>
          </a:solidFill>
        </p:spPr>
        <p:txBody>
          <a:bodyPr wrap="square">
            <a:spAutoFit/>
          </a:bodyPr>
          <a:lstStyle/>
          <a:p>
            <a:r>
              <a:rPr lang="es-EC" sz="2400" dirty="0"/>
              <a:t>En lo que se refiere a Responsabilidad Social, existe una serie de </a:t>
            </a:r>
            <a:r>
              <a:rPr lang="es-EC" sz="2400" dirty="0" smtClean="0"/>
              <a:t>estudios* </a:t>
            </a:r>
            <a:r>
              <a:rPr lang="es-EC" sz="2400" dirty="0"/>
              <a:t>que identifican resultados que impactan al negocio. Entre ellos estarían: </a:t>
            </a:r>
            <a:endParaRPr lang="es-EC" sz="2400" dirty="0" smtClean="0"/>
          </a:p>
          <a:p>
            <a:endParaRPr lang="es-EC" sz="2400" dirty="0"/>
          </a:p>
          <a:p>
            <a:r>
              <a:rPr lang="es-EC" sz="2800" dirty="0"/>
              <a:t>3) </a:t>
            </a:r>
            <a:r>
              <a:rPr lang="es-EC" sz="2800" b="1" dirty="0">
                <a:solidFill>
                  <a:srgbClr val="00B0F0"/>
                </a:solidFill>
              </a:rPr>
              <a:t>Gestión del talento humano</a:t>
            </a:r>
            <a:r>
              <a:rPr lang="es-EC" sz="2800" dirty="0"/>
              <a:t>; si la Responsabilidad Social es transversal en la organización, puede generar mayor compromiso en sus colaboradores y grupos de interés, fomentando el sentido y orgullo de pertenencia con la institución y aumentando la apropiación del negocio, lo que consecuentemente reduce costos relacionados con la rotación de personal e incrementa la productividad. </a:t>
            </a:r>
          </a:p>
          <a:p>
            <a:r>
              <a:rPr lang="es-EC" sz="2800" dirty="0"/>
              <a:t>4) </a:t>
            </a:r>
            <a:r>
              <a:rPr lang="es-EC" sz="2800" b="1" dirty="0">
                <a:solidFill>
                  <a:srgbClr val="00B0F0"/>
                </a:solidFill>
              </a:rPr>
              <a:t>Aspecto comercial; </a:t>
            </a:r>
            <a:r>
              <a:rPr lang="es-EC" sz="2800" dirty="0"/>
              <a:t>el reconocimiento social genera mayor fidelidad en sus proveedores, una vez que se asocia a una imagen corporativa de transparencia y ética. </a:t>
            </a:r>
          </a:p>
          <a:p>
            <a:endParaRPr lang="es-EC" sz="2800" dirty="0"/>
          </a:p>
          <a:p>
            <a:endParaRPr lang="es-EC" dirty="0"/>
          </a:p>
        </p:txBody>
      </p:sp>
    </p:spTree>
    <p:extLst>
      <p:ext uri="{BB962C8B-B14F-4D97-AF65-F5344CB8AC3E}">
        <p14:creationId xmlns:p14="http://schemas.microsoft.com/office/powerpoint/2010/main" val="844652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008112"/>
          </a:xfrm>
          <a:solidFill>
            <a:schemeClr val="accent6">
              <a:lumMod val="40000"/>
              <a:lumOff val="60000"/>
            </a:schemeClr>
          </a:solidFill>
        </p:spPr>
        <p:txBody>
          <a:bodyPr/>
          <a:lstStyle/>
          <a:p>
            <a:r>
              <a:rPr lang="es-EC" dirty="0" smtClean="0">
                <a:solidFill>
                  <a:srgbClr val="00B0F0"/>
                </a:solidFill>
              </a:rPr>
              <a:t>El valor agregado de la RSE</a:t>
            </a:r>
            <a:endParaRPr lang="es-EC" dirty="0">
              <a:solidFill>
                <a:srgbClr val="00B0F0"/>
              </a:solidFill>
            </a:endParaRPr>
          </a:p>
        </p:txBody>
      </p:sp>
      <p:sp>
        <p:nvSpPr>
          <p:cNvPr id="4" name="3 Rectángulo"/>
          <p:cNvSpPr/>
          <p:nvPr/>
        </p:nvSpPr>
        <p:spPr>
          <a:xfrm>
            <a:off x="0" y="1318022"/>
            <a:ext cx="9144000" cy="5355312"/>
          </a:xfrm>
          <a:prstGeom prst="rect">
            <a:avLst/>
          </a:prstGeom>
          <a:solidFill>
            <a:schemeClr val="accent3">
              <a:lumMod val="40000"/>
              <a:lumOff val="60000"/>
            </a:schemeClr>
          </a:solidFill>
        </p:spPr>
        <p:txBody>
          <a:bodyPr wrap="square">
            <a:spAutoFit/>
          </a:bodyPr>
          <a:lstStyle/>
          <a:p>
            <a:r>
              <a:rPr lang="es-EC" sz="2400" dirty="0"/>
              <a:t>En lo que se refiere a Responsabilidad Social, existe una serie de </a:t>
            </a:r>
            <a:r>
              <a:rPr lang="es-EC" sz="2400" dirty="0" smtClean="0"/>
              <a:t>estudios* </a:t>
            </a:r>
            <a:r>
              <a:rPr lang="es-EC" sz="2400" dirty="0"/>
              <a:t>que identifican resultados que impactan al negocio. Entre ellos estarían: </a:t>
            </a:r>
          </a:p>
          <a:p>
            <a:r>
              <a:rPr lang="es-EC" sz="2800" dirty="0"/>
              <a:t>5) </a:t>
            </a:r>
            <a:r>
              <a:rPr lang="es-EC" sz="2800" b="1" dirty="0">
                <a:solidFill>
                  <a:srgbClr val="00B0F0"/>
                </a:solidFill>
              </a:rPr>
              <a:t>Reconocimiento social</a:t>
            </a:r>
            <a:r>
              <a:rPr lang="es-EC" sz="2800" dirty="0">
                <a:solidFill>
                  <a:srgbClr val="00B0F0"/>
                </a:solidFill>
              </a:rPr>
              <a:t>; </a:t>
            </a:r>
            <a:r>
              <a:rPr lang="es-EC" sz="2800" dirty="0"/>
              <a:t>la legitimidad empresarial constituye un factor cada vez más importante en la opinión de consumidores y clientes cuando van a decidir por una marca, y fomenta la fidelización hacia la empresa. </a:t>
            </a:r>
          </a:p>
          <a:p>
            <a:r>
              <a:rPr lang="es-EC" sz="2800" dirty="0"/>
              <a:t>6) </a:t>
            </a:r>
            <a:r>
              <a:rPr lang="es-EC" sz="2800" b="1" dirty="0">
                <a:solidFill>
                  <a:srgbClr val="00B0F0"/>
                </a:solidFill>
              </a:rPr>
              <a:t>Aspecto legal</a:t>
            </a:r>
            <a:r>
              <a:rPr lang="es-EC" sz="2800" dirty="0"/>
              <a:t>; relacionado con evitar costos por no respetar el marco normativo y regulatorio. </a:t>
            </a:r>
          </a:p>
          <a:p>
            <a:r>
              <a:rPr lang="es-EC" sz="2800" dirty="0"/>
              <a:t>7) </a:t>
            </a:r>
            <a:r>
              <a:rPr lang="es-EC" sz="2800" b="1" dirty="0">
                <a:solidFill>
                  <a:srgbClr val="00B0F0"/>
                </a:solidFill>
              </a:rPr>
              <a:t>Resultados socio-ambientales</a:t>
            </a:r>
            <a:r>
              <a:rPr lang="es-EC" sz="2800" dirty="0">
                <a:solidFill>
                  <a:srgbClr val="00B0F0"/>
                </a:solidFill>
              </a:rPr>
              <a:t>; </a:t>
            </a:r>
            <a:r>
              <a:rPr lang="es-EC" sz="2800" dirty="0"/>
              <a:t>construir alianzas sólidas con el Estado, una vez que apoya a la sostenibilidad de los negocios y al gobierno en su rol. </a:t>
            </a:r>
          </a:p>
          <a:p>
            <a:endParaRPr lang="es-EC" dirty="0"/>
          </a:p>
        </p:txBody>
      </p:sp>
    </p:spTree>
    <p:extLst>
      <p:ext uri="{BB962C8B-B14F-4D97-AF65-F5344CB8AC3E}">
        <p14:creationId xmlns:p14="http://schemas.microsoft.com/office/powerpoint/2010/main" val="4099700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solidFill>
            <a:schemeClr val="accent6">
              <a:lumMod val="40000"/>
              <a:lumOff val="60000"/>
            </a:schemeClr>
          </a:solidFill>
        </p:spPr>
        <p:txBody>
          <a:bodyPr/>
          <a:lstStyle/>
          <a:p>
            <a:r>
              <a:rPr lang="es-EC" dirty="0" smtClean="0">
                <a:solidFill>
                  <a:srgbClr val="00B0F0"/>
                </a:solidFill>
              </a:rPr>
              <a:t>El valor agregado de la RSE</a:t>
            </a:r>
            <a:endParaRPr lang="es-EC" dirty="0">
              <a:solidFill>
                <a:srgbClr val="00B0F0"/>
              </a:solidFill>
            </a:endParaRPr>
          </a:p>
        </p:txBody>
      </p:sp>
      <p:sp>
        <p:nvSpPr>
          <p:cNvPr id="4" name="3 Rectángulo"/>
          <p:cNvSpPr/>
          <p:nvPr/>
        </p:nvSpPr>
        <p:spPr>
          <a:xfrm>
            <a:off x="0" y="1268760"/>
            <a:ext cx="9144000" cy="5078313"/>
          </a:xfrm>
          <a:prstGeom prst="rect">
            <a:avLst/>
          </a:prstGeom>
          <a:solidFill>
            <a:schemeClr val="accent3">
              <a:lumMod val="40000"/>
              <a:lumOff val="60000"/>
            </a:schemeClr>
          </a:solidFill>
        </p:spPr>
        <p:txBody>
          <a:bodyPr wrap="square">
            <a:spAutoFit/>
          </a:bodyPr>
          <a:lstStyle/>
          <a:p>
            <a:r>
              <a:rPr lang="es-EC" sz="2400" dirty="0"/>
              <a:t>En lo que se refiere a Responsabilidad Social, existe una serie de </a:t>
            </a:r>
            <a:r>
              <a:rPr lang="es-EC" sz="2400" dirty="0" smtClean="0"/>
              <a:t>estudios* </a:t>
            </a:r>
            <a:r>
              <a:rPr lang="es-EC" sz="2400" dirty="0"/>
              <a:t>que identifican resultados que impactan al negocio. Entre ellos estarían: </a:t>
            </a:r>
          </a:p>
          <a:p>
            <a:endParaRPr lang="es-EC" sz="2800" dirty="0"/>
          </a:p>
          <a:p>
            <a:r>
              <a:rPr lang="es-EC" sz="2800" dirty="0"/>
              <a:t>8) </a:t>
            </a:r>
            <a:r>
              <a:rPr lang="es-EC" sz="2800" b="1" dirty="0">
                <a:solidFill>
                  <a:srgbClr val="00B0F0"/>
                </a:solidFill>
              </a:rPr>
              <a:t>Económico-financiero</a:t>
            </a:r>
            <a:r>
              <a:rPr lang="es-EC" sz="2800" dirty="0">
                <a:solidFill>
                  <a:srgbClr val="00B0F0"/>
                </a:solidFill>
              </a:rPr>
              <a:t>; </a:t>
            </a:r>
            <a:r>
              <a:rPr lang="es-EC" sz="2800" dirty="0"/>
              <a:t>la rentabilidad puede ser generada a partir de la reducción de </a:t>
            </a:r>
            <a:r>
              <a:rPr lang="es-EC" sz="2800" b="1" dirty="0">
                <a:solidFill>
                  <a:srgbClr val="00B0F0"/>
                </a:solidFill>
              </a:rPr>
              <a:t>costos políticos </a:t>
            </a:r>
            <a:r>
              <a:rPr lang="es-EC" sz="2800" dirty="0"/>
              <a:t>(alianzas con las comunidades, el Estado, otras empresas del mismo sector, proveedores, etc.); </a:t>
            </a:r>
            <a:r>
              <a:rPr lang="es-EC" sz="2800" b="1" dirty="0">
                <a:solidFill>
                  <a:srgbClr val="00B0F0"/>
                </a:solidFill>
              </a:rPr>
              <a:t>costos directos </a:t>
            </a:r>
            <a:r>
              <a:rPr lang="es-EC" sz="2800" dirty="0"/>
              <a:t>(personal, multas por infracción legal, etc.); </a:t>
            </a:r>
            <a:r>
              <a:rPr lang="es-EC" sz="2800" b="1" dirty="0">
                <a:solidFill>
                  <a:srgbClr val="00B0F0"/>
                </a:solidFill>
              </a:rPr>
              <a:t>costos indirectos </a:t>
            </a:r>
            <a:r>
              <a:rPr lang="es-EC" sz="2800" dirty="0"/>
              <a:t>(control de desechos, mayor eficiencia en recursos, preocupación con la calidad e innovación como algunos aspectos que promueven la sostenibilidad del negocio). </a:t>
            </a:r>
          </a:p>
        </p:txBody>
      </p:sp>
    </p:spTree>
    <p:extLst>
      <p:ext uri="{BB962C8B-B14F-4D97-AF65-F5344CB8AC3E}">
        <p14:creationId xmlns:p14="http://schemas.microsoft.com/office/powerpoint/2010/main" val="3584611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20080"/>
          </a:xfrm>
          <a:solidFill>
            <a:schemeClr val="accent6">
              <a:lumMod val="40000"/>
              <a:lumOff val="60000"/>
            </a:schemeClr>
          </a:solidFill>
        </p:spPr>
        <p:txBody>
          <a:bodyPr>
            <a:normAutofit fontScale="90000"/>
          </a:bodyPr>
          <a:lstStyle/>
          <a:p>
            <a:r>
              <a:rPr lang="es-EC" dirty="0" smtClean="0">
                <a:solidFill>
                  <a:srgbClr val="00B0F0"/>
                </a:solidFill>
              </a:rPr>
              <a:t>El valor agregado de la RSE</a:t>
            </a:r>
            <a:endParaRPr lang="es-EC" dirty="0">
              <a:solidFill>
                <a:srgbClr val="00B0F0"/>
              </a:solidFill>
            </a:endParaRPr>
          </a:p>
        </p:txBody>
      </p:sp>
      <p:sp>
        <p:nvSpPr>
          <p:cNvPr id="4" name="3 Rectángulo"/>
          <p:cNvSpPr/>
          <p:nvPr/>
        </p:nvSpPr>
        <p:spPr>
          <a:xfrm>
            <a:off x="0" y="1124744"/>
            <a:ext cx="9144000" cy="5078313"/>
          </a:xfrm>
          <a:prstGeom prst="rect">
            <a:avLst/>
          </a:prstGeom>
          <a:solidFill>
            <a:schemeClr val="accent3">
              <a:lumMod val="40000"/>
              <a:lumOff val="60000"/>
            </a:schemeClr>
          </a:solidFill>
        </p:spPr>
        <p:txBody>
          <a:bodyPr wrap="square">
            <a:spAutoFit/>
          </a:bodyPr>
          <a:lstStyle/>
          <a:p>
            <a:r>
              <a:rPr lang="es-EC" sz="2400" dirty="0"/>
              <a:t>En lo que se refiere a Responsabilidad Social, existe una serie de </a:t>
            </a:r>
            <a:r>
              <a:rPr lang="es-EC" sz="2400" dirty="0" smtClean="0"/>
              <a:t>estudios* </a:t>
            </a:r>
            <a:r>
              <a:rPr lang="es-EC" sz="2400" dirty="0"/>
              <a:t>que identifican resultados que impactan al negocio. Entre ellos estarían: </a:t>
            </a:r>
            <a:endParaRPr lang="es-EC" sz="2400" dirty="0" smtClean="0"/>
          </a:p>
          <a:p>
            <a:endParaRPr lang="es-EC" sz="2800" dirty="0"/>
          </a:p>
          <a:p>
            <a:r>
              <a:rPr lang="es-EC" sz="2800" dirty="0" smtClean="0"/>
              <a:t>9) </a:t>
            </a:r>
            <a:r>
              <a:rPr lang="es-EC" sz="2800" b="1" dirty="0" smtClean="0">
                <a:solidFill>
                  <a:srgbClr val="00B0F0"/>
                </a:solidFill>
              </a:rPr>
              <a:t>Gestión </a:t>
            </a:r>
            <a:r>
              <a:rPr lang="es-EC" sz="2800" b="1" dirty="0">
                <a:solidFill>
                  <a:srgbClr val="00B0F0"/>
                </a:solidFill>
              </a:rPr>
              <a:t>del riesgo</a:t>
            </a:r>
            <a:r>
              <a:rPr lang="es-EC" sz="2800" dirty="0"/>
              <a:t>; contar con políticas de Responsabilidad Social que contemplan aspectos ambientales y sociales ajustadas a las necesidades del contexto contribuye a minimizar los posibles riesgos que pueden surgir en la actividad comercial y del negocio (</a:t>
            </a:r>
            <a:r>
              <a:rPr lang="es-EC" sz="2800" dirty="0">
                <a:solidFill>
                  <a:srgbClr val="00B0F0"/>
                </a:solidFill>
              </a:rPr>
              <a:t>por ejemplo, contar con una política responsable de diálogo y atención a las comunidades minimiza el riesgo de que la sociedad se oponga a las actividades comerciales de la empresa</a:t>
            </a:r>
            <a:r>
              <a:rPr lang="es-EC" sz="2800" dirty="0"/>
              <a:t>). </a:t>
            </a:r>
          </a:p>
        </p:txBody>
      </p:sp>
    </p:spTree>
    <p:extLst>
      <p:ext uri="{BB962C8B-B14F-4D97-AF65-F5344CB8AC3E}">
        <p14:creationId xmlns:p14="http://schemas.microsoft.com/office/powerpoint/2010/main" val="2301671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a:solidFill>
            <a:schemeClr val="accent6">
              <a:lumMod val="40000"/>
              <a:lumOff val="60000"/>
            </a:schemeClr>
          </a:solidFill>
        </p:spPr>
        <p:txBody>
          <a:bodyPr>
            <a:normAutofit fontScale="90000"/>
          </a:bodyPr>
          <a:lstStyle/>
          <a:p>
            <a:r>
              <a:rPr lang="es-EC" dirty="0" smtClean="0">
                <a:solidFill>
                  <a:srgbClr val="00B0F0"/>
                </a:solidFill>
              </a:rPr>
              <a:t>El valor agregado de la RSE</a:t>
            </a:r>
            <a:endParaRPr lang="es-EC" dirty="0">
              <a:solidFill>
                <a:srgbClr val="00B0F0"/>
              </a:solidFill>
            </a:endParaRPr>
          </a:p>
        </p:txBody>
      </p:sp>
      <p:sp>
        <p:nvSpPr>
          <p:cNvPr id="4" name="3 Rectángulo"/>
          <p:cNvSpPr/>
          <p:nvPr/>
        </p:nvSpPr>
        <p:spPr>
          <a:xfrm>
            <a:off x="19337" y="1412776"/>
            <a:ext cx="9144000" cy="4708981"/>
          </a:xfrm>
          <a:prstGeom prst="rect">
            <a:avLst/>
          </a:prstGeom>
          <a:solidFill>
            <a:schemeClr val="accent3">
              <a:lumMod val="40000"/>
              <a:lumOff val="60000"/>
            </a:schemeClr>
          </a:solidFill>
        </p:spPr>
        <p:txBody>
          <a:bodyPr wrap="square">
            <a:spAutoFit/>
          </a:bodyPr>
          <a:lstStyle/>
          <a:p>
            <a:r>
              <a:rPr lang="es-EC" sz="2800" dirty="0">
                <a:solidFill>
                  <a:srgbClr val="FF0000"/>
                </a:solidFill>
              </a:rPr>
              <a:t>En lo que se refiere a Responsabilidad Social, existe una serie de </a:t>
            </a:r>
            <a:r>
              <a:rPr lang="es-EC" sz="2800" dirty="0" smtClean="0">
                <a:solidFill>
                  <a:srgbClr val="FF0000"/>
                </a:solidFill>
              </a:rPr>
              <a:t>estudios* </a:t>
            </a:r>
            <a:r>
              <a:rPr lang="es-EC" sz="2800" dirty="0">
                <a:solidFill>
                  <a:srgbClr val="FF0000"/>
                </a:solidFill>
              </a:rPr>
              <a:t>que identifican resultados que impactan al negocio. </a:t>
            </a:r>
            <a:r>
              <a:rPr lang="es-EC" sz="2800" dirty="0" smtClean="0">
                <a:solidFill>
                  <a:srgbClr val="FF0000"/>
                </a:solidFill>
              </a:rPr>
              <a:t>Referencias: </a:t>
            </a:r>
          </a:p>
          <a:p>
            <a:endParaRPr lang="es-EC" sz="2800" dirty="0"/>
          </a:p>
          <a:p>
            <a:r>
              <a:rPr lang="es-EC" sz="1600" dirty="0" smtClean="0"/>
              <a:t>* Por </a:t>
            </a:r>
            <a:r>
              <a:rPr lang="es-EC" sz="1600" dirty="0"/>
              <a:t>ejemplo: CROWTHER, D. &amp; ORTIZ-MARTINEZ, E. </a:t>
            </a:r>
            <a:r>
              <a:rPr lang="es-EC" sz="1600" dirty="0" err="1"/>
              <a:t>The</a:t>
            </a:r>
            <a:r>
              <a:rPr lang="es-EC" sz="1600" dirty="0"/>
              <a:t> </a:t>
            </a:r>
            <a:r>
              <a:rPr lang="es-EC" sz="1600" dirty="0" err="1"/>
              <a:t>relationship</a:t>
            </a:r>
            <a:r>
              <a:rPr lang="es-EC" sz="1600" dirty="0"/>
              <a:t> </a:t>
            </a:r>
            <a:r>
              <a:rPr lang="es-EC" sz="1600" dirty="0" err="1"/>
              <a:t>between</a:t>
            </a:r>
            <a:r>
              <a:rPr lang="es-EC" sz="1600" dirty="0"/>
              <a:t> CSR and </a:t>
            </a:r>
            <a:r>
              <a:rPr lang="es-EC" sz="1600" dirty="0" err="1"/>
              <a:t>business</a:t>
            </a:r>
            <a:r>
              <a:rPr lang="es-EC" sz="1600" dirty="0"/>
              <a:t> </a:t>
            </a:r>
            <a:r>
              <a:rPr lang="es-EC" sz="1600" dirty="0" err="1"/>
              <a:t>success</a:t>
            </a:r>
            <a:r>
              <a:rPr lang="es-EC" sz="1600" dirty="0"/>
              <a:t>; in CROWTHER, D. &amp; ORTIZ-MARTINEZ, E. Social </a:t>
            </a:r>
            <a:r>
              <a:rPr lang="es-EC" sz="1600" dirty="0" err="1"/>
              <a:t>Responsibility</a:t>
            </a:r>
            <a:r>
              <a:rPr lang="es-EC" sz="1600" dirty="0"/>
              <a:t> </a:t>
            </a:r>
            <a:r>
              <a:rPr lang="es-EC" sz="1600" dirty="0" err="1"/>
              <a:t>World</a:t>
            </a:r>
            <a:r>
              <a:rPr lang="es-EC" sz="1600" dirty="0"/>
              <a:t>. </a:t>
            </a:r>
            <a:r>
              <a:rPr lang="es-EC" sz="1600" dirty="0" err="1"/>
              <a:t>Penang</a:t>
            </a:r>
            <a:r>
              <a:rPr lang="es-EC" sz="1600" dirty="0"/>
              <a:t>: </a:t>
            </a:r>
            <a:r>
              <a:rPr lang="es-EC" sz="1600" dirty="0" err="1"/>
              <a:t>Ansted</a:t>
            </a:r>
            <a:r>
              <a:rPr lang="es-EC" sz="1600" dirty="0"/>
              <a:t> </a:t>
            </a:r>
            <a:r>
              <a:rPr lang="es-EC" sz="1600" dirty="0" err="1"/>
              <a:t>University</a:t>
            </a:r>
            <a:r>
              <a:rPr lang="es-EC" sz="1600" dirty="0"/>
              <a:t> </a:t>
            </a:r>
            <a:r>
              <a:rPr lang="es-EC" sz="1600" dirty="0" err="1"/>
              <a:t>Press</a:t>
            </a:r>
            <a:r>
              <a:rPr lang="es-EC" sz="1600" dirty="0"/>
              <a:t>, 2004, </a:t>
            </a:r>
            <a:r>
              <a:rPr lang="es-EC" sz="1600" dirty="0" err="1"/>
              <a:t>pp</a:t>
            </a:r>
            <a:r>
              <a:rPr lang="es-EC" sz="1600" dirty="0"/>
              <a:t> 125-127 ; SALAZAR-CANTÚ, José de Jesús; GUTIÉRREZ-GARZA, </a:t>
            </a:r>
            <a:r>
              <a:rPr lang="es-EC" sz="1600" dirty="0" err="1"/>
              <a:t>Esthela</a:t>
            </a:r>
            <a:r>
              <a:rPr lang="es-EC" sz="1600" dirty="0"/>
              <a:t>; ACUÑA-ASKAR, Karim; HUSTED-CORREGAN, Bryan William. Responsabilidad social de las empresas y beneficios privados: el impacto de la orientación estratégica en empresas grandes ubicadas en México Economía, Sociedad y Territorio, vol. 8, núm. 27, mayo-agosto, 2008, pp. 739-768; SASTRE, F. </a:t>
            </a:r>
            <a:r>
              <a:rPr lang="es-EC" sz="1600" i="1" dirty="0"/>
              <a:t>La Empresa es su Resultado: El beneficio editorial y la contabilidad del conocimiento. Tesis doctoral de Economía, Facultad de Ciencias Económicas y Empresariales</a:t>
            </a:r>
            <a:r>
              <a:rPr lang="es-EC" sz="1600" dirty="0"/>
              <a:t>, Madrid: Universidad Pontificia Comillas de Madrid, 2006; SIMPSON, W. &amp; KOHERS, T. </a:t>
            </a:r>
            <a:r>
              <a:rPr lang="es-EC" sz="1600" dirty="0" err="1"/>
              <a:t>The</a:t>
            </a:r>
            <a:r>
              <a:rPr lang="es-EC" sz="1600" dirty="0"/>
              <a:t> Link </a:t>
            </a:r>
            <a:r>
              <a:rPr lang="es-EC" sz="1600" dirty="0" err="1"/>
              <a:t>Between</a:t>
            </a:r>
            <a:r>
              <a:rPr lang="es-EC" sz="1600" dirty="0"/>
              <a:t> </a:t>
            </a:r>
            <a:r>
              <a:rPr lang="es-EC" sz="1600" dirty="0" err="1"/>
              <a:t>Corporate</a:t>
            </a:r>
            <a:r>
              <a:rPr lang="es-EC" sz="1600" dirty="0"/>
              <a:t> Social and </a:t>
            </a:r>
            <a:r>
              <a:rPr lang="es-EC" sz="1600" dirty="0" err="1"/>
              <a:t>Financial</a:t>
            </a:r>
            <a:r>
              <a:rPr lang="es-EC" sz="1600" dirty="0"/>
              <a:t> Performance: </a:t>
            </a:r>
            <a:r>
              <a:rPr lang="es-EC" sz="1600" dirty="0" err="1"/>
              <a:t>Evidence</a:t>
            </a:r>
            <a:r>
              <a:rPr lang="es-EC" sz="1600" dirty="0"/>
              <a:t> </a:t>
            </a:r>
            <a:r>
              <a:rPr lang="es-EC" sz="1600" dirty="0" err="1"/>
              <a:t>from</a:t>
            </a:r>
            <a:r>
              <a:rPr lang="es-EC" sz="1600" dirty="0"/>
              <a:t> </a:t>
            </a:r>
            <a:r>
              <a:rPr lang="es-EC" sz="1600" dirty="0" err="1"/>
              <a:t>the</a:t>
            </a:r>
            <a:r>
              <a:rPr lang="es-EC" sz="1600" dirty="0"/>
              <a:t> </a:t>
            </a:r>
            <a:r>
              <a:rPr lang="es-EC" sz="1600" dirty="0" err="1"/>
              <a:t>Banking</a:t>
            </a:r>
            <a:r>
              <a:rPr lang="es-EC" sz="1600" dirty="0"/>
              <a:t> </a:t>
            </a:r>
            <a:r>
              <a:rPr lang="es-EC" sz="1600" dirty="0" err="1"/>
              <a:t>Industry</a:t>
            </a:r>
            <a:r>
              <a:rPr lang="es-EC" sz="1600" dirty="0"/>
              <a:t>”. </a:t>
            </a:r>
            <a:r>
              <a:rPr lang="es-EC" sz="1600" i="1" dirty="0" err="1"/>
              <a:t>Journal</a:t>
            </a:r>
            <a:r>
              <a:rPr lang="es-EC" sz="1600" i="1" dirty="0"/>
              <a:t> of Business </a:t>
            </a:r>
            <a:r>
              <a:rPr lang="es-EC" sz="1600" i="1" dirty="0" err="1"/>
              <a:t>Ethics</a:t>
            </a:r>
            <a:r>
              <a:rPr lang="es-EC" sz="1600" i="1" dirty="0"/>
              <a:t>, </a:t>
            </a:r>
            <a:r>
              <a:rPr lang="es-EC" sz="1600" dirty="0"/>
              <a:t>35, 97-109. TSOUTSOURA, M. </a:t>
            </a:r>
            <a:r>
              <a:rPr lang="es-EC" sz="1600" i="1" dirty="0" err="1"/>
              <a:t>Corporate</a:t>
            </a:r>
            <a:r>
              <a:rPr lang="es-EC" sz="1600" i="1" dirty="0"/>
              <a:t> Social </a:t>
            </a:r>
            <a:r>
              <a:rPr lang="es-EC" sz="1600" i="1" dirty="0" err="1"/>
              <a:t>Responsibility</a:t>
            </a:r>
            <a:r>
              <a:rPr lang="es-EC" sz="1600" i="1" dirty="0"/>
              <a:t> and </a:t>
            </a:r>
            <a:r>
              <a:rPr lang="es-EC" sz="1600" i="1" dirty="0" err="1"/>
              <a:t>Financial</a:t>
            </a:r>
            <a:r>
              <a:rPr lang="es-EC" sz="1600" i="1" dirty="0"/>
              <a:t> performance. </a:t>
            </a:r>
            <a:r>
              <a:rPr lang="es-EC" sz="1600" dirty="0" err="1"/>
              <a:t>University</a:t>
            </a:r>
            <a:r>
              <a:rPr lang="es-EC" sz="1600" dirty="0"/>
              <a:t> </a:t>
            </a:r>
            <a:r>
              <a:rPr lang="es-EC" sz="1600" dirty="0" smtClean="0"/>
              <a:t>of California</a:t>
            </a:r>
            <a:r>
              <a:rPr lang="es-EC" sz="1600" dirty="0"/>
              <a:t>, Center </a:t>
            </a:r>
            <a:r>
              <a:rPr lang="es-EC" sz="1600" dirty="0" err="1"/>
              <a:t>for</a:t>
            </a:r>
            <a:r>
              <a:rPr lang="es-EC" sz="1600" dirty="0"/>
              <a:t> Responsable Business. Berkeley, 2002</a:t>
            </a:r>
            <a:r>
              <a:rPr lang="es-EC" sz="2800" dirty="0"/>
              <a:t>. </a:t>
            </a:r>
          </a:p>
        </p:txBody>
      </p:sp>
    </p:spTree>
    <p:extLst>
      <p:ext uri="{BB962C8B-B14F-4D97-AF65-F5344CB8AC3E}">
        <p14:creationId xmlns:p14="http://schemas.microsoft.com/office/powerpoint/2010/main" val="436723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p:spPr>
        <p:txBody>
          <a:bodyPr>
            <a:normAutofit fontScale="90000"/>
          </a:bodyPr>
          <a:lstStyle/>
          <a:p>
            <a:r>
              <a:rPr lang="es-EC" b="1" i="1" dirty="0">
                <a:solidFill>
                  <a:srgbClr val="00B0F0"/>
                </a:solidFill>
              </a:rPr>
              <a:t>Enfoques y dimensiones de la Responsabilidad Social </a:t>
            </a:r>
            <a:r>
              <a:rPr lang="es-EC" b="1" i="1" dirty="0" smtClean="0">
                <a:solidFill>
                  <a:srgbClr val="00B0F0"/>
                </a:solidFill>
              </a:rPr>
              <a:t> (Ibíd. , 13-9)</a:t>
            </a:r>
            <a:endParaRPr lang="es-EC" dirty="0">
              <a:solidFill>
                <a:srgbClr val="00B0F0"/>
              </a:solidFill>
            </a:endParaRPr>
          </a:p>
        </p:txBody>
      </p:sp>
      <p:sp>
        <p:nvSpPr>
          <p:cNvPr id="3" name="2 Rectángulo"/>
          <p:cNvSpPr/>
          <p:nvPr/>
        </p:nvSpPr>
        <p:spPr>
          <a:xfrm>
            <a:off x="539552" y="2276872"/>
            <a:ext cx="8064896" cy="3046988"/>
          </a:xfrm>
          <a:prstGeom prst="rect">
            <a:avLst/>
          </a:prstGeom>
          <a:solidFill>
            <a:schemeClr val="accent5">
              <a:lumMod val="40000"/>
              <a:lumOff val="60000"/>
            </a:schemeClr>
          </a:solidFill>
        </p:spPr>
        <p:txBody>
          <a:bodyPr wrap="square">
            <a:spAutoFit/>
          </a:bodyPr>
          <a:lstStyle/>
          <a:p>
            <a:r>
              <a:rPr lang="es-EC" sz="3200" dirty="0" smtClean="0"/>
              <a:t>1</a:t>
            </a:r>
            <a:r>
              <a:rPr lang="es-EC" sz="3200" dirty="0"/>
              <a:t>. Actores </a:t>
            </a:r>
          </a:p>
          <a:p>
            <a:r>
              <a:rPr lang="es-EC" sz="3200" dirty="0"/>
              <a:t>2. Tiempo (continuidad) </a:t>
            </a:r>
          </a:p>
          <a:p>
            <a:r>
              <a:rPr lang="es-EC" sz="3200" dirty="0"/>
              <a:t>3. Grado de transcendencia en la organización (interna o externa) </a:t>
            </a:r>
          </a:p>
          <a:p>
            <a:r>
              <a:rPr lang="es-EC" sz="3200" dirty="0"/>
              <a:t>4. Resultados (económicos, sociales, ambientales) </a:t>
            </a:r>
          </a:p>
        </p:txBody>
      </p:sp>
    </p:spTree>
    <p:extLst>
      <p:ext uri="{BB962C8B-B14F-4D97-AF65-F5344CB8AC3E}">
        <p14:creationId xmlns:p14="http://schemas.microsoft.com/office/powerpoint/2010/main" val="252787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836712"/>
            <a:ext cx="8496944" cy="1470025"/>
          </a:xfrm>
        </p:spPr>
        <p:txBody>
          <a:bodyPr>
            <a:normAutofit fontScale="90000"/>
          </a:bodyPr>
          <a:lstStyle/>
          <a:p>
            <a:r>
              <a:rPr lang="es-EC" b="1" dirty="0" smtClean="0"/>
              <a:t>Información transversal sobre la Responsabilidad Social en el Ecuador</a:t>
            </a:r>
            <a:endParaRPr lang="es-EC" b="1" dirty="0"/>
          </a:p>
        </p:txBody>
      </p:sp>
      <p:sp>
        <p:nvSpPr>
          <p:cNvPr id="3" name="2 Subtítulo"/>
          <p:cNvSpPr>
            <a:spLocks noGrp="1"/>
          </p:cNvSpPr>
          <p:nvPr>
            <p:ph type="subTitle" idx="1"/>
          </p:nvPr>
        </p:nvSpPr>
        <p:spPr>
          <a:xfrm>
            <a:off x="1187624" y="2780928"/>
            <a:ext cx="6400800" cy="2711152"/>
          </a:xfrm>
        </p:spPr>
        <p:txBody>
          <a:bodyPr>
            <a:noAutofit/>
          </a:bodyPr>
          <a:lstStyle/>
          <a:p>
            <a:r>
              <a:rPr lang="es-EC" sz="2000" b="0" i="0" dirty="0" smtClean="0">
                <a:solidFill>
                  <a:srgbClr val="222222"/>
                </a:solidFill>
                <a:effectLst/>
                <a:latin typeface="Arial"/>
              </a:rPr>
              <a:t>Lima </a:t>
            </a:r>
            <a:r>
              <a:rPr lang="es-EC" sz="2000" b="0" i="0" dirty="0" err="1" smtClean="0">
                <a:solidFill>
                  <a:srgbClr val="222222"/>
                </a:solidFill>
                <a:effectLst/>
                <a:latin typeface="Arial"/>
              </a:rPr>
              <a:t>Bandeira</a:t>
            </a:r>
            <a:r>
              <a:rPr lang="es-EC" sz="2000" b="0" i="0" dirty="0" smtClean="0">
                <a:solidFill>
                  <a:srgbClr val="222222"/>
                </a:solidFill>
                <a:effectLst/>
                <a:latin typeface="Arial"/>
              </a:rPr>
              <a:t>, Mariana., y Marcelo Fernando. </a:t>
            </a:r>
            <a:r>
              <a:rPr lang="es-EC" sz="2000" dirty="0" smtClean="0">
                <a:solidFill>
                  <a:srgbClr val="222222"/>
                </a:solidFill>
                <a:latin typeface="Arial"/>
              </a:rPr>
              <a:t>López Parra.</a:t>
            </a:r>
            <a:r>
              <a:rPr lang="es-EC" sz="2000" b="0" i="0" dirty="0" smtClean="0">
                <a:solidFill>
                  <a:srgbClr val="222222"/>
                </a:solidFill>
                <a:effectLst/>
                <a:latin typeface="Arial"/>
              </a:rPr>
              <a:t>2012. "Alianza para el Desarrollo Iniciativas de Reducción de la Pobreza Eficientes y Sostenibles a Través de una Cooperación Innovadora entre ONG, PERSONAS, Sector Público y Universidades del Ecuador." </a:t>
            </a:r>
            <a:r>
              <a:rPr lang="es-EC" sz="2000" b="1" i="1" dirty="0" smtClean="0">
                <a:solidFill>
                  <a:srgbClr val="0070C0"/>
                </a:solidFill>
                <a:effectLst/>
                <a:latin typeface="Arial"/>
              </a:rPr>
              <a:t>Consultoría para el levantamiento de información transversal sobre la Responsabilidad Social en el Ecuador</a:t>
            </a:r>
            <a:r>
              <a:rPr lang="es-EC" sz="2000" b="1" i="0" dirty="0" smtClean="0">
                <a:solidFill>
                  <a:srgbClr val="0070C0"/>
                </a:solidFill>
                <a:effectLst/>
                <a:latin typeface="Arial"/>
              </a:rPr>
              <a:t> .</a:t>
            </a:r>
            <a:endParaRPr lang="es-EC" sz="2000" b="1" dirty="0">
              <a:solidFill>
                <a:srgbClr val="0070C0"/>
              </a:solidFill>
            </a:endParaRPr>
          </a:p>
        </p:txBody>
      </p:sp>
    </p:spTree>
    <p:extLst>
      <p:ext uri="{BB962C8B-B14F-4D97-AF65-F5344CB8AC3E}">
        <p14:creationId xmlns:p14="http://schemas.microsoft.com/office/powerpoint/2010/main" val="2798813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53752"/>
            <a:ext cx="9144000" cy="926976"/>
          </a:xfrm>
          <a:solidFill>
            <a:schemeClr val="accent6">
              <a:lumMod val="40000"/>
              <a:lumOff val="60000"/>
            </a:schemeClr>
          </a:solidFill>
        </p:spPr>
        <p:txBody>
          <a:bodyPr>
            <a:normAutofit/>
          </a:bodyPr>
          <a:lstStyle/>
          <a:p>
            <a:r>
              <a:rPr lang="es-EC" b="1" i="1" dirty="0" smtClean="0">
                <a:solidFill>
                  <a:srgbClr val="00B0F0"/>
                </a:solidFill>
              </a:rPr>
              <a:t>Dimensión </a:t>
            </a:r>
            <a:r>
              <a:rPr lang="es-EC" b="1" i="1" dirty="0">
                <a:solidFill>
                  <a:srgbClr val="00B0F0"/>
                </a:solidFill>
              </a:rPr>
              <a:t>de </a:t>
            </a:r>
            <a:r>
              <a:rPr lang="es-EC" b="1" i="1" dirty="0" smtClean="0">
                <a:solidFill>
                  <a:srgbClr val="00B0F0"/>
                </a:solidFill>
              </a:rPr>
              <a:t>los actores (Ibíd. , 13-4)</a:t>
            </a:r>
            <a:endParaRPr lang="es-EC" dirty="0">
              <a:solidFill>
                <a:srgbClr val="00B0F0"/>
              </a:solidFill>
            </a:endParaRPr>
          </a:p>
        </p:txBody>
      </p:sp>
      <p:sp>
        <p:nvSpPr>
          <p:cNvPr id="4" name="3 Rectángulo"/>
          <p:cNvSpPr/>
          <p:nvPr/>
        </p:nvSpPr>
        <p:spPr>
          <a:xfrm>
            <a:off x="107504" y="1196752"/>
            <a:ext cx="8928992" cy="5632311"/>
          </a:xfrm>
          <a:prstGeom prst="rect">
            <a:avLst/>
          </a:prstGeom>
          <a:solidFill>
            <a:schemeClr val="accent3">
              <a:lumMod val="40000"/>
              <a:lumOff val="60000"/>
            </a:schemeClr>
          </a:solidFill>
        </p:spPr>
        <p:txBody>
          <a:bodyPr wrap="square">
            <a:spAutoFit/>
          </a:bodyPr>
          <a:lstStyle/>
          <a:p>
            <a:r>
              <a:rPr lang="es-EC" sz="2400" dirty="0" smtClean="0"/>
              <a:t>…el </a:t>
            </a:r>
            <a:r>
              <a:rPr lang="es-EC" sz="2400" dirty="0"/>
              <a:t>término </a:t>
            </a:r>
            <a:r>
              <a:rPr lang="es-EC" sz="2400" i="1" dirty="0" err="1"/>
              <a:t>stakeholder</a:t>
            </a:r>
            <a:r>
              <a:rPr lang="es-EC" sz="2400" i="1" dirty="0"/>
              <a:t> </a:t>
            </a:r>
            <a:r>
              <a:rPr lang="es-EC" sz="2400" dirty="0"/>
              <a:t>fue utilizado oficialmente por primera vez en 1962, en el Stanford </a:t>
            </a:r>
            <a:r>
              <a:rPr lang="es-EC" sz="2400" dirty="0" err="1"/>
              <a:t>Research</a:t>
            </a:r>
            <a:r>
              <a:rPr lang="es-EC" sz="2400" dirty="0"/>
              <a:t> </a:t>
            </a:r>
            <a:r>
              <a:rPr lang="es-EC" sz="2400" dirty="0" err="1" smtClean="0"/>
              <a:t>Institute</a:t>
            </a:r>
            <a:r>
              <a:rPr lang="es-EC" sz="2400" dirty="0" smtClean="0"/>
              <a:t> *, </a:t>
            </a:r>
            <a:r>
              <a:rPr lang="es-EC" sz="2400" dirty="0"/>
              <a:t>para referirse a aquellos grupos </a:t>
            </a:r>
            <a:r>
              <a:rPr lang="es-EC" sz="2400" dirty="0">
                <a:solidFill>
                  <a:srgbClr val="FF0000"/>
                </a:solidFill>
              </a:rPr>
              <a:t>sin cuyo apoyo provocarían que la organización dejase de </a:t>
            </a:r>
            <a:r>
              <a:rPr lang="es-EC" sz="2400" dirty="0" smtClean="0">
                <a:solidFill>
                  <a:srgbClr val="FF0000"/>
                </a:solidFill>
              </a:rPr>
              <a:t>existir </a:t>
            </a:r>
            <a:r>
              <a:rPr lang="es-EC" sz="2400" dirty="0" smtClean="0"/>
              <a:t>**</a:t>
            </a:r>
          </a:p>
          <a:p>
            <a:endParaRPr lang="es-EC" sz="2400" dirty="0"/>
          </a:p>
          <a:p>
            <a:r>
              <a:rPr lang="es-EC" sz="2400" dirty="0" smtClean="0"/>
              <a:t>. </a:t>
            </a:r>
            <a:r>
              <a:rPr lang="es-EC" sz="2800" dirty="0" smtClean="0"/>
              <a:t>…</a:t>
            </a:r>
            <a:r>
              <a:rPr lang="es-EC" sz="2800" b="1" dirty="0" err="1" smtClean="0">
                <a:solidFill>
                  <a:srgbClr val="0070C0"/>
                </a:solidFill>
              </a:rPr>
              <a:t>Freeman</a:t>
            </a:r>
            <a:r>
              <a:rPr lang="es-EC" sz="2800" b="1" dirty="0" smtClean="0">
                <a:solidFill>
                  <a:srgbClr val="0070C0"/>
                </a:solidFill>
              </a:rPr>
              <a:t>*** </a:t>
            </a:r>
            <a:r>
              <a:rPr lang="es-EC" sz="2800" b="1" dirty="0">
                <a:solidFill>
                  <a:srgbClr val="0070C0"/>
                </a:solidFill>
              </a:rPr>
              <a:t>sistematizó el concepto y estableció la relación entre los </a:t>
            </a:r>
            <a:r>
              <a:rPr lang="es-EC" sz="2800" b="1" i="1" dirty="0" err="1">
                <a:solidFill>
                  <a:srgbClr val="0070C0"/>
                </a:solidFill>
              </a:rPr>
              <a:t>stakeholders</a:t>
            </a:r>
            <a:r>
              <a:rPr lang="es-EC" sz="2800" b="1" i="1" dirty="0">
                <a:solidFill>
                  <a:srgbClr val="0070C0"/>
                </a:solidFill>
              </a:rPr>
              <a:t> </a:t>
            </a:r>
            <a:r>
              <a:rPr lang="es-EC" sz="2800" b="1" dirty="0">
                <a:solidFill>
                  <a:srgbClr val="0070C0"/>
                </a:solidFill>
              </a:rPr>
              <a:t>y planeación estratégica</a:t>
            </a:r>
            <a:r>
              <a:rPr lang="es-EC" sz="2800" dirty="0"/>
              <a:t>: </a:t>
            </a:r>
            <a:r>
              <a:rPr lang="es-EC" sz="2800" b="1" dirty="0">
                <a:solidFill>
                  <a:srgbClr val="0070C0"/>
                </a:solidFill>
              </a:rPr>
              <a:t>el </a:t>
            </a:r>
            <a:r>
              <a:rPr lang="es-EC" sz="2800" b="1" i="1" dirty="0" err="1">
                <a:solidFill>
                  <a:srgbClr val="0070C0"/>
                </a:solidFill>
              </a:rPr>
              <a:t>stakeholder</a:t>
            </a:r>
            <a:r>
              <a:rPr lang="es-EC" sz="2800" b="1" i="1" dirty="0">
                <a:solidFill>
                  <a:srgbClr val="0070C0"/>
                </a:solidFill>
              </a:rPr>
              <a:t> </a:t>
            </a:r>
            <a:r>
              <a:rPr lang="es-EC" sz="2800" b="1" dirty="0">
                <a:solidFill>
                  <a:srgbClr val="0070C0"/>
                </a:solidFill>
              </a:rPr>
              <a:t>pasa a ser entendido como cualquier grupo o individuo que puede afectar o ser afectado </a:t>
            </a:r>
            <a:r>
              <a:rPr lang="es-EC" sz="2800" dirty="0"/>
              <a:t>por la consecución de los objetivos de la empresa. </a:t>
            </a:r>
            <a:endParaRPr lang="es-EC" sz="2800" dirty="0" smtClean="0"/>
          </a:p>
          <a:p>
            <a:endParaRPr lang="es-EC" sz="2000" dirty="0" smtClean="0"/>
          </a:p>
          <a:p>
            <a:r>
              <a:rPr lang="es-EC" sz="2000" dirty="0" smtClean="0"/>
              <a:t>* RIVERA </a:t>
            </a:r>
            <a:r>
              <a:rPr lang="es-EC" sz="2000" dirty="0"/>
              <a:t>Y MALAVER, </a:t>
            </a:r>
            <a:r>
              <a:rPr lang="es-EC" sz="2000" dirty="0" err="1"/>
              <a:t>Op</a:t>
            </a:r>
            <a:r>
              <a:rPr lang="es-EC" sz="2000" dirty="0"/>
              <a:t>. Cit. </a:t>
            </a:r>
          </a:p>
          <a:p>
            <a:r>
              <a:rPr lang="es-EC" sz="2000" dirty="0" smtClean="0"/>
              <a:t>** </a:t>
            </a:r>
            <a:r>
              <a:rPr lang="es-EC" sz="2000" dirty="0"/>
              <a:t>Véase FREEMAN, R. </a:t>
            </a:r>
            <a:r>
              <a:rPr lang="es-EC" sz="2000" i="1" dirty="0" err="1"/>
              <a:t>Strategic</a:t>
            </a:r>
            <a:r>
              <a:rPr lang="es-EC" sz="2000" i="1" dirty="0"/>
              <a:t> Management: a </a:t>
            </a:r>
            <a:r>
              <a:rPr lang="es-EC" sz="2000" i="1" dirty="0" err="1"/>
              <a:t>Stakeholders</a:t>
            </a:r>
            <a:r>
              <a:rPr lang="es-EC" sz="2000" i="1" dirty="0"/>
              <a:t> </a:t>
            </a:r>
            <a:r>
              <a:rPr lang="es-EC" sz="2000" i="1" dirty="0" err="1"/>
              <a:t>Approach</a:t>
            </a:r>
            <a:r>
              <a:rPr lang="es-EC" sz="2000" dirty="0"/>
              <a:t>. Boston MA: </a:t>
            </a:r>
            <a:r>
              <a:rPr lang="es-EC" sz="2000" dirty="0" err="1"/>
              <a:t>Pitman</a:t>
            </a:r>
            <a:r>
              <a:rPr lang="es-EC" sz="2000" dirty="0"/>
              <a:t>, 1984. Citado por RIVERA Y MALAVER. </a:t>
            </a:r>
            <a:r>
              <a:rPr lang="es-EC" sz="2000" dirty="0" err="1"/>
              <a:t>Op</a:t>
            </a:r>
            <a:r>
              <a:rPr lang="es-EC" sz="2000" dirty="0"/>
              <a:t>. Cit</a:t>
            </a:r>
            <a:r>
              <a:rPr lang="es-EC" sz="2000" dirty="0" smtClean="0"/>
              <a:t>.</a:t>
            </a:r>
          </a:p>
          <a:p>
            <a:r>
              <a:rPr lang="es-EC" sz="2000" dirty="0" smtClean="0"/>
              <a:t>***Ibíd. </a:t>
            </a:r>
            <a:endParaRPr lang="es-EC" sz="2000" dirty="0"/>
          </a:p>
        </p:txBody>
      </p:sp>
    </p:spTree>
    <p:extLst>
      <p:ext uri="{BB962C8B-B14F-4D97-AF65-F5344CB8AC3E}">
        <p14:creationId xmlns:p14="http://schemas.microsoft.com/office/powerpoint/2010/main" val="3461891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778098"/>
          </a:xfrm>
          <a:solidFill>
            <a:schemeClr val="accent6">
              <a:lumMod val="40000"/>
              <a:lumOff val="60000"/>
            </a:schemeClr>
          </a:solidFill>
        </p:spPr>
        <p:txBody>
          <a:bodyPr>
            <a:normAutofit/>
          </a:bodyPr>
          <a:lstStyle/>
          <a:p>
            <a:r>
              <a:rPr lang="es-EC" b="1" i="1" dirty="0" smtClean="0">
                <a:solidFill>
                  <a:srgbClr val="00B0F0"/>
                </a:solidFill>
              </a:rPr>
              <a:t>Dimensión </a:t>
            </a:r>
            <a:r>
              <a:rPr lang="es-EC" b="1" i="1" dirty="0">
                <a:solidFill>
                  <a:srgbClr val="00B0F0"/>
                </a:solidFill>
              </a:rPr>
              <a:t>de </a:t>
            </a:r>
            <a:r>
              <a:rPr lang="es-EC" b="1" i="1" dirty="0" smtClean="0">
                <a:solidFill>
                  <a:srgbClr val="00B0F0"/>
                </a:solidFill>
              </a:rPr>
              <a:t>los actores (Ibíd. , 13-4)</a:t>
            </a:r>
            <a:endParaRPr lang="es-EC" dirty="0">
              <a:solidFill>
                <a:srgbClr val="00B0F0"/>
              </a:solidFill>
            </a:endParaRPr>
          </a:p>
        </p:txBody>
      </p:sp>
      <p:sp>
        <p:nvSpPr>
          <p:cNvPr id="3" name="2 Rectángulo"/>
          <p:cNvSpPr/>
          <p:nvPr/>
        </p:nvSpPr>
        <p:spPr>
          <a:xfrm>
            <a:off x="67000" y="1197289"/>
            <a:ext cx="8928992" cy="5693866"/>
          </a:xfrm>
          <a:prstGeom prst="rect">
            <a:avLst/>
          </a:prstGeom>
          <a:solidFill>
            <a:schemeClr val="accent3">
              <a:lumMod val="40000"/>
              <a:lumOff val="60000"/>
            </a:schemeClr>
          </a:solidFill>
        </p:spPr>
        <p:txBody>
          <a:bodyPr wrap="square">
            <a:spAutoFit/>
          </a:bodyPr>
          <a:lstStyle/>
          <a:p>
            <a:r>
              <a:rPr lang="es-EC" dirty="0" smtClean="0"/>
              <a:t>…</a:t>
            </a:r>
            <a:r>
              <a:rPr lang="es-EC" sz="2800" dirty="0" err="1" smtClean="0"/>
              <a:t>Freeman</a:t>
            </a:r>
            <a:r>
              <a:rPr lang="es-EC" sz="2800" dirty="0" smtClean="0"/>
              <a:t> </a:t>
            </a:r>
            <a:r>
              <a:rPr lang="es-EC" sz="2800" dirty="0"/>
              <a:t>defiende una perspectiva más amplia, en la que los </a:t>
            </a:r>
            <a:r>
              <a:rPr lang="es-EC" sz="2800" dirty="0">
                <a:solidFill>
                  <a:srgbClr val="00B0F0"/>
                </a:solidFill>
              </a:rPr>
              <a:t>“</a:t>
            </a:r>
            <a:r>
              <a:rPr lang="es-EC" sz="2800" dirty="0" err="1">
                <a:solidFill>
                  <a:srgbClr val="00B0F0"/>
                </a:solidFill>
              </a:rPr>
              <a:t>stakeholders</a:t>
            </a:r>
            <a:r>
              <a:rPr lang="es-EC" sz="2800" dirty="0">
                <a:solidFill>
                  <a:srgbClr val="00B0F0"/>
                </a:solidFill>
              </a:rPr>
              <a:t> (</a:t>
            </a:r>
            <a:r>
              <a:rPr lang="es-EC" sz="2800" dirty="0">
                <a:solidFill>
                  <a:srgbClr val="FF0000"/>
                </a:solidFill>
              </a:rPr>
              <a:t>primarios</a:t>
            </a:r>
            <a:r>
              <a:rPr lang="es-EC" sz="2800" dirty="0">
                <a:solidFill>
                  <a:srgbClr val="00B0F0"/>
                </a:solidFill>
              </a:rPr>
              <a:t>) serían actores (o categorías de actores tales como empleados, gerentes, proveedores, propietarios/accionistas y clientes) poseedores de intereses y expectativas sobre la organización, sin los cuales ésta no sería </a:t>
            </a:r>
            <a:r>
              <a:rPr lang="es-EC" sz="2800" dirty="0" smtClean="0">
                <a:solidFill>
                  <a:srgbClr val="00B0F0"/>
                </a:solidFill>
              </a:rPr>
              <a:t>posible”.</a:t>
            </a:r>
            <a:r>
              <a:rPr lang="es-EC" sz="2800" dirty="0" smtClean="0"/>
              <a:t> (Ibíd. )</a:t>
            </a:r>
          </a:p>
          <a:p>
            <a:r>
              <a:rPr lang="es-EC" sz="2800" b="1" dirty="0">
                <a:solidFill>
                  <a:srgbClr val="0070C0"/>
                </a:solidFill>
              </a:rPr>
              <a:t>Podemos identificar dos tipos de </a:t>
            </a:r>
            <a:r>
              <a:rPr lang="es-EC" sz="2800" b="1" i="1" dirty="0" err="1">
                <a:solidFill>
                  <a:srgbClr val="0070C0"/>
                </a:solidFill>
              </a:rPr>
              <a:t>stakeholders</a:t>
            </a:r>
            <a:r>
              <a:rPr lang="es-EC" sz="2800" b="1" dirty="0">
                <a:solidFill>
                  <a:srgbClr val="0070C0"/>
                </a:solidFill>
              </a:rPr>
              <a:t>: voluntarios e involuntarios</a:t>
            </a:r>
            <a:r>
              <a:rPr lang="es-EC" sz="2800" dirty="0"/>
              <a:t>. Dentro de </a:t>
            </a:r>
            <a:r>
              <a:rPr lang="es-EC" sz="2800" b="1" dirty="0">
                <a:solidFill>
                  <a:srgbClr val="0070C0"/>
                </a:solidFill>
              </a:rPr>
              <a:t>los primeros </a:t>
            </a:r>
            <a:r>
              <a:rPr lang="es-EC" sz="2800" dirty="0"/>
              <a:t>se ubicarían aquellos que han decido tener una relación directa con la organización, como pueden ser por ejemplo los accionistas, inversores, empleados, gerentes, clientes y proveedores y que demandan valor agregado en sus inversiones (no necesariamente capital). </a:t>
            </a:r>
          </a:p>
        </p:txBody>
      </p:sp>
    </p:spTree>
    <p:extLst>
      <p:ext uri="{BB962C8B-B14F-4D97-AF65-F5344CB8AC3E}">
        <p14:creationId xmlns:p14="http://schemas.microsoft.com/office/powerpoint/2010/main" val="4201705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6632"/>
            <a:ext cx="9144000" cy="1143000"/>
          </a:xfrm>
          <a:solidFill>
            <a:schemeClr val="accent6">
              <a:lumMod val="40000"/>
              <a:lumOff val="60000"/>
            </a:schemeClr>
          </a:solidFill>
        </p:spPr>
        <p:txBody>
          <a:bodyPr>
            <a:normAutofit/>
          </a:bodyPr>
          <a:lstStyle/>
          <a:p>
            <a:r>
              <a:rPr lang="es-EC" b="1" i="1" dirty="0" smtClean="0">
                <a:solidFill>
                  <a:srgbClr val="00B0F0"/>
                </a:solidFill>
              </a:rPr>
              <a:t>Dimensión de los actores (Ibíd. , 13-4)</a:t>
            </a:r>
            <a:endParaRPr lang="es-EC" dirty="0">
              <a:solidFill>
                <a:srgbClr val="00B0F0"/>
              </a:solidFill>
            </a:endParaRPr>
          </a:p>
        </p:txBody>
      </p:sp>
      <p:sp>
        <p:nvSpPr>
          <p:cNvPr id="4" name="3 Rectángulo"/>
          <p:cNvSpPr/>
          <p:nvPr/>
        </p:nvSpPr>
        <p:spPr>
          <a:xfrm>
            <a:off x="68694" y="1988840"/>
            <a:ext cx="8928992" cy="3539430"/>
          </a:xfrm>
          <a:prstGeom prst="rect">
            <a:avLst/>
          </a:prstGeom>
          <a:solidFill>
            <a:schemeClr val="accent3">
              <a:lumMod val="20000"/>
              <a:lumOff val="80000"/>
            </a:schemeClr>
          </a:solidFill>
        </p:spPr>
        <p:txBody>
          <a:bodyPr wrap="square">
            <a:spAutoFit/>
          </a:bodyPr>
          <a:lstStyle/>
          <a:p>
            <a:r>
              <a:rPr lang="es-EC" sz="3200" b="1" dirty="0">
                <a:solidFill>
                  <a:srgbClr val="0070C0"/>
                </a:solidFill>
              </a:rPr>
              <a:t>Los involuntarios </a:t>
            </a:r>
            <a:r>
              <a:rPr lang="es-EC" sz="3200" dirty="0"/>
              <a:t>son los individuos o grupos de individuos del entorno empresarial, comunidades, medio ambiente, o las generaciones futuras que </a:t>
            </a:r>
            <a:r>
              <a:rPr lang="es-EC" sz="3200" b="1" dirty="0">
                <a:solidFill>
                  <a:srgbClr val="0070C0"/>
                </a:solidFill>
              </a:rPr>
              <a:t>no deciden tener una relación directa con la organización </a:t>
            </a:r>
            <a:r>
              <a:rPr lang="es-EC" sz="3200" dirty="0"/>
              <a:t>y, por tanto, pueden necesitar algún tipo de protección que se obtiene por medio de legislación o regulación </a:t>
            </a:r>
            <a:r>
              <a:rPr lang="es-EC" sz="3200" dirty="0" smtClean="0"/>
              <a:t>gubernamental. </a:t>
            </a:r>
            <a:endParaRPr lang="es-EC" sz="3200" dirty="0"/>
          </a:p>
        </p:txBody>
      </p:sp>
    </p:spTree>
    <p:extLst>
      <p:ext uri="{BB962C8B-B14F-4D97-AF65-F5344CB8AC3E}">
        <p14:creationId xmlns:p14="http://schemas.microsoft.com/office/powerpoint/2010/main" val="2215415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9144000" cy="1143000"/>
          </a:xfrm>
          <a:solidFill>
            <a:schemeClr val="accent6">
              <a:lumMod val="40000"/>
              <a:lumOff val="60000"/>
            </a:schemeClr>
          </a:solidFill>
        </p:spPr>
        <p:txBody>
          <a:bodyPr>
            <a:normAutofit/>
          </a:bodyPr>
          <a:lstStyle/>
          <a:p>
            <a:r>
              <a:rPr lang="es-EC" b="1" i="1" dirty="0" smtClean="0">
                <a:solidFill>
                  <a:srgbClr val="00B0F0"/>
                </a:solidFill>
              </a:rPr>
              <a:t>Dimensión de los actores (Ibíd. , 13-4)</a:t>
            </a:r>
            <a:endParaRPr lang="es-EC" dirty="0">
              <a:solidFill>
                <a:srgbClr val="00B0F0"/>
              </a:solidFill>
            </a:endParaRPr>
          </a:p>
        </p:txBody>
      </p:sp>
      <p:sp>
        <p:nvSpPr>
          <p:cNvPr id="3" name="2 Rectángulo"/>
          <p:cNvSpPr/>
          <p:nvPr/>
        </p:nvSpPr>
        <p:spPr>
          <a:xfrm>
            <a:off x="107504" y="1533465"/>
            <a:ext cx="8928992" cy="5324535"/>
          </a:xfrm>
          <a:prstGeom prst="rect">
            <a:avLst/>
          </a:prstGeom>
          <a:solidFill>
            <a:schemeClr val="accent3">
              <a:lumMod val="20000"/>
              <a:lumOff val="80000"/>
            </a:schemeClr>
          </a:solidFill>
        </p:spPr>
        <p:txBody>
          <a:bodyPr wrap="square">
            <a:spAutoFit/>
          </a:bodyPr>
          <a:lstStyle/>
          <a:p>
            <a:r>
              <a:rPr lang="es-EC" sz="2800" dirty="0"/>
              <a:t>Existen tres maneras de llevar a cabo la Responsabilidad Social: </a:t>
            </a:r>
            <a:r>
              <a:rPr lang="es-EC" sz="2800" dirty="0">
                <a:solidFill>
                  <a:srgbClr val="00B0F0"/>
                </a:solidFill>
              </a:rPr>
              <a:t>a través de las </a:t>
            </a:r>
            <a:r>
              <a:rPr lang="es-EC" sz="2800" b="1" dirty="0">
                <a:solidFill>
                  <a:srgbClr val="0070C0"/>
                </a:solidFill>
              </a:rPr>
              <a:t>empresas</a:t>
            </a:r>
            <a:r>
              <a:rPr lang="es-EC" sz="2800" dirty="0">
                <a:solidFill>
                  <a:srgbClr val="00B0F0"/>
                </a:solidFill>
              </a:rPr>
              <a:t>, del</a:t>
            </a:r>
            <a:r>
              <a:rPr lang="es-EC" sz="2800" b="1" dirty="0">
                <a:solidFill>
                  <a:srgbClr val="0070C0"/>
                </a:solidFill>
              </a:rPr>
              <a:t> gobierno </a:t>
            </a:r>
            <a:r>
              <a:rPr lang="es-EC" sz="2800" dirty="0">
                <a:solidFill>
                  <a:srgbClr val="00B0F0"/>
                </a:solidFill>
              </a:rPr>
              <a:t>y de la </a:t>
            </a:r>
            <a:r>
              <a:rPr lang="es-EC" sz="2800" b="1" dirty="0">
                <a:solidFill>
                  <a:srgbClr val="0070C0"/>
                </a:solidFill>
              </a:rPr>
              <a:t>sociedad civil organizada </a:t>
            </a:r>
            <a:r>
              <a:rPr lang="es-EC" sz="2800" dirty="0"/>
              <a:t>(</a:t>
            </a:r>
            <a:r>
              <a:rPr lang="es-EC" sz="2800" dirty="0" smtClean="0"/>
              <a:t>ONG)*. </a:t>
            </a:r>
            <a:r>
              <a:rPr lang="es-EC" sz="2800" b="1" dirty="0">
                <a:solidFill>
                  <a:srgbClr val="00B0F0"/>
                </a:solidFill>
              </a:rPr>
              <a:t>Para estos autores</a:t>
            </a:r>
            <a:r>
              <a:rPr lang="es-EC" sz="2800" dirty="0"/>
              <a:t>, es necesario repensar y reestructurar la organización de la empresa, ya que se hace imperativa la incorporación de la Responsabilidad Social como una parte integral del negocio. Las relaciones con los grupos de interés son muy importantes para la supervivencia y expansión de los negocios de la empresa. </a:t>
            </a:r>
            <a:endParaRPr lang="es-EC" sz="2800" dirty="0" smtClean="0"/>
          </a:p>
          <a:p>
            <a:endParaRPr lang="es-EC" sz="2800" dirty="0"/>
          </a:p>
          <a:p>
            <a:r>
              <a:rPr lang="es-EC" sz="2000" dirty="0" smtClean="0"/>
              <a:t>*</a:t>
            </a:r>
            <a:r>
              <a:rPr lang="en-US" sz="2000" dirty="0"/>
              <a:t> GRIFFIN, Jennifer y VIVARI, Ben. United States of America: internal commitments and external pressures. In: CROWTHER, D. </a:t>
            </a:r>
            <a:r>
              <a:rPr lang="en-US" sz="2000" i="1" dirty="0"/>
              <a:t>Global Practices of Corporate Social Responsibility. </a:t>
            </a:r>
            <a:r>
              <a:rPr lang="en-US" sz="2000" dirty="0" err="1"/>
              <a:t>Alemania</a:t>
            </a:r>
            <a:r>
              <a:rPr lang="en-US" sz="2000" dirty="0"/>
              <a:t>: H., 2009. </a:t>
            </a:r>
            <a:endParaRPr lang="es-EC" sz="2000" dirty="0"/>
          </a:p>
        </p:txBody>
      </p:sp>
    </p:spTree>
    <p:extLst>
      <p:ext uri="{BB962C8B-B14F-4D97-AF65-F5344CB8AC3E}">
        <p14:creationId xmlns:p14="http://schemas.microsoft.com/office/powerpoint/2010/main" val="1950766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s-EC" b="1" i="1" dirty="0" smtClean="0">
                <a:solidFill>
                  <a:srgbClr val="00B0F0"/>
                </a:solidFill>
              </a:rPr>
              <a:t>Dimensión de los actores (Ibíd. , 13-5)</a:t>
            </a:r>
            <a:endParaRPr lang="es-EC" dirty="0">
              <a:solidFill>
                <a:srgbClr val="00B0F0"/>
              </a:solidFill>
            </a:endParaRPr>
          </a:p>
        </p:txBody>
      </p:sp>
      <p:sp>
        <p:nvSpPr>
          <p:cNvPr id="4" name="3 Rectángulo"/>
          <p:cNvSpPr/>
          <p:nvPr/>
        </p:nvSpPr>
        <p:spPr>
          <a:xfrm>
            <a:off x="482280" y="1556792"/>
            <a:ext cx="8352928" cy="5755422"/>
          </a:xfrm>
          <a:prstGeom prst="rect">
            <a:avLst/>
          </a:prstGeom>
        </p:spPr>
        <p:txBody>
          <a:bodyPr wrap="square">
            <a:spAutoFit/>
          </a:bodyPr>
          <a:lstStyle/>
          <a:p>
            <a:r>
              <a:rPr lang="es-EC" sz="3200" dirty="0"/>
              <a:t>El Instituto </a:t>
            </a:r>
            <a:r>
              <a:rPr lang="es-EC" sz="3200" dirty="0" err="1" smtClean="0">
                <a:solidFill>
                  <a:srgbClr val="00B0F0"/>
                </a:solidFill>
              </a:rPr>
              <a:t>Ethos</a:t>
            </a:r>
            <a:r>
              <a:rPr lang="es-EC" sz="3200" dirty="0" smtClean="0"/>
              <a:t>*, </a:t>
            </a:r>
            <a:r>
              <a:rPr lang="es-EC" sz="3200" dirty="0"/>
              <a:t>referencia latinoamericana en medición de la RSE, también trabaja con la identificación de los </a:t>
            </a:r>
            <a:r>
              <a:rPr lang="es-EC" sz="3200" dirty="0">
                <a:solidFill>
                  <a:srgbClr val="0070C0"/>
                </a:solidFill>
              </a:rPr>
              <a:t>actores</a:t>
            </a:r>
            <a:r>
              <a:rPr lang="es-EC" sz="3200" dirty="0"/>
              <a:t>: </a:t>
            </a:r>
            <a:r>
              <a:rPr lang="es-EC" sz="3200" dirty="0">
                <a:solidFill>
                  <a:srgbClr val="00B0F0"/>
                </a:solidFill>
              </a:rPr>
              <a:t>medio ambiente, público interno, gobierno y sociedad civil, proveedores, clientes y consumidores y la comunidad. </a:t>
            </a:r>
            <a:endParaRPr lang="es-EC" sz="3200" dirty="0" smtClean="0">
              <a:solidFill>
                <a:srgbClr val="00B0F0"/>
              </a:solidFill>
            </a:endParaRPr>
          </a:p>
          <a:p>
            <a:endParaRPr lang="es-EC" sz="2800" dirty="0"/>
          </a:p>
          <a:p>
            <a:r>
              <a:rPr lang="es-EC" sz="2800" dirty="0" smtClean="0"/>
              <a:t>*</a:t>
            </a:r>
            <a:r>
              <a:rPr lang="es-EC" dirty="0"/>
              <a:t>Creado en 1998 en Brasil, el Instituto </a:t>
            </a:r>
            <a:r>
              <a:rPr lang="es-EC" dirty="0" err="1"/>
              <a:t>Ethos</a:t>
            </a:r>
            <a:r>
              <a:rPr lang="es-EC" dirty="0"/>
              <a:t> cuenta con la misión de movilizar, sensibilizar y ayudar a las empresas a administrar sus negocios en forma socialmente responsable, volviéndolas aliadas en la construcción de una sociedad sostenible y justa. </a:t>
            </a:r>
            <a:endParaRPr lang="es-EC" dirty="0" smtClean="0"/>
          </a:p>
          <a:p>
            <a:endParaRPr lang="es-EC" sz="2800" dirty="0" smtClean="0"/>
          </a:p>
          <a:p>
            <a:endParaRPr lang="es-EC" sz="2800" dirty="0"/>
          </a:p>
          <a:p>
            <a:endParaRPr lang="es-EC" sz="2800" dirty="0"/>
          </a:p>
        </p:txBody>
      </p:sp>
    </p:spTree>
    <p:extLst>
      <p:ext uri="{BB962C8B-B14F-4D97-AF65-F5344CB8AC3E}">
        <p14:creationId xmlns:p14="http://schemas.microsoft.com/office/powerpoint/2010/main" val="1807438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s-EC" b="1" i="1" dirty="0" smtClean="0">
                <a:solidFill>
                  <a:srgbClr val="00B0F0"/>
                </a:solidFill>
              </a:rPr>
              <a:t>Dimensión de los actores (Ibíd. , 13-5)</a:t>
            </a:r>
            <a:endParaRPr lang="es-EC" dirty="0">
              <a:solidFill>
                <a:srgbClr val="00B0F0"/>
              </a:solidFill>
            </a:endParaRPr>
          </a:p>
        </p:txBody>
      </p:sp>
      <p:sp>
        <p:nvSpPr>
          <p:cNvPr id="4" name="3 Rectángulo"/>
          <p:cNvSpPr/>
          <p:nvPr/>
        </p:nvSpPr>
        <p:spPr>
          <a:xfrm>
            <a:off x="467544" y="1268760"/>
            <a:ext cx="8352928" cy="1384995"/>
          </a:xfrm>
          <a:prstGeom prst="rect">
            <a:avLst/>
          </a:prstGeom>
        </p:spPr>
        <p:txBody>
          <a:bodyPr wrap="square">
            <a:spAutoFit/>
          </a:bodyPr>
          <a:lstStyle/>
          <a:p>
            <a:endParaRPr lang="es-EC" sz="2800" dirty="0" smtClean="0"/>
          </a:p>
          <a:p>
            <a:endParaRPr lang="es-EC" sz="2800" dirty="0"/>
          </a:p>
          <a:p>
            <a:endParaRPr lang="es-EC" sz="2800" dirty="0"/>
          </a:p>
        </p:txBody>
      </p:sp>
      <p:sp>
        <p:nvSpPr>
          <p:cNvPr id="3" name="2 Rectángulo"/>
          <p:cNvSpPr/>
          <p:nvPr/>
        </p:nvSpPr>
        <p:spPr>
          <a:xfrm>
            <a:off x="131531" y="1772816"/>
            <a:ext cx="8784976" cy="4031873"/>
          </a:xfrm>
          <a:prstGeom prst="rect">
            <a:avLst/>
          </a:prstGeom>
        </p:spPr>
        <p:txBody>
          <a:bodyPr wrap="square">
            <a:spAutoFit/>
          </a:bodyPr>
          <a:lstStyle/>
          <a:p>
            <a:r>
              <a:rPr lang="es-EC" sz="3200" dirty="0"/>
              <a:t>El Global </a:t>
            </a:r>
            <a:r>
              <a:rPr lang="es-EC" sz="3200" dirty="0" err="1"/>
              <a:t>Reporting</a:t>
            </a:r>
            <a:r>
              <a:rPr lang="es-EC" sz="3200" dirty="0"/>
              <a:t> </a:t>
            </a:r>
            <a:r>
              <a:rPr lang="es-EC" sz="3200" dirty="0" err="1"/>
              <a:t>Initiative</a:t>
            </a:r>
            <a:r>
              <a:rPr lang="es-EC" sz="3200" dirty="0"/>
              <a:t> (GRI) también trabaja con esta perspectiva, cuando se propone </a:t>
            </a:r>
            <a:r>
              <a:rPr lang="es-EC" sz="3200" dirty="0">
                <a:solidFill>
                  <a:srgbClr val="00B0F0"/>
                </a:solidFill>
              </a:rPr>
              <a:t>medir y divulgar los resultados de la Responsabilidad Social a partir de y para los actores y grupos de interés</a:t>
            </a:r>
            <a:r>
              <a:rPr lang="es-EC" sz="3200" dirty="0"/>
              <a:t>. Los indicadores de reporte que propone GRI se agrupan en torno a los </a:t>
            </a:r>
            <a:r>
              <a:rPr lang="es-EC" sz="3200" dirty="0">
                <a:solidFill>
                  <a:srgbClr val="00B0F0"/>
                </a:solidFill>
              </a:rPr>
              <a:t>tres pilares de la Responsabilidad Social: económicos, ambientales y sociales,</a:t>
            </a:r>
            <a:r>
              <a:rPr lang="es-EC" sz="3200" dirty="0"/>
              <a:t> </a:t>
            </a:r>
          </a:p>
        </p:txBody>
      </p:sp>
    </p:spTree>
    <p:extLst>
      <p:ext uri="{BB962C8B-B14F-4D97-AF65-F5344CB8AC3E}">
        <p14:creationId xmlns:p14="http://schemas.microsoft.com/office/powerpoint/2010/main" val="3550777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rmAutofit/>
          </a:bodyPr>
          <a:lstStyle/>
          <a:p>
            <a:r>
              <a:rPr lang="es-EC" b="1" i="1" dirty="0" smtClean="0">
                <a:solidFill>
                  <a:srgbClr val="00B0F0"/>
                </a:solidFill>
              </a:rPr>
              <a:t>Dimensión de los actores (Ibíd. , 13-5)</a:t>
            </a:r>
            <a:endParaRPr lang="es-EC" dirty="0">
              <a:solidFill>
                <a:srgbClr val="00B0F0"/>
              </a:solidFill>
            </a:endParaRPr>
          </a:p>
        </p:txBody>
      </p:sp>
      <p:sp>
        <p:nvSpPr>
          <p:cNvPr id="4" name="3 Rectángulo"/>
          <p:cNvSpPr/>
          <p:nvPr/>
        </p:nvSpPr>
        <p:spPr>
          <a:xfrm>
            <a:off x="467544" y="1268760"/>
            <a:ext cx="8352928" cy="1384995"/>
          </a:xfrm>
          <a:prstGeom prst="rect">
            <a:avLst/>
          </a:prstGeom>
        </p:spPr>
        <p:txBody>
          <a:bodyPr wrap="square">
            <a:spAutoFit/>
          </a:bodyPr>
          <a:lstStyle/>
          <a:p>
            <a:endParaRPr lang="es-EC" sz="2800" dirty="0" smtClean="0"/>
          </a:p>
          <a:p>
            <a:endParaRPr lang="es-EC" sz="2800" dirty="0"/>
          </a:p>
          <a:p>
            <a:endParaRPr lang="es-EC" sz="2800" dirty="0"/>
          </a:p>
        </p:txBody>
      </p:sp>
      <p:sp>
        <p:nvSpPr>
          <p:cNvPr id="5" name="4 Rectángulo"/>
          <p:cNvSpPr/>
          <p:nvPr/>
        </p:nvSpPr>
        <p:spPr>
          <a:xfrm>
            <a:off x="1043608" y="2204864"/>
            <a:ext cx="7344816" cy="2554545"/>
          </a:xfrm>
          <a:prstGeom prst="rect">
            <a:avLst/>
          </a:prstGeom>
        </p:spPr>
        <p:txBody>
          <a:bodyPr wrap="square">
            <a:spAutoFit/>
          </a:bodyPr>
          <a:lstStyle/>
          <a:p>
            <a:r>
              <a:rPr lang="es-EC" sz="3200" b="1" dirty="0">
                <a:solidFill>
                  <a:srgbClr val="0070C0"/>
                </a:solidFill>
              </a:rPr>
              <a:t>y </a:t>
            </a:r>
            <a:r>
              <a:rPr lang="es-EC" sz="3200" b="1" dirty="0">
                <a:solidFill>
                  <a:srgbClr val="FF0000"/>
                </a:solidFill>
              </a:rPr>
              <a:t>todos estos indicadores </a:t>
            </a:r>
            <a:r>
              <a:rPr lang="es-EC" sz="3200" b="1" dirty="0">
                <a:solidFill>
                  <a:srgbClr val="0070C0"/>
                </a:solidFill>
              </a:rPr>
              <a:t>buscan identificar el impacto en los distintos actores del proceso, sean accionistas, proveedores, consumidores, trabajadores o sociedad, entre otros. </a:t>
            </a:r>
          </a:p>
        </p:txBody>
      </p:sp>
    </p:spTree>
    <p:extLst>
      <p:ext uri="{BB962C8B-B14F-4D97-AF65-F5344CB8AC3E}">
        <p14:creationId xmlns:p14="http://schemas.microsoft.com/office/powerpoint/2010/main" val="3854312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p:spPr>
        <p:txBody>
          <a:bodyPr>
            <a:normAutofit fontScale="90000"/>
          </a:bodyPr>
          <a:lstStyle/>
          <a:p>
            <a:r>
              <a:rPr lang="es-EC" dirty="0" smtClean="0">
                <a:solidFill>
                  <a:srgbClr val="0070C0"/>
                </a:solidFill>
              </a:rPr>
              <a:t>DIMENSIÓN DEL TIEMPO (Ibíd. 15,6)</a:t>
            </a:r>
            <a:endParaRPr lang="es-EC" dirty="0">
              <a:solidFill>
                <a:srgbClr val="0070C0"/>
              </a:solidFill>
            </a:endParaRPr>
          </a:p>
        </p:txBody>
      </p:sp>
      <p:sp>
        <p:nvSpPr>
          <p:cNvPr id="3" name="2 Rectángulo"/>
          <p:cNvSpPr/>
          <p:nvPr/>
        </p:nvSpPr>
        <p:spPr>
          <a:xfrm>
            <a:off x="0" y="1628800"/>
            <a:ext cx="9144000" cy="4832092"/>
          </a:xfrm>
          <a:prstGeom prst="rect">
            <a:avLst/>
          </a:prstGeom>
          <a:solidFill>
            <a:schemeClr val="accent5">
              <a:lumMod val="20000"/>
              <a:lumOff val="80000"/>
            </a:schemeClr>
          </a:solidFill>
        </p:spPr>
        <p:txBody>
          <a:bodyPr wrap="square">
            <a:spAutoFit/>
          </a:bodyPr>
          <a:lstStyle/>
          <a:p>
            <a:r>
              <a:rPr lang="es-EC" sz="2800" dirty="0"/>
              <a:t>En cuanto a la segunda dimensión, </a:t>
            </a:r>
            <a:r>
              <a:rPr lang="es-EC" sz="2800" b="1" dirty="0">
                <a:solidFill>
                  <a:srgbClr val="FF0000"/>
                </a:solidFill>
              </a:rPr>
              <a:t>el tiempo</a:t>
            </a:r>
            <a:r>
              <a:rPr lang="es-EC" sz="2800" dirty="0"/>
              <a:t>, lo que se propone es hacer </a:t>
            </a:r>
            <a:r>
              <a:rPr lang="es-EC" sz="2800" dirty="0">
                <a:solidFill>
                  <a:srgbClr val="00B0F0"/>
                </a:solidFill>
              </a:rPr>
              <a:t>hincapié a la sostenibilidad de la Responsabilidad Social</a:t>
            </a:r>
            <a:r>
              <a:rPr lang="es-EC" sz="2800" dirty="0"/>
              <a:t>. En la práctica, desafortunadamente, las acciones sociales no disponen generalmente de una visión de largo plazo por parte de la empresa. Esto significa decir que si las presiones externas disminuyen por parte del entorno, muy probablemente el empresario disminuirá los recursos destinados a esos programas que vinculan la empresa socialmente responsable. Para fomentar esta iniciativa, se está tratando de incorporar la idea de sostenibilidad y de valor compartido</a:t>
            </a:r>
            <a:r>
              <a:rPr lang="es-EC" dirty="0"/>
              <a:t>. </a:t>
            </a:r>
          </a:p>
        </p:txBody>
      </p:sp>
    </p:spTree>
    <p:extLst>
      <p:ext uri="{BB962C8B-B14F-4D97-AF65-F5344CB8AC3E}">
        <p14:creationId xmlns:p14="http://schemas.microsoft.com/office/powerpoint/2010/main" val="28704398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843"/>
            <a:ext cx="8229600" cy="1143000"/>
          </a:xfrm>
          <a:solidFill>
            <a:schemeClr val="accent6">
              <a:lumMod val="40000"/>
              <a:lumOff val="60000"/>
            </a:schemeClr>
          </a:solidFill>
        </p:spPr>
        <p:txBody>
          <a:bodyPr>
            <a:normAutofit fontScale="90000"/>
          </a:bodyPr>
          <a:lstStyle/>
          <a:p>
            <a:r>
              <a:rPr lang="es-EC" dirty="0" smtClean="0">
                <a:solidFill>
                  <a:srgbClr val="FF0000"/>
                </a:solidFill>
              </a:rPr>
              <a:t>*</a:t>
            </a:r>
            <a:r>
              <a:rPr lang="es-EC" dirty="0" smtClean="0">
                <a:solidFill>
                  <a:srgbClr val="0070C0"/>
                </a:solidFill>
              </a:rPr>
              <a:t>DIMENSIÓN DEL TIEMPO (Ibíd. 15,6)</a:t>
            </a:r>
            <a:endParaRPr lang="es-EC" dirty="0">
              <a:solidFill>
                <a:srgbClr val="0070C0"/>
              </a:solidFill>
            </a:endParaRPr>
          </a:p>
        </p:txBody>
      </p:sp>
      <p:sp>
        <p:nvSpPr>
          <p:cNvPr id="4" name="3 Rectángulo"/>
          <p:cNvSpPr/>
          <p:nvPr/>
        </p:nvSpPr>
        <p:spPr>
          <a:xfrm>
            <a:off x="0" y="1166843"/>
            <a:ext cx="9144000" cy="6247864"/>
          </a:xfrm>
          <a:prstGeom prst="rect">
            <a:avLst/>
          </a:prstGeom>
          <a:solidFill>
            <a:schemeClr val="accent3">
              <a:lumMod val="40000"/>
              <a:lumOff val="60000"/>
            </a:schemeClr>
          </a:solidFill>
        </p:spPr>
        <p:txBody>
          <a:bodyPr wrap="square">
            <a:spAutoFit/>
          </a:bodyPr>
          <a:lstStyle/>
          <a:p>
            <a:r>
              <a:rPr lang="es-EC" sz="2800" dirty="0"/>
              <a:t>Archie </a:t>
            </a:r>
            <a:r>
              <a:rPr lang="es-EC" sz="2800" dirty="0" smtClean="0"/>
              <a:t>Carroll* </a:t>
            </a:r>
            <a:r>
              <a:rPr lang="es-EC" sz="2800" dirty="0"/>
              <a:t>indica </a:t>
            </a:r>
            <a:r>
              <a:rPr lang="es-EC" sz="2800" dirty="0">
                <a:solidFill>
                  <a:srgbClr val="00B0F0"/>
                </a:solidFill>
              </a:rPr>
              <a:t>cuatro dimensiones temporales </a:t>
            </a:r>
            <a:r>
              <a:rPr lang="es-EC" sz="2800" dirty="0"/>
              <a:t>en las prácticas de Responsabilidad Social. La (1) </a:t>
            </a:r>
            <a:r>
              <a:rPr lang="es-EC" sz="2800" b="1" dirty="0">
                <a:solidFill>
                  <a:srgbClr val="00B0F0"/>
                </a:solidFill>
              </a:rPr>
              <a:t>Responsabilidad Social básica</a:t>
            </a:r>
            <a:r>
              <a:rPr lang="es-EC" sz="2800" dirty="0"/>
              <a:t> apunta para el </a:t>
            </a:r>
            <a:r>
              <a:rPr lang="es-EC" sz="2800" dirty="0">
                <a:solidFill>
                  <a:srgbClr val="FF0000"/>
                </a:solidFill>
              </a:rPr>
              <a:t>cumplimiento de las leyes </a:t>
            </a:r>
            <a:r>
              <a:rPr lang="es-EC" sz="2800" dirty="0"/>
              <a:t>a que se somete cada tipo de empresa. La (2) </a:t>
            </a:r>
            <a:r>
              <a:rPr lang="es-EC" sz="2800" b="1" dirty="0">
                <a:solidFill>
                  <a:srgbClr val="00B0F0"/>
                </a:solidFill>
              </a:rPr>
              <a:t>Responsabilidad Social de primera generación </a:t>
            </a:r>
            <a:r>
              <a:rPr lang="es-EC" sz="2800" dirty="0"/>
              <a:t>está constituida de </a:t>
            </a:r>
            <a:r>
              <a:rPr lang="es-EC" sz="2800" dirty="0">
                <a:solidFill>
                  <a:srgbClr val="FF0000"/>
                </a:solidFill>
              </a:rPr>
              <a:t>acciones filantrópicas y de voluntariado</a:t>
            </a:r>
            <a:r>
              <a:rPr lang="es-EC" sz="2800" dirty="0"/>
              <a:t>. (3) </a:t>
            </a:r>
            <a:r>
              <a:rPr lang="es-EC" sz="2800" b="1" dirty="0">
                <a:solidFill>
                  <a:srgbClr val="00B0F0"/>
                </a:solidFill>
              </a:rPr>
              <a:t>La Responsabilidad Social de segunda generación </a:t>
            </a:r>
            <a:r>
              <a:rPr lang="es-EC" sz="2800" dirty="0"/>
              <a:t>se sustenta en la innovación de productos, nuevos modelos de gestión que </a:t>
            </a:r>
            <a:r>
              <a:rPr lang="es-EC" sz="2800" dirty="0">
                <a:solidFill>
                  <a:srgbClr val="FF0000"/>
                </a:solidFill>
              </a:rPr>
              <a:t>buscan la sustentabilidad </a:t>
            </a:r>
            <a:r>
              <a:rPr lang="es-EC" sz="2800" dirty="0"/>
              <a:t>de la empresa. Por último, la (4) </a:t>
            </a:r>
            <a:r>
              <a:rPr lang="es-EC" sz="2800" b="1" dirty="0">
                <a:solidFill>
                  <a:srgbClr val="00B0F0"/>
                </a:solidFill>
              </a:rPr>
              <a:t>Responsabilidad Social de tercera generación </a:t>
            </a:r>
            <a:r>
              <a:rPr lang="es-EC" sz="2800" dirty="0"/>
              <a:t>busca la gestión de los </a:t>
            </a:r>
            <a:r>
              <a:rPr lang="es-EC" sz="2800" i="1" dirty="0" err="1"/>
              <a:t>stakeholders</a:t>
            </a:r>
            <a:r>
              <a:rPr lang="es-EC" sz="2800" i="1" dirty="0"/>
              <a:t> </a:t>
            </a:r>
            <a:r>
              <a:rPr lang="es-EC" sz="2800" dirty="0"/>
              <a:t>con el objetivo de unificar esfuerzos y conciliar intereses, de cara a alcanzar un desarrollo </a:t>
            </a:r>
            <a:r>
              <a:rPr lang="es-EC" sz="2800" dirty="0">
                <a:solidFill>
                  <a:srgbClr val="FF0000"/>
                </a:solidFill>
              </a:rPr>
              <a:t>sostenible</a:t>
            </a:r>
            <a:r>
              <a:rPr lang="es-EC" sz="2800" dirty="0"/>
              <a:t>. </a:t>
            </a:r>
            <a:endParaRPr lang="es-EC" sz="2800" dirty="0" smtClean="0"/>
          </a:p>
          <a:p>
            <a:endParaRPr lang="es-EC" dirty="0"/>
          </a:p>
          <a:p>
            <a:r>
              <a:rPr lang="es-EC" dirty="0" smtClean="0"/>
              <a:t>*</a:t>
            </a:r>
            <a:r>
              <a:rPr lang="es-EC" dirty="0"/>
              <a:t>CARROLL, </a:t>
            </a:r>
            <a:r>
              <a:rPr lang="es-EC" dirty="0" err="1"/>
              <a:t>Op</a:t>
            </a:r>
            <a:r>
              <a:rPr lang="es-EC" dirty="0"/>
              <a:t>. Cit. </a:t>
            </a:r>
          </a:p>
        </p:txBody>
      </p:sp>
    </p:spTree>
    <p:extLst>
      <p:ext uri="{BB962C8B-B14F-4D97-AF65-F5344CB8AC3E}">
        <p14:creationId xmlns:p14="http://schemas.microsoft.com/office/powerpoint/2010/main" val="1025583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162"/>
            <a:ext cx="8229600" cy="927528"/>
          </a:xfrm>
          <a:solidFill>
            <a:schemeClr val="accent6">
              <a:lumMod val="40000"/>
              <a:lumOff val="60000"/>
            </a:schemeClr>
          </a:solidFill>
        </p:spPr>
        <p:txBody>
          <a:bodyPr>
            <a:normAutofit fontScale="90000"/>
          </a:bodyPr>
          <a:lstStyle/>
          <a:p>
            <a:r>
              <a:rPr lang="es-EC" dirty="0" smtClean="0">
                <a:solidFill>
                  <a:srgbClr val="FF0000"/>
                </a:solidFill>
              </a:rPr>
              <a:t>*</a:t>
            </a:r>
            <a:r>
              <a:rPr lang="es-EC" dirty="0" smtClean="0">
                <a:solidFill>
                  <a:srgbClr val="0070C0"/>
                </a:solidFill>
              </a:rPr>
              <a:t>DIMENSIÓN DEL TIEMPO (Ibíd. 15,6)</a:t>
            </a:r>
            <a:endParaRPr lang="es-EC" dirty="0">
              <a:solidFill>
                <a:srgbClr val="0070C0"/>
              </a:solidFill>
            </a:endParaRPr>
          </a:p>
        </p:txBody>
      </p:sp>
      <p:sp>
        <p:nvSpPr>
          <p:cNvPr id="4" name="3 Rectángulo"/>
          <p:cNvSpPr/>
          <p:nvPr/>
        </p:nvSpPr>
        <p:spPr>
          <a:xfrm>
            <a:off x="0" y="948690"/>
            <a:ext cx="9144000" cy="5909310"/>
          </a:xfrm>
          <a:prstGeom prst="rect">
            <a:avLst/>
          </a:prstGeom>
          <a:solidFill>
            <a:schemeClr val="accent3">
              <a:lumMod val="40000"/>
              <a:lumOff val="60000"/>
            </a:schemeClr>
          </a:solidFill>
        </p:spPr>
        <p:txBody>
          <a:bodyPr wrap="square">
            <a:spAutoFit/>
          </a:bodyPr>
          <a:lstStyle/>
          <a:p>
            <a:r>
              <a:rPr lang="es-EC" sz="2800" dirty="0" smtClean="0"/>
              <a:t>Como </a:t>
            </a:r>
            <a:r>
              <a:rPr lang="es-EC" sz="2800" dirty="0"/>
              <a:t>otro aporte en este sentido, el CSR </a:t>
            </a:r>
            <a:r>
              <a:rPr lang="es-EC" sz="2800" dirty="0" smtClean="0"/>
              <a:t>International* </a:t>
            </a:r>
            <a:r>
              <a:rPr lang="es-EC" sz="2800" dirty="0"/>
              <a:t>postula que existen </a:t>
            </a:r>
            <a:r>
              <a:rPr lang="es-EC" sz="2800" dirty="0">
                <a:solidFill>
                  <a:srgbClr val="00B0F0"/>
                </a:solidFill>
              </a:rPr>
              <a:t>cinco etapas de la Responsabilidad Social</a:t>
            </a:r>
            <a:r>
              <a:rPr lang="es-EC" sz="2800" dirty="0"/>
              <a:t>, cada cual con manifestaciones y prácticas que las </a:t>
            </a:r>
            <a:r>
              <a:rPr lang="es-EC" sz="2800" dirty="0" smtClean="0"/>
              <a:t>caracterizan**. </a:t>
            </a:r>
            <a:r>
              <a:rPr lang="es-EC" sz="2800" dirty="0">
                <a:solidFill>
                  <a:srgbClr val="FF0000"/>
                </a:solidFill>
              </a:rPr>
              <a:t>La primera es la ‘Defensiva</a:t>
            </a:r>
            <a:r>
              <a:rPr lang="es-EC" sz="2800" dirty="0"/>
              <a:t>’, limitada a responder a lineamientos legales. </a:t>
            </a:r>
            <a:r>
              <a:rPr lang="es-EC" sz="2800" dirty="0">
                <a:solidFill>
                  <a:srgbClr val="FF0000"/>
                </a:solidFill>
              </a:rPr>
              <a:t>La segunda es la ‘Caridad</a:t>
            </a:r>
            <a:r>
              <a:rPr lang="es-EC" sz="2800" dirty="0"/>
              <a:t>’, marcada por actividades filantrópicas y voluntariado. </a:t>
            </a:r>
            <a:r>
              <a:rPr lang="es-EC" sz="2800" dirty="0">
                <a:solidFill>
                  <a:srgbClr val="FF0000"/>
                </a:solidFill>
              </a:rPr>
              <a:t>La tercera se llamaría ‘Promocional’</a:t>
            </a:r>
            <a:r>
              <a:rPr lang="es-EC" sz="2800" dirty="0"/>
              <a:t>, vinculada más a una estrategia de </a:t>
            </a:r>
            <a:r>
              <a:rPr lang="es-EC" sz="2800" i="1" dirty="0"/>
              <a:t>marketing </a:t>
            </a:r>
            <a:r>
              <a:rPr lang="es-EC" sz="2800" dirty="0"/>
              <a:t>y de promoción de imagen institucional. </a:t>
            </a:r>
            <a:r>
              <a:rPr lang="es-EC" sz="2800" dirty="0" smtClean="0"/>
              <a:t> </a:t>
            </a:r>
          </a:p>
          <a:p>
            <a:r>
              <a:rPr lang="es-EC" dirty="0" smtClean="0"/>
              <a:t>*CSR </a:t>
            </a:r>
            <a:r>
              <a:rPr lang="es-EC" b="1" dirty="0">
                <a:solidFill>
                  <a:srgbClr val="0070C0"/>
                </a:solidFill>
              </a:rPr>
              <a:t>International es una institución dedicada al estudio y al fomento de la efectividad de la responsabilidad social que, con un grupo multidisciplinar, desarrollan investigaciones, organizan eventos de diálogos, discusiones, talleres, entre otras actividades. El objetivo principal es llevar a las empresas a asumir la RS Transformativa. </a:t>
            </a:r>
            <a:endParaRPr lang="es-EC" b="1" dirty="0" smtClean="0">
              <a:solidFill>
                <a:srgbClr val="0070C0"/>
              </a:solidFill>
            </a:endParaRPr>
          </a:p>
          <a:p>
            <a:r>
              <a:rPr lang="es-EC" dirty="0" smtClean="0"/>
              <a:t>**</a:t>
            </a:r>
            <a:r>
              <a:rPr lang="es-EC" dirty="0"/>
              <a:t>VISSER, Wayne. </a:t>
            </a:r>
            <a:r>
              <a:rPr lang="es-EC" i="1" dirty="0" err="1"/>
              <a:t>The</a:t>
            </a:r>
            <a:r>
              <a:rPr lang="es-EC" i="1" dirty="0"/>
              <a:t> </a:t>
            </a:r>
            <a:r>
              <a:rPr lang="es-EC" i="1" dirty="0" err="1"/>
              <a:t>Ages</a:t>
            </a:r>
            <a:r>
              <a:rPr lang="es-EC" i="1" dirty="0"/>
              <a:t> and </a:t>
            </a:r>
            <a:r>
              <a:rPr lang="es-EC" i="1" dirty="0" err="1"/>
              <a:t>Stages</a:t>
            </a:r>
            <a:r>
              <a:rPr lang="es-EC" i="1" dirty="0"/>
              <a:t> of CSR</a:t>
            </a:r>
            <a:r>
              <a:rPr lang="es-EC" dirty="0"/>
              <a:t>: </a:t>
            </a:r>
            <a:r>
              <a:rPr lang="es-EC" dirty="0" err="1"/>
              <a:t>From</a:t>
            </a:r>
            <a:r>
              <a:rPr lang="es-EC" dirty="0"/>
              <a:t> </a:t>
            </a:r>
            <a:r>
              <a:rPr lang="es-EC" dirty="0" err="1"/>
              <a:t>Defensive</a:t>
            </a:r>
            <a:r>
              <a:rPr lang="es-EC" dirty="0"/>
              <a:t> </a:t>
            </a:r>
            <a:r>
              <a:rPr lang="es-EC" dirty="0" err="1"/>
              <a:t>to</a:t>
            </a:r>
            <a:r>
              <a:rPr lang="es-EC" dirty="0"/>
              <a:t> </a:t>
            </a:r>
            <a:r>
              <a:rPr lang="es-EC" dirty="0" err="1"/>
              <a:t>Transformative</a:t>
            </a:r>
            <a:r>
              <a:rPr lang="es-EC" dirty="0"/>
              <a:t> </a:t>
            </a:r>
            <a:r>
              <a:rPr lang="es-EC" dirty="0" err="1"/>
              <a:t>Corporate</a:t>
            </a:r>
            <a:r>
              <a:rPr lang="es-EC" dirty="0"/>
              <a:t> </a:t>
            </a:r>
            <a:r>
              <a:rPr lang="es-EC" dirty="0" err="1"/>
              <a:t>Sustainability</a:t>
            </a:r>
            <a:r>
              <a:rPr lang="es-EC" dirty="0"/>
              <a:t> &amp; </a:t>
            </a:r>
            <a:r>
              <a:rPr lang="es-EC" dirty="0" err="1"/>
              <a:t>Responsibility</a:t>
            </a:r>
            <a:r>
              <a:rPr lang="es-EC" dirty="0"/>
              <a:t>, </a:t>
            </a:r>
            <a:r>
              <a:rPr lang="es-EC" i="1" dirty="0"/>
              <a:t>CSR International </a:t>
            </a:r>
            <a:r>
              <a:rPr lang="es-EC" i="1" dirty="0" err="1"/>
              <a:t>Inspiration</a:t>
            </a:r>
            <a:r>
              <a:rPr lang="es-EC" i="1" dirty="0"/>
              <a:t> Series</a:t>
            </a:r>
            <a:r>
              <a:rPr lang="es-EC" dirty="0"/>
              <a:t>, No. 8. , 2010. Disponible en: http://www.csrinternational.org/publications/articles-2/. Visitado en diciembre, 2012. </a:t>
            </a:r>
          </a:p>
        </p:txBody>
      </p:sp>
    </p:spTree>
    <p:extLst>
      <p:ext uri="{BB962C8B-B14F-4D97-AF65-F5344CB8AC3E}">
        <p14:creationId xmlns:p14="http://schemas.microsoft.com/office/powerpoint/2010/main" val="1377694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6048672" cy="1143000"/>
          </a:xfrm>
          <a:solidFill>
            <a:schemeClr val="accent6">
              <a:lumMod val="40000"/>
              <a:lumOff val="60000"/>
            </a:schemeClr>
          </a:solidFill>
        </p:spPr>
        <p:txBody>
          <a:bodyPr>
            <a:normAutofit fontScale="90000"/>
          </a:bodyPr>
          <a:lstStyle/>
          <a:p>
            <a:r>
              <a:rPr lang="es-EC" b="1" dirty="0" smtClean="0"/>
              <a:t>Índice de contenido del libro guía</a:t>
            </a:r>
            <a:endParaRPr lang="es-EC" b="1" dirty="0"/>
          </a:p>
        </p:txBody>
      </p:sp>
      <p:sp>
        <p:nvSpPr>
          <p:cNvPr id="3" name="2 Rectángulo"/>
          <p:cNvSpPr/>
          <p:nvPr/>
        </p:nvSpPr>
        <p:spPr>
          <a:xfrm>
            <a:off x="63513" y="1844824"/>
            <a:ext cx="9080487" cy="3416320"/>
          </a:xfrm>
          <a:prstGeom prst="rect">
            <a:avLst/>
          </a:prstGeom>
          <a:solidFill>
            <a:schemeClr val="accent3">
              <a:lumMod val="40000"/>
              <a:lumOff val="60000"/>
            </a:schemeClr>
          </a:solidFill>
        </p:spPr>
        <p:txBody>
          <a:bodyPr wrap="square">
            <a:spAutoFit/>
          </a:bodyPr>
          <a:lstStyle/>
          <a:p>
            <a:r>
              <a:rPr lang="es-EC" b="1" dirty="0"/>
              <a:t>INTRODUCCIÓN ............................................................................................................. 4 </a:t>
            </a:r>
            <a:endParaRPr lang="es-EC" dirty="0"/>
          </a:p>
          <a:p>
            <a:r>
              <a:rPr lang="es-EC" b="1" dirty="0">
                <a:solidFill>
                  <a:srgbClr val="FF0000"/>
                </a:solidFill>
              </a:rPr>
              <a:t>CONCEPTO</a:t>
            </a:r>
            <a:r>
              <a:rPr lang="es-EC" b="1" dirty="0"/>
              <a:t> .................................................................................................................... 7 </a:t>
            </a:r>
            <a:endParaRPr lang="es-EC" dirty="0"/>
          </a:p>
          <a:p>
            <a:r>
              <a:rPr lang="es-EC" i="1" dirty="0"/>
              <a:t>Un poco de historia de la RSE </a:t>
            </a:r>
            <a:r>
              <a:rPr lang="es-EC" dirty="0" smtClean="0"/>
              <a:t>.................................................................................................. </a:t>
            </a:r>
            <a:r>
              <a:rPr lang="es-EC" dirty="0"/>
              <a:t>7 </a:t>
            </a:r>
          </a:p>
          <a:p>
            <a:r>
              <a:rPr lang="es-EC" i="1" dirty="0"/>
              <a:t>El valor agregado de la RSE </a:t>
            </a:r>
            <a:r>
              <a:rPr lang="es-EC" dirty="0" smtClean="0"/>
              <a:t>..........................................................................................................10 </a:t>
            </a:r>
            <a:endParaRPr lang="es-EC" dirty="0"/>
          </a:p>
          <a:p>
            <a:r>
              <a:rPr lang="es-EC" i="1" dirty="0"/>
              <a:t>Enfoques y dimensiones de la Responsabilidad Social </a:t>
            </a:r>
            <a:r>
              <a:rPr lang="es-EC" dirty="0" smtClean="0"/>
              <a:t>.................................................................13 </a:t>
            </a:r>
            <a:endParaRPr lang="es-EC" dirty="0"/>
          </a:p>
          <a:p>
            <a:r>
              <a:rPr lang="es-EC" b="1" dirty="0">
                <a:solidFill>
                  <a:srgbClr val="FF0000"/>
                </a:solidFill>
              </a:rPr>
              <a:t>LA RESPONSABILIDAD SOCIAL EN LA PRÁCTICA DE SU GESTIÓN </a:t>
            </a:r>
            <a:r>
              <a:rPr lang="es-EC" b="1" dirty="0"/>
              <a:t>................................... 19 </a:t>
            </a:r>
            <a:endParaRPr lang="es-EC" dirty="0"/>
          </a:p>
          <a:p>
            <a:r>
              <a:rPr lang="es-EC" i="1" dirty="0"/>
              <a:t>Primer paso. Definiendo el concepto de Responsabilidad Social </a:t>
            </a:r>
            <a:r>
              <a:rPr lang="es-EC" dirty="0" smtClean="0"/>
              <a:t>................................................ </a:t>
            </a:r>
            <a:r>
              <a:rPr lang="es-EC" dirty="0"/>
              <a:t>20 </a:t>
            </a:r>
          </a:p>
          <a:p>
            <a:r>
              <a:rPr lang="es-EC" i="1" dirty="0"/>
              <a:t>Segundo paso. Decidiendo el alcance de la Responsabilidad Social </a:t>
            </a:r>
            <a:r>
              <a:rPr lang="es-EC" dirty="0" smtClean="0"/>
              <a:t>.......................................... </a:t>
            </a:r>
            <a:r>
              <a:rPr lang="es-EC" dirty="0"/>
              <a:t>24 </a:t>
            </a:r>
          </a:p>
          <a:p>
            <a:r>
              <a:rPr lang="es-EC" i="1" dirty="0"/>
              <a:t>Tercer paso. Decidiendo sobre las dimensiones a desarrollar en la Responsabilidad Social </a:t>
            </a:r>
            <a:r>
              <a:rPr lang="es-EC" dirty="0" smtClean="0"/>
              <a:t>...... </a:t>
            </a:r>
            <a:r>
              <a:rPr lang="es-EC" dirty="0"/>
              <a:t>28 </a:t>
            </a:r>
          </a:p>
          <a:p>
            <a:r>
              <a:rPr lang="es-EC" i="1" dirty="0"/>
              <a:t>Cuarto paso. Practicando la Responsabilidad </a:t>
            </a:r>
            <a:r>
              <a:rPr lang="es-EC" i="1" dirty="0" smtClean="0"/>
              <a:t>Social</a:t>
            </a:r>
            <a:r>
              <a:rPr lang="es-EC" dirty="0" smtClean="0"/>
              <a:t>....................................................................35 </a:t>
            </a:r>
            <a:endParaRPr lang="es-EC" dirty="0"/>
          </a:p>
          <a:p>
            <a:r>
              <a:rPr lang="es-EC" i="1" dirty="0"/>
              <a:t>Quinto paso. Midiendo y visibilizando la Responsabilidad </a:t>
            </a:r>
            <a:r>
              <a:rPr lang="es-EC" i="1" dirty="0" smtClean="0"/>
              <a:t>Social</a:t>
            </a:r>
            <a:r>
              <a:rPr lang="es-EC" dirty="0" smtClean="0"/>
              <a:t>................................................ </a:t>
            </a:r>
            <a:r>
              <a:rPr lang="es-EC" dirty="0"/>
              <a:t>39 </a:t>
            </a:r>
          </a:p>
          <a:p>
            <a:r>
              <a:rPr lang="es-EC" i="1" dirty="0"/>
              <a:t>Sexto paso. Revisando los resultados alcanzados y retroalimentando el modelo </a:t>
            </a:r>
            <a:r>
              <a:rPr lang="es-EC" dirty="0" smtClean="0"/>
              <a:t>....................... </a:t>
            </a:r>
            <a:r>
              <a:rPr lang="es-EC" dirty="0"/>
              <a:t>42 </a:t>
            </a:r>
          </a:p>
        </p:txBody>
      </p:sp>
    </p:spTree>
    <p:extLst>
      <p:ext uri="{BB962C8B-B14F-4D97-AF65-F5344CB8AC3E}">
        <p14:creationId xmlns:p14="http://schemas.microsoft.com/office/powerpoint/2010/main" val="174026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a:solidFill>
            <a:schemeClr val="accent6">
              <a:lumMod val="40000"/>
              <a:lumOff val="60000"/>
            </a:schemeClr>
          </a:solidFill>
        </p:spPr>
        <p:txBody>
          <a:bodyPr>
            <a:normAutofit fontScale="90000"/>
          </a:bodyPr>
          <a:lstStyle/>
          <a:p>
            <a:pPr algn="l"/>
            <a:r>
              <a:rPr lang="es-EC" dirty="0" smtClean="0">
                <a:solidFill>
                  <a:srgbClr val="FF0000"/>
                </a:solidFill>
              </a:rPr>
              <a:t>*</a:t>
            </a:r>
            <a:r>
              <a:rPr lang="es-EC" dirty="0" smtClean="0">
                <a:solidFill>
                  <a:srgbClr val="0070C0"/>
                </a:solidFill>
              </a:rPr>
              <a:t>DIMENSIÓN DEL TIEMPO (Ibíd. 15,6)</a:t>
            </a:r>
            <a:endParaRPr lang="es-EC" dirty="0">
              <a:solidFill>
                <a:srgbClr val="0070C0"/>
              </a:solidFill>
            </a:endParaRPr>
          </a:p>
        </p:txBody>
      </p:sp>
      <p:sp>
        <p:nvSpPr>
          <p:cNvPr id="3" name="2 Rectángulo"/>
          <p:cNvSpPr/>
          <p:nvPr/>
        </p:nvSpPr>
        <p:spPr>
          <a:xfrm>
            <a:off x="251520" y="1556792"/>
            <a:ext cx="8784976" cy="4832092"/>
          </a:xfrm>
          <a:prstGeom prst="rect">
            <a:avLst/>
          </a:prstGeom>
          <a:solidFill>
            <a:schemeClr val="accent3">
              <a:lumMod val="40000"/>
              <a:lumOff val="60000"/>
            </a:schemeClr>
          </a:solidFill>
        </p:spPr>
        <p:txBody>
          <a:bodyPr wrap="square">
            <a:spAutoFit/>
          </a:bodyPr>
          <a:lstStyle/>
          <a:p>
            <a:r>
              <a:rPr lang="es-EC" sz="2800" dirty="0">
                <a:solidFill>
                  <a:srgbClr val="FF0000"/>
                </a:solidFill>
              </a:rPr>
              <a:t>La tercera se llamaría ‘Promocional’, </a:t>
            </a:r>
            <a:r>
              <a:rPr lang="es-EC" sz="2800" dirty="0"/>
              <a:t>vinculada más a una estrategia de marketing y de promoción de imagen institucional. Esta se puede enfocar directamente a una causa específica, con fines únicos (conocido como marketing con causa) o estar presente en vincular la imagen de la empresa a causas sociales. </a:t>
            </a:r>
            <a:r>
              <a:rPr lang="es-EC" sz="2800" dirty="0">
                <a:solidFill>
                  <a:srgbClr val="FF0000"/>
                </a:solidFill>
              </a:rPr>
              <a:t>La cuarta dimensión correspondería con la ‘Estratégica</a:t>
            </a:r>
            <a:r>
              <a:rPr lang="es-EC" sz="2800" dirty="0"/>
              <a:t>’, </a:t>
            </a:r>
            <a:r>
              <a:rPr lang="es-EC" sz="2800" dirty="0">
                <a:solidFill>
                  <a:srgbClr val="FF0000"/>
                </a:solidFill>
              </a:rPr>
              <a:t>en la cual se identifica </a:t>
            </a:r>
            <a:r>
              <a:rPr lang="es-EC" sz="2800" b="1" dirty="0">
                <a:solidFill>
                  <a:srgbClr val="FF0000"/>
                </a:solidFill>
              </a:rPr>
              <a:t>un modelo de gestión </a:t>
            </a:r>
            <a:r>
              <a:rPr lang="es-EC" sz="2800" dirty="0">
                <a:solidFill>
                  <a:srgbClr val="FF0000"/>
                </a:solidFill>
              </a:rPr>
              <a:t>que incorpora la Responsabilidad Social.</a:t>
            </a:r>
            <a:r>
              <a:rPr lang="es-EC" sz="2800" dirty="0"/>
              <a:t> Y, por último, estaría la etapa </a:t>
            </a:r>
            <a:r>
              <a:rPr lang="es-EC" sz="2800" b="1" dirty="0">
                <a:solidFill>
                  <a:srgbClr val="FF0000"/>
                </a:solidFill>
              </a:rPr>
              <a:t>‘Transformativa’, </a:t>
            </a:r>
            <a:r>
              <a:rPr lang="es-EC" sz="2800" dirty="0"/>
              <a:t>que hace transversal la Responsabilidad Social en la cultura organizacional. </a:t>
            </a:r>
          </a:p>
        </p:txBody>
      </p:sp>
    </p:spTree>
    <p:extLst>
      <p:ext uri="{BB962C8B-B14F-4D97-AF65-F5344CB8AC3E}">
        <p14:creationId xmlns:p14="http://schemas.microsoft.com/office/powerpoint/2010/main" val="22027810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40000"/>
              <a:lumOff val="60000"/>
            </a:schemeClr>
          </a:solidFill>
        </p:spPr>
        <p:txBody>
          <a:bodyPr>
            <a:normAutofit fontScale="90000"/>
          </a:bodyPr>
          <a:lstStyle/>
          <a:p>
            <a:r>
              <a:rPr lang="es-EC" b="1" i="1" dirty="0">
                <a:solidFill>
                  <a:srgbClr val="00B0F0"/>
                </a:solidFill>
              </a:rPr>
              <a:t>Dimensión del grado de transcendencia </a:t>
            </a:r>
            <a:r>
              <a:rPr lang="es-EC" b="1" i="1" dirty="0" smtClean="0">
                <a:solidFill>
                  <a:srgbClr val="00B0F0"/>
                </a:solidFill>
              </a:rPr>
              <a:t> (Ibíd., 16-7)</a:t>
            </a:r>
            <a:endParaRPr lang="es-EC" dirty="0">
              <a:solidFill>
                <a:srgbClr val="00B0F0"/>
              </a:solidFill>
            </a:endParaRPr>
          </a:p>
        </p:txBody>
      </p:sp>
      <p:sp>
        <p:nvSpPr>
          <p:cNvPr id="3" name="2 Rectángulo"/>
          <p:cNvSpPr/>
          <p:nvPr/>
        </p:nvSpPr>
        <p:spPr>
          <a:xfrm>
            <a:off x="395536" y="1997839"/>
            <a:ext cx="8280920" cy="3539430"/>
          </a:xfrm>
          <a:prstGeom prst="rect">
            <a:avLst/>
          </a:prstGeom>
          <a:solidFill>
            <a:schemeClr val="accent5">
              <a:lumMod val="20000"/>
              <a:lumOff val="80000"/>
            </a:schemeClr>
          </a:solidFill>
        </p:spPr>
        <p:txBody>
          <a:bodyPr wrap="square">
            <a:spAutoFit/>
          </a:bodyPr>
          <a:lstStyle/>
          <a:p>
            <a:r>
              <a:rPr lang="es-EC" sz="2800" dirty="0"/>
              <a:t>La tendencia de una nueva generación de la Responsabilidad Social de empresas es </a:t>
            </a:r>
            <a:r>
              <a:rPr lang="es-EC" sz="2800" dirty="0">
                <a:solidFill>
                  <a:srgbClr val="00B0F0"/>
                </a:solidFill>
              </a:rPr>
              <a:t>llegar a la etapa transformativa,</a:t>
            </a:r>
            <a:r>
              <a:rPr lang="es-EC" sz="2800" dirty="0"/>
              <a:t> cuyos principios se basan en la </a:t>
            </a:r>
            <a:r>
              <a:rPr lang="es-EC" sz="2800" dirty="0">
                <a:solidFill>
                  <a:srgbClr val="FF0000"/>
                </a:solidFill>
              </a:rPr>
              <a:t>creación de valor</a:t>
            </a:r>
            <a:r>
              <a:rPr lang="es-EC" sz="2800" dirty="0"/>
              <a:t>, en la </a:t>
            </a:r>
            <a:r>
              <a:rPr lang="es-EC" sz="2800" dirty="0">
                <a:solidFill>
                  <a:srgbClr val="FF0000"/>
                </a:solidFill>
              </a:rPr>
              <a:t>gobernanza corporativa</a:t>
            </a:r>
            <a:r>
              <a:rPr lang="es-EC" sz="2800" dirty="0"/>
              <a:t>, en una identificación de </a:t>
            </a:r>
            <a:r>
              <a:rPr lang="es-EC" sz="2800" dirty="0">
                <a:solidFill>
                  <a:srgbClr val="FF0000"/>
                </a:solidFill>
              </a:rPr>
              <a:t>contribución real a la sociedad </a:t>
            </a:r>
            <a:r>
              <a:rPr lang="es-EC" sz="2800" dirty="0"/>
              <a:t>y a la </a:t>
            </a:r>
            <a:r>
              <a:rPr lang="es-EC" sz="2800" dirty="0">
                <a:solidFill>
                  <a:srgbClr val="FF0000"/>
                </a:solidFill>
              </a:rPr>
              <a:t>integridad y preservación ecológica</a:t>
            </a:r>
            <a:r>
              <a:rPr lang="es-EC" sz="2800" dirty="0"/>
              <a:t>. </a:t>
            </a:r>
            <a:r>
              <a:rPr lang="es-EC" sz="2800" dirty="0">
                <a:solidFill>
                  <a:srgbClr val="00B0F0"/>
                </a:solidFill>
              </a:rPr>
              <a:t>De esta forma se alcanzaría a mantener la sostenibilidad y no tan solo a teorizar sobre las funciones socialmente responsables</a:t>
            </a:r>
            <a:r>
              <a:rPr lang="es-EC" dirty="0"/>
              <a:t>. </a:t>
            </a:r>
          </a:p>
        </p:txBody>
      </p:sp>
    </p:spTree>
    <p:extLst>
      <p:ext uri="{BB962C8B-B14F-4D97-AF65-F5344CB8AC3E}">
        <p14:creationId xmlns:p14="http://schemas.microsoft.com/office/powerpoint/2010/main" val="33479717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1143000"/>
          </a:xfrm>
          <a:solidFill>
            <a:schemeClr val="accent3">
              <a:lumMod val="40000"/>
              <a:lumOff val="60000"/>
            </a:schemeClr>
          </a:solidFill>
        </p:spPr>
        <p:txBody>
          <a:bodyPr>
            <a:normAutofit fontScale="90000"/>
          </a:bodyPr>
          <a:lstStyle/>
          <a:p>
            <a:r>
              <a:rPr lang="es-EC" b="1" i="1" dirty="0" smtClean="0">
                <a:solidFill>
                  <a:srgbClr val="00B0F0"/>
                </a:solidFill>
              </a:rPr>
              <a:t>Dimensión de los resultados (Ibíd. 17-8)</a:t>
            </a:r>
            <a:endParaRPr lang="es-EC" dirty="0">
              <a:solidFill>
                <a:srgbClr val="00B0F0"/>
              </a:solidFill>
            </a:endParaRPr>
          </a:p>
        </p:txBody>
      </p:sp>
      <p:sp>
        <p:nvSpPr>
          <p:cNvPr id="3" name="2 Rectángulo"/>
          <p:cNvSpPr/>
          <p:nvPr/>
        </p:nvSpPr>
        <p:spPr>
          <a:xfrm>
            <a:off x="217642" y="1916832"/>
            <a:ext cx="8784976" cy="4031873"/>
          </a:xfrm>
          <a:prstGeom prst="rect">
            <a:avLst/>
          </a:prstGeom>
          <a:solidFill>
            <a:schemeClr val="accent5">
              <a:lumMod val="20000"/>
              <a:lumOff val="80000"/>
            </a:schemeClr>
          </a:solidFill>
        </p:spPr>
        <p:txBody>
          <a:bodyPr wrap="square">
            <a:spAutoFit/>
          </a:bodyPr>
          <a:lstStyle/>
          <a:p>
            <a:r>
              <a:rPr lang="es-EC" sz="3200" dirty="0"/>
              <a:t>Dentro de la perspectiva del concepto de Triple </a:t>
            </a:r>
            <a:r>
              <a:rPr lang="es-EC" sz="3200" dirty="0" err="1"/>
              <a:t>Bottom</a:t>
            </a:r>
            <a:r>
              <a:rPr lang="es-EC" sz="3200" dirty="0"/>
              <a:t> Line, se defiende que </a:t>
            </a:r>
            <a:r>
              <a:rPr lang="es-EC" sz="3200" dirty="0">
                <a:solidFill>
                  <a:srgbClr val="00B0F0"/>
                </a:solidFill>
              </a:rPr>
              <a:t>los resultados empresariales pueden ser de tres tipos</a:t>
            </a:r>
            <a:r>
              <a:rPr lang="es-EC" sz="3200" dirty="0"/>
              <a:t>: </a:t>
            </a:r>
            <a:r>
              <a:rPr lang="es-EC" sz="3200" dirty="0">
                <a:solidFill>
                  <a:srgbClr val="FF0000"/>
                </a:solidFill>
              </a:rPr>
              <a:t>económicos, sociales y ambientales</a:t>
            </a:r>
            <a:r>
              <a:rPr lang="es-EC" sz="3200" dirty="0"/>
              <a:t>. Sin embargo, existe otra propuesta de incluir también resultados otros como la </a:t>
            </a:r>
            <a:r>
              <a:rPr lang="es-EC" sz="3200" dirty="0">
                <a:solidFill>
                  <a:srgbClr val="FF0000"/>
                </a:solidFill>
              </a:rPr>
              <a:t>gobernanza corporativa</a:t>
            </a:r>
            <a:r>
              <a:rPr lang="es-EC" sz="3200" dirty="0"/>
              <a:t>. Esta perspectiva viene asumiendo una </a:t>
            </a:r>
            <a:r>
              <a:rPr lang="es-EC" sz="3200" dirty="0">
                <a:solidFill>
                  <a:srgbClr val="00B0F0"/>
                </a:solidFill>
              </a:rPr>
              <a:t>relevancia cada vez mayor en la agenda empresarial y pública</a:t>
            </a:r>
            <a:r>
              <a:rPr lang="es-EC" sz="3200" dirty="0"/>
              <a:t>. </a:t>
            </a:r>
          </a:p>
        </p:txBody>
      </p:sp>
    </p:spTree>
    <p:extLst>
      <p:ext uri="{BB962C8B-B14F-4D97-AF65-F5344CB8AC3E}">
        <p14:creationId xmlns:p14="http://schemas.microsoft.com/office/powerpoint/2010/main" val="1374978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1143000"/>
          </a:xfrm>
          <a:solidFill>
            <a:schemeClr val="accent6">
              <a:lumMod val="40000"/>
              <a:lumOff val="60000"/>
            </a:schemeClr>
          </a:solidFill>
        </p:spPr>
        <p:txBody>
          <a:bodyPr>
            <a:normAutofit fontScale="90000"/>
          </a:bodyPr>
          <a:lstStyle/>
          <a:p>
            <a:r>
              <a:rPr lang="es-EC" b="1" i="1" dirty="0" smtClean="0">
                <a:solidFill>
                  <a:srgbClr val="00B0F0"/>
                </a:solidFill>
              </a:rPr>
              <a:t>Dimensión de los resultados (Ibíd. 17-8)</a:t>
            </a:r>
            <a:endParaRPr lang="es-EC" dirty="0">
              <a:solidFill>
                <a:srgbClr val="00B0F0"/>
              </a:solidFill>
            </a:endParaRPr>
          </a:p>
        </p:txBody>
      </p:sp>
      <p:sp>
        <p:nvSpPr>
          <p:cNvPr id="3" name="2 Rectángulo"/>
          <p:cNvSpPr/>
          <p:nvPr/>
        </p:nvSpPr>
        <p:spPr>
          <a:xfrm>
            <a:off x="199184" y="2132856"/>
            <a:ext cx="8784976" cy="3046988"/>
          </a:xfrm>
          <a:prstGeom prst="rect">
            <a:avLst/>
          </a:prstGeom>
          <a:solidFill>
            <a:schemeClr val="accent3">
              <a:lumMod val="40000"/>
              <a:lumOff val="60000"/>
            </a:schemeClr>
          </a:solidFill>
        </p:spPr>
        <p:txBody>
          <a:bodyPr wrap="square">
            <a:spAutoFit/>
          </a:bodyPr>
          <a:lstStyle/>
          <a:p>
            <a:r>
              <a:rPr lang="es-EC" sz="3200" dirty="0"/>
              <a:t>La definición de Andrew </a:t>
            </a:r>
            <a:r>
              <a:rPr lang="es-EC" sz="3200" dirty="0" err="1"/>
              <a:t>Savitz</a:t>
            </a:r>
            <a:r>
              <a:rPr lang="es-EC" sz="3200" dirty="0"/>
              <a:t> para el Triple </a:t>
            </a:r>
            <a:r>
              <a:rPr lang="es-EC" sz="3200" dirty="0" err="1"/>
              <a:t>Bottom</a:t>
            </a:r>
            <a:r>
              <a:rPr lang="es-EC" sz="3200" dirty="0"/>
              <a:t> Line asume que esta medida puede “capturar la esencia de la sostenibilidad” y que lo más difícil no es conceptualizar o definir sus atributos teóricos</a:t>
            </a:r>
            <a:r>
              <a:rPr lang="es-EC" sz="3200" dirty="0">
                <a:solidFill>
                  <a:srgbClr val="FF0000"/>
                </a:solidFill>
              </a:rPr>
              <a:t>, más bien es efectivamente establecer el cálculo para medirlo efectivamente</a:t>
            </a:r>
            <a:r>
              <a:rPr lang="es-EC" sz="3200" dirty="0"/>
              <a:t>.</a:t>
            </a:r>
          </a:p>
        </p:txBody>
      </p:sp>
    </p:spTree>
    <p:extLst>
      <p:ext uri="{BB962C8B-B14F-4D97-AF65-F5344CB8AC3E}">
        <p14:creationId xmlns:p14="http://schemas.microsoft.com/office/powerpoint/2010/main" val="4294178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1143000"/>
          </a:xfrm>
          <a:solidFill>
            <a:schemeClr val="accent6">
              <a:lumMod val="40000"/>
              <a:lumOff val="60000"/>
            </a:schemeClr>
          </a:solidFill>
        </p:spPr>
        <p:txBody>
          <a:bodyPr>
            <a:normAutofit fontScale="90000"/>
          </a:bodyPr>
          <a:lstStyle/>
          <a:p>
            <a:r>
              <a:rPr lang="es-EC" b="1" i="1" dirty="0" smtClean="0">
                <a:solidFill>
                  <a:srgbClr val="00B0F0"/>
                </a:solidFill>
              </a:rPr>
              <a:t>Dimensión de los resultados </a:t>
            </a:r>
            <a:r>
              <a:rPr lang="es-EC" b="1" i="1" dirty="0">
                <a:solidFill>
                  <a:srgbClr val="00B0F0"/>
                </a:solidFill>
              </a:rPr>
              <a:t>(</a:t>
            </a:r>
            <a:r>
              <a:rPr lang="es-EC" sz="2200" b="1" i="1" dirty="0">
                <a:solidFill>
                  <a:srgbClr val="00B0F0"/>
                </a:solidFill>
              </a:rPr>
              <a:t>Argandoña, Antonio y Ricardo </a:t>
            </a:r>
            <a:r>
              <a:rPr lang="es-EC" sz="2200" b="1" i="1" dirty="0" err="1">
                <a:solidFill>
                  <a:srgbClr val="00B0F0"/>
                </a:solidFill>
              </a:rPr>
              <a:t>Isea</a:t>
            </a:r>
            <a:r>
              <a:rPr lang="es-EC" sz="2200" b="1" i="1" dirty="0">
                <a:solidFill>
                  <a:srgbClr val="00B0F0"/>
                </a:solidFill>
              </a:rPr>
              <a:t> </a:t>
            </a:r>
            <a:r>
              <a:rPr lang="es-EC" sz="2200" b="1" i="1" dirty="0" smtClean="0">
                <a:solidFill>
                  <a:srgbClr val="00B0F0"/>
                </a:solidFill>
              </a:rPr>
              <a:t>Silva    2011</a:t>
            </a:r>
            <a:r>
              <a:rPr lang="es-EC" b="1" i="1" dirty="0" smtClean="0">
                <a:solidFill>
                  <a:srgbClr val="00B0F0"/>
                </a:solidFill>
              </a:rPr>
              <a:t>, </a:t>
            </a:r>
            <a:r>
              <a:rPr lang="es-EC" sz="2200" b="1" i="1" dirty="0" smtClean="0">
                <a:solidFill>
                  <a:srgbClr val="00B0F0"/>
                </a:solidFill>
              </a:rPr>
              <a:t>34</a:t>
            </a:r>
            <a:r>
              <a:rPr lang="es-EC" b="1" i="1" dirty="0" smtClean="0">
                <a:solidFill>
                  <a:srgbClr val="00B0F0"/>
                </a:solidFill>
              </a:rPr>
              <a:t>)</a:t>
            </a:r>
            <a:endParaRPr lang="es-EC" dirty="0">
              <a:solidFill>
                <a:srgbClr val="00B0F0"/>
              </a:solidFill>
            </a:endParaRPr>
          </a:p>
        </p:txBody>
      </p:sp>
      <p:sp>
        <p:nvSpPr>
          <p:cNvPr id="4" name="3 Rectángulo"/>
          <p:cNvSpPr/>
          <p:nvPr/>
        </p:nvSpPr>
        <p:spPr>
          <a:xfrm>
            <a:off x="107504" y="2204864"/>
            <a:ext cx="8928992" cy="4401205"/>
          </a:xfrm>
          <a:prstGeom prst="rect">
            <a:avLst/>
          </a:prstGeom>
          <a:solidFill>
            <a:schemeClr val="accent3">
              <a:lumMod val="40000"/>
              <a:lumOff val="60000"/>
            </a:schemeClr>
          </a:solidFill>
        </p:spPr>
        <p:txBody>
          <a:bodyPr wrap="square">
            <a:spAutoFit/>
          </a:bodyPr>
          <a:lstStyle/>
          <a:p>
            <a:r>
              <a:rPr lang="es-EC" sz="2800" dirty="0"/>
              <a:t>La ISO 26000 sugiere un conjunto de preguntas que la empresa podría hacerse para medir </a:t>
            </a:r>
            <a:r>
              <a:rPr lang="es-EC" sz="2800" dirty="0" smtClean="0"/>
              <a:t>su desempeño </a:t>
            </a:r>
            <a:r>
              <a:rPr lang="es-EC" sz="2800" dirty="0"/>
              <a:t>en RS. Así por ejemplo, podría preguntarse</a:t>
            </a:r>
            <a:r>
              <a:rPr lang="es-EC" sz="2800" dirty="0" smtClean="0"/>
              <a:t>:</a:t>
            </a:r>
          </a:p>
          <a:p>
            <a:endParaRPr lang="es-EC" sz="2800" dirty="0"/>
          </a:p>
          <a:p>
            <a:r>
              <a:rPr lang="es-EC" sz="2800" dirty="0"/>
              <a:t>- </a:t>
            </a:r>
            <a:r>
              <a:rPr lang="es-EC" sz="2800" dirty="0">
                <a:solidFill>
                  <a:srgbClr val="FF0000"/>
                </a:solidFill>
              </a:rPr>
              <a:t>si los objetivos fueron debidamente alcanzados</a:t>
            </a:r>
            <a:r>
              <a:rPr lang="es-EC" sz="2800" dirty="0"/>
              <a:t>;</a:t>
            </a:r>
          </a:p>
          <a:p>
            <a:r>
              <a:rPr lang="es-EC" sz="2800" dirty="0"/>
              <a:t>- si fueron adecuados;</a:t>
            </a:r>
          </a:p>
          <a:p>
            <a:r>
              <a:rPr lang="es-EC" sz="2800" dirty="0"/>
              <a:t>- </a:t>
            </a:r>
            <a:r>
              <a:rPr lang="es-EC" sz="2800" dirty="0">
                <a:solidFill>
                  <a:srgbClr val="FF0000"/>
                </a:solidFill>
              </a:rPr>
              <a:t>si las estrategias fueron compatibles con dichos objetivos</a:t>
            </a:r>
            <a:r>
              <a:rPr lang="es-EC" sz="2800" dirty="0"/>
              <a:t>;</a:t>
            </a:r>
          </a:p>
          <a:p>
            <a:r>
              <a:rPr lang="es-EC" sz="2800" dirty="0"/>
              <a:t>- qué salió bien y qué salió mal;</a:t>
            </a:r>
          </a:p>
          <a:p>
            <a:r>
              <a:rPr lang="es-EC" sz="2800" dirty="0"/>
              <a:t>- </a:t>
            </a:r>
            <a:r>
              <a:rPr lang="es-EC" sz="2800" dirty="0">
                <a:solidFill>
                  <a:srgbClr val="FF0000"/>
                </a:solidFill>
              </a:rPr>
              <a:t>si se tuvo en cuenta a todas las partes interesadas</a:t>
            </a:r>
            <a:r>
              <a:rPr lang="es-EC" sz="2800" dirty="0"/>
              <a:t>;</a:t>
            </a:r>
          </a:p>
          <a:p>
            <a:r>
              <a:rPr lang="es-EC" sz="2800" dirty="0"/>
              <a:t>- en qué áreas se podría mejorar.</a:t>
            </a:r>
          </a:p>
        </p:txBody>
      </p:sp>
    </p:spTree>
    <p:extLst>
      <p:ext uri="{BB962C8B-B14F-4D97-AF65-F5344CB8AC3E}">
        <p14:creationId xmlns:p14="http://schemas.microsoft.com/office/powerpoint/2010/main" val="805926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919401"/>
          </a:xfrm>
          <a:solidFill>
            <a:srgbClr val="FFFF00"/>
          </a:solidFill>
        </p:spPr>
        <p:txBody>
          <a:bodyPr>
            <a:normAutofit/>
          </a:bodyPr>
          <a:lstStyle/>
          <a:p>
            <a:r>
              <a:rPr lang="es-EC" b="1" dirty="0" smtClean="0"/>
              <a:t>La R. S. en la práctica de su gestión</a:t>
            </a:r>
            <a:endParaRPr lang="es-EC"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4038"/>
            <a:ext cx="8874053" cy="5663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105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919401"/>
          </a:xfrm>
          <a:solidFill>
            <a:srgbClr val="FFFF00"/>
          </a:solidFill>
        </p:spPr>
        <p:txBody>
          <a:bodyPr>
            <a:normAutofit/>
          </a:bodyPr>
          <a:lstStyle/>
          <a:p>
            <a:r>
              <a:rPr lang="es-EC" b="1" dirty="0" smtClean="0">
                <a:solidFill>
                  <a:srgbClr val="00B0F0"/>
                </a:solidFill>
              </a:rPr>
              <a:t>La R. S. en la práctica de su gestión</a:t>
            </a:r>
            <a:endParaRPr lang="es-EC" b="1" dirty="0">
              <a:solidFill>
                <a:srgbClr val="00B0F0"/>
              </a:solidFill>
            </a:endParaRPr>
          </a:p>
        </p:txBody>
      </p:sp>
      <p:sp>
        <p:nvSpPr>
          <p:cNvPr id="3" name="2 Rectángulo"/>
          <p:cNvSpPr/>
          <p:nvPr/>
        </p:nvSpPr>
        <p:spPr>
          <a:xfrm>
            <a:off x="251520" y="1484784"/>
            <a:ext cx="8712968" cy="5016758"/>
          </a:xfrm>
          <a:prstGeom prst="rect">
            <a:avLst/>
          </a:prstGeom>
          <a:solidFill>
            <a:schemeClr val="accent3">
              <a:lumMod val="20000"/>
              <a:lumOff val="80000"/>
            </a:schemeClr>
          </a:solidFill>
        </p:spPr>
        <p:txBody>
          <a:bodyPr wrap="square">
            <a:spAutoFit/>
          </a:bodyPr>
          <a:lstStyle/>
          <a:p>
            <a:r>
              <a:rPr lang="es-EC" sz="3200" dirty="0"/>
              <a:t>Conforme ilustra la </a:t>
            </a:r>
            <a:r>
              <a:rPr lang="es-EC" sz="3200" dirty="0" smtClean="0"/>
              <a:t>Figura 1</a:t>
            </a:r>
            <a:r>
              <a:rPr lang="es-EC" sz="3200" dirty="0"/>
              <a:t>, a través de seis fases o pasos, </a:t>
            </a:r>
            <a:r>
              <a:rPr lang="es-EC" sz="3200" dirty="0">
                <a:solidFill>
                  <a:srgbClr val="0070C0"/>
                </a:solidFill>
              </a:rPr>
              <a:t>se trata de inspirar y orientar a aquellas instituciones que deseen avanzar hacia ese fin</a:t>
            </a:r>
            <a:r>
              <a:rPr lang="es-EC" sz="3200" dirty="0"/>
              <a:t>. Es importante señalar que la guía no se encierra en sí misma, más bien consiste en </a:t>
            </a:r>
            <a:r>
              <a:rPr lang="es-EC" sz="3200" b="1" dirty="0">
                <a:solidFill>
                  <a:srgbClr val="0070C0"/>
                </a:solidFill>
              </a:rPr>
              <a:t>una invitación constante para la investigación y aquí se plantean un conjunto de opciones para provocar </a:t>
            </a:r>
            <a:r>
              <a:rPr lang="es-EC" sz="3200" b="1" dirty="0" smtClean="0">
                <a:solidFill>
                  <a:srgbClr val="0070C0"/>
                </a:solidFill>
              </a:rPr>
              <a:t>a que </a:t>
            </a:r>
            <a:r>
              <a:rPr lang="es-EC" sz="3200" b="1" dirty="0">
                <a:solidFill>
                  <a:srgbClr val="0070C0"/>
                </a:solidFill>
              </a:rPr>
              <a:t>las empresas emprendan su propia construcción sobre el tema</a:t>
            </a:r>
            <a:r>
              <a:rPr lang="es-EC" sz="3200" dirty="0"/>
              <a:t>, lo que enriquecería el compromiso hacia la sostenibilidad de la Responsabilidad Social</a:t>
            </a:r>
            <a:r>
              <a:rPr lang="es-EC" dirty="0"/>
              <a:t>.</a:t>
            </a:r>
          </a:p>
        </p:txBody>
      </p:sp>
    </p:spTree>
    <p:extLst>
      <p:ext uri="{BB962C8B-B14F-4D97-AF65-F5344CB8AC3E}">
        <p14:creationId xmlns:p14="http://schemas.microsoft.com/office/powerpoint/2010/main" val="2080976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13368" cy="1143000"/>
          </a:xfrm>
          <a:solidFill>
            <a:srgbClr val="FFFF00"/>
          </a:solidFill>
        </p:spPr>
        <p:txBody>
          <a:bodyPr>
            <a:noAutofit/>
          </a:bodyPr>
          <a:lstStyle/>
          <a:p>
            <a:r>
              <a:rPr lang="es-EC" sz="3600" b="1" dirty="0">
                <a:solidFill>
                  <a:srgbClr val="00B0F0"/>
                </a:solidFill>
              </a:rPr>
              <a:t>La R. S. en la práctica de su </a:t>
            </a:r>
            <a:r>
              <a:rPr lang="es-EC" sz="3600" b="1" dirty="0" smtClean="0">
                <a:solidFill>
                  <a:srgbClr val="00B0F0"/>
                </a:solidFill>
              </a:rPr>
              <a:t>gestión</a:t>
            </a:r>
            <a:r>
              <a:rPr lang="es-EC" sz="3600" b="1" dirty="0" smtClean="0"/>
              <a:t/>
            </a:r>
            <a:br>
              <a:rPr lang="es-EC" sz="3600" b="1" dirty="0" smtClean="0"/>
            </a:br>
            <a:r>
              <a:rPr lang="es-EC" sz="3600" b="1" dirty="0" smtClean="0">
                <a:solidFill>
                  <a:srgbClr val="00B0F0"/>
                </a:solidFill>
              </a:rPr>
              <a:t>primer paso. Definiendo el concepto de RS</a:t>
            </a:r>
            <a:endParaRPr lang="es-EC" sz="3600" dirty="0">
              <a:solidFill>
                <a:srgbClr val="00B0F0"/>
              </a:solidFill>
            </a:endParaRPr>
          </a:p>
        </p:txBody>
      </p:sp>
      <p:sp>
        <p:nvSpPr>
          <p:cNvPr id="3" name="2 Rectángulo"/>
          <p:cNvSpPr/>
          <p:nvPr/>
        </p:nvSpPr>
        <p:spPr>
          <a:xfrm>
            <a:off x="-30632" y="1988840"/>
            <a:ext cx="9144000" cy="4031873"/>
          </a:xfrm>
          <a:prstGeom prst="rect">
            <a:avLst/>
          </a:prstGeom>
          <a:solidFill>
            <a:schemeClr val="accent3">
              <a:lumMod val="40000"/>
              <a:lumOff val="60000"/>
            </a:schemeClr>
          </a:solidFill>
        </p:spPr>
        <p:txBody>
          <a:bodyPr wrap="square">
            <a:spAutoFit/>
          </a:bodyPr>
          <a:lstStyle/>
          <a:p>
            <a:r>
              <a:rPr lang="es-EC" sz="3200" b="1" dirty="0">
                <a:solidFill>
                  <a:srgbClr val="0070C0"/>
                </a:solidFill>
              </a:rPr>
              <a:t>El primer paso para iniciarse en la Responsabilidad Social es reflexionar y definir sobre </a:t>
            </a:r>
            <a:r>
              <a:rPr lang="es-EC" sz="3200" b="1" dirty="0">
                <a:solidFill>
                  <a:srgbClr val="FF0000"/>
                </a:solidFill>
              </a:rPr>
              <a:t>el concepto que será adoptado por la empresa</a:t>
            </a:r>
            <a:r>
              <a:rPr lang="es-EC" sz="3200" dirty="0">
                <a:solidFill>
                  <a:srgbClr val="FF0000"/>
                </a:solidFill>
              </a:rPr>
              <a:t>.</a:t>
            </a:r>
            <a:r>
              <a:rPr lang="es-EC" sz="3200" dirty="0"/>
              <a:t> </a:t>
            </a:r>
            <a:endParaRPr lang="es-EC" sz="3200" dirty="0" smtClean="0"/>
          </a:p>
          <a:p>
            <a:endParaRPr lang="es-EC" sz="3200" dirty="0">
              <a:solidFill>
                <a:srgbClr val="0070C0"/>
              </a:solidFill>
            </a:endParaRPr>
          </a:p>
          <a:p>
            <a:r>
              <a:rPr lang="es-EC" sz="3200" dirty="0" smtClean="0">
                <a:solidFill>
                  <a:srgbClr val="0070C0"/>
                </a:solidFill>
              </a:rPr>
              <a:t>1.- Diagnosticar la percepción que se tiene de RS</a:t>
            </a:r>
          </a:p>
          <a:p>
            <a:r>
              <a:rPr lang="es-EC" sz="3200" dirty="0" smtClean="0">
                <a:solidFill>
                  <a:srgbClr val="0070C0"/>
                </a:solidFill>
                <a:hlinkClick r:id="rId2" action="ppaction://hlinkfile"/>
              </a:rPr>
              <a:t>2.- Investigar y conocer los conceptos de RS</a:t>
            </a:r>
            <a:endParaRPr lang="es-EC" sz="3200" dirty="0" smtClean="0">
              <a:solidFill>
                <a:srgbClr val="0070C0"/>
              </a:solidFill>
            </a:endParaRPr>
          </a:p>
          <a:p>
            <a:r>
              <a:rPr lang="es-EC" sz="3200" dirty="0" smtClean="0">
                <a:solidFill>
                  <a:srgbClr val="0070C0"/>
                </a:solidFill>
                <a:hlinkClick r:id="rId3" action="ppaction://hlinkfile"/>
              </a:rPr>
              <a:t>3.- Discusión dirigida</a:t>
            </a:r>
            <a:endParaRPr lang="es-EC" sz="3200" dirty="0" smtClean="0">
              <a:solidFill>
                <a:srgbClr val="0070C0"/>
              </a:solidFill>
            </a:endParaRPr>
          </a:p>
          <a:p>
            <a:r>
              <a:rPr lang="es-EC" sz="3200" dirty="0" smtClean="0">
                <a:solidFill>
                  <a:srgbClr val="0070C0"/>
                </a:solidFill>
              </a:rPr>
              <a:t>4.- Elaboración del concepto propio de la organización</a:t>
            </a:r>
            <a:endParaRPr lang="es-EC" sz="3200" dirty="0">
              <a:solidFill>
                <a:srgbClr val="0070C0"/>
              </a:solidFill>
            </a:endParaRPr>
          </a:p>
        </p:txBody>
      </p:sp>
    </p:spTree>
    <p:extLst>
      <p:ext uri="{BB962C8B-B14F-4D97-AF65-F5344CB8AC3E}">
        <p14:creationId xmlns:p14="http://schemas.microsoft.com/office/powerpoint/2010/main" val="2246110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340768"/>
          </a:xfrm>
          <a:solidFill>
            <a:srgbClr val="FFFF00"/>
          </a:solidFill>
        </p:spPr>
        <p:txBody>
          <a:bodyPr>
            <a:normAutofit/>
          </a:bodyPr>
          <a:lstStyle/>
          <a:p>
            <a:r>
              <a:rPr lang="es-EC" sz="3600" b="1" dirty="0">
                <a:solidFill>
                  <a:prstClr val="black"/>
                </a:solidFill>
              </a:rPr>
              <a:t>La R. S. en la práctica de su </a:t>
            </a:r>
            <a:r>
              <a:rPr lang="es-EC" sz="3600" b="1" dirty="0" smtClean="0">
                <a:solidFill>
                  <a:prstClr val="black"/>
                </a:solidFill>
              </a:rPr>
              <a:t>gestión </a:t>
            </a:r>
            <a:r>
              <a:rPr lang="es-EC" sz="2200" b="1" dirty="0" smtClean="0">
                <a:solidFill>
                  <a:prstClr val="black"/>
                </a:solidFill>
              </a:rPr>
              <a:t>(gráfico de autores, 2013)</a:t>
            </a:r>
            <a:r>
              <a:rPr lang="es-EC" sz="2200" b="1" dirty="0">
                <a:solidFill>
                  <a:prstClr val="black"/>
                </a:solidFill>
              </a:rPr>
              <a:t> </a:t>
            </a:r>
            <a:r>
              <a:rPr lang="es-EC" sz="3600" b="1" dirty="0" smtClean="0">
                <a:solidFill>
                  <a:srgbClr val="FF0000"/>
                </a:solidFill>
              </a:rPr>
              <a:t>primer </a:t>
            </a:r>
            <a:r>
              <a:rPr lang="es-EC" sz="3600" b="1" dirty="0">
                <a:solidFill>
                  <a:srgbClr val="FF0000"/>
                </a:solidFill>
              </a:rPr>
              <a:t>paso. Definiendo el concepto de </a:t>
            </a:r>
            <a:r>
              <a:rPr lang="es-EC" sz="3600" b="1" dirty="0" smtClean="0">
                <a:solidFill>
                  <a:srgbClr val="FF0000"/>
                </a:solidFill>
              </a:rPr>
              <a:t>RS  </a:t>
            </a:r>
            <a:endParaRPr lang="es-EC"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264696"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379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p:spPr>
        <p:txBody>
          <a:bodyPr>
            <a:normAutofit fontScale="90000"/>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dirty="0"/>
          </a:p>
        </p:txBody>
      </p:sp>
      <p:sp>
        <p:nvSpPr>
          <p:cNvPr id="4" name="3 Rectángulo"/>
          <p:cNvSpPr/>
          <p:nvPr/>
        </p:nvSpPr>
        <p:spPr>
          <a:xfrm>
            <a:off x="827584" y="2060848"/>
            <a:ext cx="7416824" cy="3046988"/>
          </a:xfrm>
          <a:prstGeom prst="rect">
            <a:avLst/>
          </a:prstGeom>
          <a:solidFill>
            <a:schemeClr val="accent3">
              <a:lumMod val="40000"/>
              <a:lumOff val="60000"/>
            </a:schemeClr>
          </a:solidFill>
        </p:spPr>
        <p:txBody>
          <a:bodyPr wrap="square">
            <a:spAutoFit/>
          </a:bodyPr>
          <a:lstStyle/>
          <a:p>
            <a:r>
              <a:rPr lang="es-EC" sz="3200" dirty="0">
                <a:solidFill>
                  <a:srgbClr val="0070C0"/>
                </a:solidFill>
              </a:rPr>
              <a:t>Dependiendo de la manera en cómo lo interpreta, la Responsabilidad Social puede ser un conjunto de prácticas y, a su vez, </a:t>
            </a:r>
            <a:r>
              <a:rPr lang="es-EC" sz="3200" b="1" dirty="0">
                <a:solidFill>
                  <a:srgbClr val="FF0000"/>
                </a:solidFill>
              </a:rPr>
              <a:t>puede convertirse en un modelo de gestión que integre a toda la empresa o institución. </a:t>
            </a:r>
          </a:p>
        </p:txBody>
      </p:sp>
    </p:spTree>
    <p:extLst>
      <p:ext uri="{BB962C8B-B14F-4D97-AF65-F5344CB8AC3E}">
        <p14:creationId xmlns:p14="http://schemas.microsoft.com/office/powerpoint/2010/main" val="1601137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274638"/>
            <a:ext cx="6048672" cy="1143000"/>
          </a:xfrm>
          <a:solidFill>
            <a:schemeClr val="accent6">
              <a:lumMod val="40000"/>
              <a:lumOff val="60000"/>
            </a:schemeClr>
          </a:solidFill>
        </p:spPr>
        <p:txBody>
          <a:bodyPr/>
          <a:lstStyle/>
          <a:p>
            <a:r>
              <a:rPr lang="es-EC" b="1" dirty="0" smtClean="0"/>
              <a:t>Índice de contenido</a:t>
            </a:r>
            <a:endParaRPr lang="es-EC" b="1" dirty="0"/>
          </a:p>
        </p:txBody>
      </p:sp>
      <p:sp>
        <p:nvSpPr>
          <p:cNvPr id="3" name="2 Rectángulo"/>
          <p:cNvSpPr/>
          <p:nvPr/>
        </p:nvSpPr>
        <p:spPr>
          <a:xfrm>
            <a:off x="20960" y="2256858"/>
            <a:ext cx="9080487" cy="1754326"/>
          </a:xfrm>
          <a:prstGeom prst="rect">
            <a:avLst/>
          </a:prstGeom>
          <a:solidFill>
            <a:schemeClr val="accent3">
              <a:lumMod val="40000"/>
              <a:lumOff val="60000"/>
            </a:schemeClr>
          </a:solidFill>
        </p:spPr>
        <p:txBody>
          <a:bodyPr wrap="square">
            <a:spAutoFit/>
          </a:bodyPr>
          <a:lstStyle/>
          <a:p>
            <a:r>
              <a:rPr lang="es-EC" b="1" dirty="0" smtClean="0">
                <a:solidFill>
                  <a:srgbClr val="FF0000"/>
                </a:solidFill>
              </a:rPr>
              <a:t>MARCO </a:t>
            </a:r>
            <a:r>
              <a:rPr lang="es-EC" b="1" dirty="0">
                <a:solidFill>
                  <a:srgbClr val="FF0000"/>
                </a:solidFill>
              </a:rPr>
              <a:t>LEGAL EN ECUADOR DE LA RESPONSABILIDAD SOCIAL </a:t>
            </a:r>
            <a:r>
              <a:rPr lang="es-EC" b="1" dirty="0"/>
              <a:t>.................................... 45 </a:t>
            </a:r>
            <a:endParaRPr lang="es-EC" dirty="0"/>
          </a:p>
          <a:p>
            <a:r>
              <a:rPr lang="es-EC" b="1" dirty="0">
                <a:solidFill>
                  <a:srgbClr val="FF0000"/>
                </a:solidFill>
              </a:rPr>
              <a:t>EXPERIENCIAS ECUATORIANAS DE BUENAS PRÁCTICAS </a:t>
            </a:r>
            <a:r>
              <a:rPr lang="es-EC" b="1" dirty="0"/>
              <a:t>................................................ 49 </a:t>
            </a:r>
            <a:endParaRPr lang="es-EC" dirty="0"/>
          </a:p>
          <a:p>
            <a:r>
              <a:rPr lang="es-EC" b="1" dirty="0"/>
              <a:t>REDES Y RECONOCIMIENTOS SOBRE RESPONSABILIDAD SOCIAL .................................. 71 </a:t>
            </a:r>
            <a:endParaRPr lang="es-EC" dirty="0"/>
          </a:p>
          <a:p>
            <a:r>
              <a:rPr lang="es-EC" b="1" dirty="0"/>
              <a:t>ESTUDIOS SOBRE RESPONSABILIDAD SOCIAL ............................................................... 75 </a:t>
            </a:r>
            <a:endParaRPr lang="es-EC" dirty="0"/>
          </a:p>
          <a:p>
            <a:r>
              <a:rPr lang="es-EC" i="1" dirty="0"/>
              <a:t>PUBLICACIONES RELEVANTES EN EL CONTEXTO ECUATORIANO </a:t>
            </a:r>
            <a:r>
              <a:rPr lang="es-EC" dirty="0" smtClean="0"/>
              <a:t>..............................................75 </a:t>
            </a:r>
            <a:endParaRPr lang="es-EC" dirty="0"/>
          </a:p>
          <a:p>
            <a:r>
              <a:rPr lang="es-EC" i="1" dirty="0"/>
              <a:t>OTRAS PUBLICACIONES DE POSIBLE INTERÉS </a:t>
            </a:r>
            <a:r>
              <a:rPr lang="es-EC" dirty="0" smtClean="0"/>
              <a:t>......................................................................... </a:t>
            </a:r>
            <a:r>
              <a:rPr lang="es-EC" dirty="0"/>
              <a:t>77 </a:t>
            </a:r>
          </a:p>
        </p:txBody>
      </p:sp>
    </p:spTree>
    <p:extLst>
      <p:ext uri="{BB962C8B-B14F-4D97-AF65-F5344CB8AC3E}">
        <p14:creationId xmlns:p14="http://schemas.microsoft.com/office/powerpoint/2010/main" val="21466195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9312"/>
            <a:ext cx="9144000" cy="983424"/>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3" name="2 Rectángulo"/>
          <p:cNvSpPr/>
          <p:nvPr/>
        </p:nvSpPr>
        <p:spPr>
          <a:xfrm>
            <a:off x="172761" y="1212312"/>
            <a:ext cx="8784976" cy="5386090"/>
          </a:xfrm>
          <a:prstGeom prst="rect">
            <a:avLst/>
          </a:prstGeom>
          <a:solidFill>
            <a:schemeClr val="accent3">
              <a:lumMod val="40000"/>
              <a:lumOff val="60000"/>
            </a:schemeClr>
          </a:solidFill>
        </p:spPr>
        <p:txBody>
          <a:bodyPr wrap="square">
            <a:spAutoFit/>
          </a:bodyPr>
          <a:lstStyle/>
          <a:p>
            <a:r>
              <a:rPr lang="es-EC" sz="2400" b="1" dirty="0" smtClean="0">
                <a:solidFill>
                  <a:srgbClr val="0070C0"/>
                </a:solidFill>
              </a:rPr>
              <a:t>Consorcio ecuatoriano para la responsabilidad social </a:t>
            </a:r>
            <a:r>
              <a:rPr lang="es-EC" sz="2400" dirty="0" smtClean="0">
                <a:solidFill>
                  <a:srgbClr val="0070C0"/>
                </a:solidFill>
              </a:rPr>
              <a:t>(CERES )ha </a:t>
            </a:r>
            <a:r>
              <a:rPr lang="es-EC" sz="2400" dirty="0">
                <a:solidFill>
                  <a:srgbClr val="0070C0"/>
                </a:solidFill>
              </a:rPr>
              <a:t>adoptado el concepto difundido por la red de Responsabilidad Social </a:t>
            </a:r>
            <a:r>
              <a:rPr lang="es-EC" sz="2400" dirty="0" err="1">
                <a:solidFill>
                  <a:srgbClr val="0070C0"/>
                </a:solidFill>
              </a:rPr>
              <a:t>Forum</a:t>
            </a:r>
            <a:r>
              <a:rPr lang="es-EC" sz="2400" dirty="0">
                <a:solidFill>
                  <a:srgbClr val="0070C0"/>
                </a:solidFill>
              </a:rPr>
              <a:t> Empresa, de la que forman parte distintas organizaciones que fomentan la institucionalización de la Responsabilidad Social en las Américas: </a:t>
            </a:r>
            <a:endParaRPr lang="es-EC" sz="2400" dirty="0" smtClean="0">
              <a:solidFill>
                <a:srgbClr val="0070C0"/>
              </a:solidFill>
            </a:endParaRPr>
          </a:p>
          <a:p>
            <a:endParaRPr lang="es-EC" sz="2800" dirty="0">
              <a:solidFill>
                <a:srgbClr val="0070C0"/>
              </a:solidFill>
            </a:endParaRPr>
          </a:p>
          <a:p>
            <a:r>
              <a:rPr lang="es-EC" sz="2800" dirty="0">
                <a:solidFill>
                  <a:srgbClr val="0070C0"/>
                </a:solidFill>
              </a:rPr>
              <a:t>&lt;&lt;</a:t>
            </a:r>
            <a:r>
              <a:rPr lang="es-EC" sz="2800" b="1" dirty="0">
                <a:solidFill>
                  <a:srgbClr val="0070C0"/>
                </a:solidFill>
              </a:rPr>
              <a:t>Una nueva forma de hacer </a:t>
            </a:r>
            <a:r>
              <a:rPr lang="es-EC" sz="2800" b="1" u="sng" dirty="0">
                <a:solidFill>
                  <a:srgbClr val="0070C0"/>
                </a:solidFill>
              </a:rPr>
              <a:t>negocios</a:t>
            </a:r>
            <a:r>
              <a:rPr lang="es-EC" sz="2800" b="1" dirty="0">
                <a:solidFill>
                  <a:srgbClr val="0070C0"/>
                </a:solidFill>
              </a:rPr>
              <a:t>, donde la empresa </a:t>
            </a:r>
            <a:r>
              <a:rPr lang="es-EC" sz="2800" b="1" u="sng" dirty="0">
                <a:solidFill>
                  <a:srgbClr val="0070C0"/>
                </a:solidFill>
              </a:rPr>
              <a:t>gestiona sus operaciones </a:t>
            </a:r>
            <a:r>
              <a:rPr lang="es-EC" sz="2800" b="1" dirty="0">
                <a:solidFill>
                  <a:srgbClr val="0070C0"/>
                </a:solidFill>
              </a:rPr>
              <a:t>teniendo en cuenta lo </a:t>
            </a:r>
            <a:r>
              <a:rPr lang="es-EC" sz="2800" b="1" u="sng" dirty="0">
                <a:solidFill>
                  <a:srgbClr val="0070C0"/>
                </a:solidFill>
              </a:rPr>
              <a:t>económico, social y ambiental</a:t>
            </a:r>
            <a:r>
              <a:rPr lang="es-EC" sz="2800" b="1" dirty="0">
                <a:solidFill>
                  <a:srgbClr val="0070C0"/>
                </a:solidFill>
              </a:rPr>
              <a:t>, reconociendo los intereses de </a:t>
            </a:r>
            <a:r>
              <a:rPr lang="es-EC" sz="2800" b="1" u="sng" dirty="0">
                <a:solidFill>
                  <a:srgbClr val="0070C0"/>
                </a:solidFill>
              </a:rPr>
              <a:t>distintos públicos </a:t>
            </a:r>
            <a:r>
              <a:rPr lang="es-EC" sz="2800" b="1" dirty="0">
                <a:solidFill>
                  <a:srgbClr val="0070C0"/>
                </a:solidFill>
              </a:rPr>
              <a:t>con los que se relaciona, como los accionistas, los colaboradores, la comunidad, los proveedores, los clientes, considerando el medioambiente y las </a:t>
            </a:r>
            <a:r>
              <a:rPr lang="es-EC" sz="2800" b="1" u="sng" dirty="0">
                <a:solidFill>
                  <a:srgbClr val="0070C0"/>
                </a:solidFill>
              </a:rPr>
              <a:t>generaciones futuras</a:t>
            </a:r>
            <a:r>
              <a:rPr lang="es-EC" sz="2800" dirty="0">
                <a:solidFill>
                  <a:srgbClr val="0070C0"/>
                </a:solidFill>
              </a:rPr>
              <a:t>. &gt;&gt; </a:t>
            </a:r>
            <a:r>
              <a:rPr lang="es-EC" sz="2800" dirty="0" smtClean="0">
                <a:solidFill>
                  <a:srgbClr val="0070C0"/>
                </a:solidFill>
              </a:rPr>
              <a:t>(Lima y López 2012, 21)</a:t>
            </a:r>
            <a:endParaRPr lang="es-EC" sz="2800" dirty="0">
              <a:solidFill>
                <a:srgbClr val="0070C0"/>
              </a:solidFill>
            </a:endParaRPr>
          </a:p>
        </p:txBody>
      </p:sp>
    </p:spTree>
    <p:extLst>
      <p:ext uri="{BB962C8B-B14F-4D97-AF65-F5344CB8AC3E}">
        <p14:creationId xmlns:p14="http://schemas.microsoft.com/office/powerpoint/2010/main" val="28331979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761" y="274638"/>
            <a:ext cx="8784976" cy="1143000"/>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3" name="2 Rectángulo"/>
          <p:cNvSpPr/>
          <p:nvPr/>
        </p:nvSpPr>
        <p:spPr>
          <a:xfrm>
            <a:off x="172761" y="1844824"/>
            <a:ext cx="8784976" cy="4462760"/>
          </a:xfrm>
          <a:prstGeom prst="rect">
            <a:avLst/>
          </a:prstGeom>
          <a:solidFill>
            <a:schemeClr val="accent3">
              <a:lumMod val="40000"/>
              <a:lumOff val="60000"/>
            </a:schemeClr>
          </a:solidFill>
        </p:spPr>
        <p:txBody>
          <a:bodyPr wrap="square">
            <a:spAutoFit/>
          </a:bodyPr>
          <a:lstStyle/>
          <a:p>
            <a:r>
              <a:rPr lang="es-EC" sz="2400" b="1" dirty="0" smtClean="0">
                <a:solidFill>
                  <a:srgbClr val="0070C0"/>
                </a:solidFill>
              </a:rPr>
              <a:t>Consorcio ecuatoriano para la responsabilidad social </a:t>
            </a:r>
            <a:r>
              <a:rPr lang="es-EC" sz="2400" dirty="0" smtClean="0">
                <a:solidFill>
                  <a:srgbClr val="0070C0"/>
                </a:solidFill>
              </a:rPr>
              <a:t>(CERES )ha </a:t>
            </a:r>
            <a:r>
              <a:rPr lang="es-EC" sz="2400" dirty="0">
                <a:solidFill>
                  <a:srgbClr val="0070C0"/>
                </a:solidFill>
              </a:rPr>
              <a:t>adoptado el concepto difundido por la red de Responsabilidad Social </a:t>
            </a:r>
            <a:r>
              <a:rPr lang="es-EC" sz="2400" dirty="0" smtClean="0">
                <a:solidFill>
                  <a:srgbClr val="0070C0"/>
                </a:solidFill>
              </a:rPr>
              <a:t>Fórum </a:t>
            </a:r>
            <a:r>
              <a:rPr lang="es-EC" sz="2400" dirty="0">
                <a:solidFill>
                  <a:srgbClr val="0070C0"/>
                </a:solidFill>
              </a:rPr>
              <a:t>Empresa, de la que forman parte distintas organizaciones que fomentan la institucionalización de la Responsabilidad Social en las Américas: </a:t>
            </a:r>
            <a:endParaRPr lang="es-EC" sz="2400" dirty="0" smtClean="0">
              <a:solidFill>
                <a:srgbClr val="0070C0"/>
              </a:solidFill>
            </a:endParaRPr>
          </a:p>
          <a:p>
            <a:endParaRPr lang="es-EC" sz="2400" dirty="0" smtClean="0">
              <a:solidFill>
                <a:srgbClr val="0070C0"/>
              </a:solidFill>
            </a:endParaRPr>
          </a:p>
          <a:p>
            <a:r>
              <a:rPr lang="es-EC" sz="2800" dirty="0">
                <a:solidFill>
                  <a:srgbClr val="0070C0"/>
                </a:solidFill>
              </a:rPr>
              <a:t>En este concepto está explícita la Responsabilidad Social como un</a:t>
            </a:r>
            <a:r>
              <a:rPr lang="es-EC" sz="2800" dirty="0">
                <a:solidFill>
                  <a:srgbClr val="FF0000"/>
                </a:solidFill>
              </a:rPr>
              <a:t> </a:t>
            </a:r>
            <a:r>
              <a:rPr lang="es-EC" sz="2800" b="1" dirty="0">
                <a:solidFill>
                  <a:srgbClr val="FF0000"/>
                </a:solidFill>
              </a:rPr>
              <a:t>modelo de gestión</a:t>
            </a:r>
            <a:r>
              <a:rPr lang="es-EC" sz="2800" dirty="0"/>
              <a:t>, </a:t>
            </a:r>
            <a:r>
              <a:rPr lang="es-EC" sz="2800" dirty="0">
                <a:solidFill>
                  <a:srgbClr val="FF0000"/>
                </a:solidFill>
              </a:rPr>
              <a:t>en el cual </a:t>
            </a:r>
            <a:r>
              <a:rPr lang="es-EC" sz="2800" b="1" dirty="0">
                <a:solidFill>
                  <a:srgbClr val="FF0000"/>
                </a:solidFill>
              </a:rPr>
              <a:t>la estrategia empresarial</a:t>
            </a:r>
            <a:r>
              <a:rPr lang="es-EC" sz="2800" dirty="0">
                <a:solidFill>
                  <a:srgbClr val="FF0000"/>
                </a:solidFill>
              </a:rPr>
              <a:t> </a:t>
            </a:r>
            <a:r>
              <a:rPr lang="es-EC" sz="2800" dirty="0">
                <a:solidFill>
                  <a:srgbClr val="0070C0"/>
                </a:solidFill>
              </a:rPr>
              <a:t>incorpora la Responsabilidad Social como uno de los ejes propulsores de la </a:t>
            </a:r>
            <a:r>
              <a:rPr lang="es-EC" sz="2800" b="1" dirty="0">
                <a:solidFill>
                  <a:srgbClr val="FF0000"/>
                </a:solidFill>
              </a:rPr>
              <a:t>misión organizacional</a:t>
            </a:r>
            <a:r>
              <a:rPr lang="es-EC" sz="2800" dirty="0"/>
              <a:t>. </a:t>
            </a:r>
            <a:r>
              <a:rPr lang="es-EC" sz="2800" dirty="0" smtClean="0"/>
              <a:t>(Ibíd. 21)</a:t>
            </a:r>
            <a:endParaRPr lang="es-EC" sz="2800" dirty="0">
              <a:solidFill>
                <a:srgbClr val="0070C0"/>
              </a:solidFill>
            </a:endParaRPr>
          </a:p>
        </p:txBody>
      </p:sp>
    </p:spTree>
    <p:extLst>
      <p:ext uri="{BB962C8B-B14F-4D97-AF65-F5344CB8AC3E}">
        <p14:creationId xmlns:p14="http://schemas.microsoft.com/office/powerpoint/2010/main" val="2372098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761" y="274638"/>
            <a:ext cx="8784976" cy="1143000"/>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3" name="2 Rectángulo"/>
          <p:cNvSpPr/>
          <p:nvPr/>
        </p:nvSpPr>
        <p:spPr>
          <a:xfrm>
            <a:off x="172761" y="1844824"/>
            <a:ext cx="8784976" cy="4832092"/>
          </a:xfrm>
          <a:prstGeom prst="rect">
            <a:avLst/>
          </a:prstGeom>
          <a:solidFill>
            <a:schemeClr val="accent3">
              <a:lumMod val="40000"/>
              <a:lumOff val="60000"/>
            </a:schemeClr>
          </a:solidFill>
        </p:spPr>
        <p:txBody>
          <a:bodyPr wrap="square">
            <a:spAutoFit/>
          </a:bodyPr>
          <a:lstStyle/>
          <a:p>
            <a:r>
              <a:rPr lang="es-EC" sz="2800" dirty="0">
                <a:solidFill>
                  <a:srgbClr val="FF0000"/>
                </a:solidFill>
              </a:rPr>
              <a:t>El concepto difundido por la ISO 26000 postula que: </a:t>
            </a:r>
            <a:endParaRPr lang="es-EC" sz="2800" dirty="0" smtClean="0">
              <a:solidFill>
                <a:srgbClr val="FF0000"/>
              </a:solidFill>
            </a:endParaRPr>
          </a:p>
          <a:p>
            <a:endParaRPr lang="es-EC" sz="2800" dirty="0"/>
          </a:p>
          <a:p>
            <a:r>
              <a:rPr lang="es-EC" sz="2800" dirty="0"/>
              <a:t>“</a:t>
            </a:r>
            <a:r>
              <a:rPr lang="es-EC" sz="2800" b="1" dirty="0">
                <a:solidFill>
                  <a:srgbClr val="0070C0"/>
                </a:solidFill>
              </a:rPr>
              <a:t>es la responsabilidad </a:t>
            </a:r>
            <a:r>
              <a:rPr lang="es-EC" sz="2800" dirty="0">
                <a:solidFill>
                  <a:srgbClr val="0070C0"/>
                </a:solidFill>
              </a:rPr>
              <a:t>de una organización por los impactos de sus </a:t>
            </a:r>
            <a:r>
              <a:rPr lang="es-EC" sz="2800" b="1" dirty="0">
                <a:solidFill>
                  <a:srgbClr val="0070C0"/>
                </a:solidFill>
              </a:rPr>
              <a:t>decisiones y actividades en la sociedad y en el medioambiente, </a:t>
            </a:r>
            <a:r>
              <a:rPr lang="es-EC" sz="2800" dirty="0">
                <a:solidFill>
                  <a:srgbClr val="0070C0"/>
                </a:solidFill>
              </a:rPr>
              <a:t>a través de un comportamiento transparente y ético que es consistente con el desarrollo sustentable y el bienestar de la sociedad; toma en cuenta las expectativas de los </a:t>
            </a:r>
            <a:r>
              <a:rPr lang="es-EC" sz="2800" i="1" dirty="0" err="1">
                <a:solidFill>
                  <a:srgbClr val="0070C0"/>
                </a:solidFill>
              </a:rPr>
              <a:t>Stakeholders</a:t>
            </a:r>
            <a:r>
              <a:rPr lang="es-EC" sz="2800" dirty="0">
                <a:solidFill>
                  <a:srgbClr val="0070C0"/>
                </a:solidFill>
              </a:rPr>
              <a:t>; cumple con las leyes aplicables y es consistente con las normas internacionales de comportamiento y está integrado a través de toda la organización</a:t>
            </a:r>
            <a:r>
              <a:rPr lang="es-EC" sz="2800" dirty="0"/>
              <a:t>”. </a:t>
            </a:r>
            <a:r>
              <a:rPr lang="es-EC" sz="2800" dirty="0" smtClean="0"/>
              <a:t>. (Ibíd. 22)</a:t>
            </a:r>
            <a:endParaRPr lang="es-EC" sz="2800" dirty="0">
              <a:solidFill>
                <a:srgbClr val="0070C0"/>
              </a:solidFill>
            </a:endParaRPr>
          </a:p>
        </p:txBody>
      </p:sp>
    </p:spTree>
    <p:extLst>
      <p:ext uri="{BB962C8B-B14F-4D97-AF65-F5344CB8AC3E}">
        <p14:creationId xmlns:p14="http://schemas.microsoft.com/office/powerpoint/2010/main" val="3062106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2761" y="274638"/>
            <a:ext cx="8784976" cy="1143000"/>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3" name="2 Rectángulo"/>
          <p:cNvSpPr/>
          <p:nvPr/>
        </p:nvSpPr>
        <p:spPr>
          <a:xfrm>
            <a:off x="172761" y="1844824"/>
            <a:ext cx="8784976" cy="4401205"/>
          </a:xfrm>
          <a:prstGeom prst="rect">
            <a:avLst/>
          </a:prstGeom>
          <a:solidFill>
            <a:schemeClr val="accent3">
              <a:lumMod val="40000"/>
              <a:lumOff val="60000"/>
            </a:schemeClr>
          </a:solidFill>
        </p:spPr>
        <p:txBody>
          <a:bodyPr wrap="square">
            <a:spAutoFit/>
          </a:bodyPr>
          <a:lstStyle/>
          <a:p>
            <a:r>
              <a:rPr lang="es-EC" sz="2800" dirty="0">
                <a:solidFill>
                  <a:srgbClr val="FF0000"/>
                </a:solidFill>
              </a:rPr>
              <a:t>El concepto difundido por la ISO 26000 postula que: </a:t>
            </a:r>
            <a:endParaRPr lang="es-EC" sz="2800" dirty="0" smtClean="0">
              <a:solidFill>
                <a:srgbClr val="FF0000"/>
              </a:solidFill>
            </a:endParaRPr>
          </a:p>
          <a:p>
            <a:endParaRPr lang="es-EC" sz="2800" dirty="0" smtClean="0">
              <a:solidFill>
                <a:srgbClr val="FF0000"/>
              </a:solidFill>
            </a:endParaRPr>
          </a:p>
          <a:p>
            <a:r>
              <a:rPr lang="es-EC" sz="3200" dirty="0">
                <a:solidFill>
                  <a:srgbClr val="0070C0"/>
                </a:solidFill>
              </a:rPr>
              <a:t>En este caso, la ISO 26000 </a:t>
            </a:r>
            <a:r>
              <a:rPr lang="es-EC" sz="3200" b="1" dirty="0">
                <a:solidFill>
                  <a:srgbClr val="0070C0"/>
                </a:solidFill>
              </a:rPr>
              <a:t>hace transversal la Responsabilidad Social</a:t>
            </a:r>
            <a:r>
              <a:rPr lang="es-EC" sz="3200" dirty="0">
                <a:solidFill>
                  <a:srgbClr val="0070C0"/>
                </a:solidFill>
              </a:rPr>
              <a:t> y puede estar marcando una tendencia futura para abordar el tema, en que </a:t>
            </a:r>
            <a:r>
              <a:rPr lang="es-EC" sz="3200" b="1" dirty="0">
                <a:solidFill>
                  <a:srgbClr val="0070C0"/>
                </a:solidFill>
              </a:rPr>
              <a:t>la Responsabilidad Social no es un modelo de gestión, sino más bien es un principio institucional</a:t>
            </a:r>
            <a:r>
              <a:rPr lang="es-EC" sz="3200" dirty="0">
                <a:solidFill>
                  <a:srgbClr val="0070C0"/>
                </a:solidFill>
              </a:rPr>
              <a:t>, que se integra a toda la institución a través de la cultura organizacional. </a:t>
            </a:r>
            <a:r>
              <a:rPr lang="es-EC" sz="3200" dirty="0" smtClean="0">
                <a:solidFill>
                  <a:srgbClr val="0070C0"/>
                </a:solidFill>
              </a:rPr>
              <a:t>(Ibíd. 22)</a:t>
            </a:r>
            <a:endParaRPr lang="es-EC" sz="3200" dirty="0">
              <a:solidFill>
                <a:srgbClr val="0070C0"/>
              </a:solidFill>
            </a:endParaRPr>
          </a:p>
        </p:txBody>
      </p:sp>
    </p:spTree>
    <p:extLst>
      <p:ext uri="{BB962C8B-B14F-4D97-AF65-F5344CB8AC3E}">
        <p14:creationId xmlns:p14="http://schemas.microsoft.com/office/powerpoint/2010/main" val="818891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4" name="3 Rectángulo"/>
          <p:cNvSpPr/>
          <p:nvPr/>
        </p:nvSpPr>
        <p:spPr>
          <a:xfrm>
            <a:off x="251520" y="2132856"/>
            <a:ext cx="8712968" cy="3539430"/>
          </a:xfrm>
          <a:prstGeom prst="rect">
            <a:avLst/>
          </a:prstGeom>
          <a:solidFill>
            <a:schemeClr val="accent3">
              <a:lumMod val="40000"/>
              <a:lumOff val="60000"/>
            </a:schemeClr>
          </a:solidFill>
        </p:spPr>
        <p:txBody>
          <a:bodyPr wrap="square">
            <a:spAutoFit/>
          </a:bodyPr>
          <a:lstStyle/>
          <a:p>
            <a:r>
              <a:rPr lang="es-EC" sz="3200" dirty="0">
                <a:solidFill>
                  <a:srgbClr val="0070C0"/>
                </a:solidFill>
              </a:rPr>
              <a:t>Pese a ello, todavía </a:t>
            </a:r>
            <a:r>
              <a:rPr lang="es-EC" sz="3200" b="1" dirty="0">
                <a:solidFill>
                  <a:srgbClr val="0070C0"/>
                </a:solidFill>
              </a:rPr>
              <a:t>no existe consenso sobre cómo nombrarla</a:t>
            </a:r>
            <a:r>
              <a:rPr lang="es-EC" sz="3200" dirty="0">
                <a:solidFill>
                  <a:srgbClr val="0070C0"/>
                </a:solidFill>
              </a:rPr>
              <a:t> y se conoce un conjunto cada vez más diverso de denominaciones, algunas ostensivas, otras ambiguas </a:t>
            </a:r>
            <a:r>
              <a:rPr lang="es-EC" sz="3200" b="1" dirty="0">
                <a:solidFill>
                  <a:srgbClr val="0070C0"/>
                </a:solidFill>
              </a:rPr>
              <a:t>y otras hasta desconectadas del significado mismo que la Responsabilidad Social debería tener en el ámbito de actuación de las empresas. </a:t>
            </a:r>
            <a:r>
              <a:rPr lang="es-EC" sz="3200" b="1" dirty="0" smtClean="0">
                <a:solidFill>
                  <a:srgbClr val="0070C0"/>
                </a:solidFill>
              </a:rPr>
              <a:t>(Ibíd. 23)</a:t>
            </a:r>
            <a:endParaRPr lang="es-EC" sz="3200" b="1" dirty="0">
              <a:solidFill>
                <a:srgbClr val="0070C0"/>
              </a:solidFill>
            </a:endParaRPr>
          </a:p>
        </p:txBody>
      </p:sp>
    </p:spTree>
    <p:extLst>
      <p:ext uri="{BB962C8B-B14F-4D97-AF65-F5344CB8AC3E}">
        <p14:creationId xmlns:p14="http://schemas.microsoft.com/office/powerpoint/2010/main" val="1570104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4638"/>
            <a:ext cx="8435280" cy="1143000"/>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3" name="2 Rectángulo"/>
          <p:cNvSpPr/>
          <p:nvPr/>
        </p:nvSpPr>
        <p:spPr>
          <a:xfrm>
            <a:off x="107504" y="1582341"/>
            <a:ext cx="8856984" cy="5262979"/>
          </a:xfrm>
          <a:prstGeom prst="rect">
            <a:avLst/>
          </a:prstGeom>
          <a:solidFill>
            <a:schemeClr val="accent3">
              <a:lumMod val="40000"/>
              <a:lumOff val="60000"/>
            </a:schemeClr>
          </a:solidFill>
        </p:spPr>
        <p:txBody>
          <a:bodyPr wrap="square">
            <a:spAutoFit/>
          </a:bodyPr>
          <a:lstStyle/>
          <a:p>
            <a:r>
              <a:rPr lang="es-EC" sz="2800" dirty="0" smtClean="0">
                <a:solidFill>
                  <a:srgbClr val="0070C0"/>
                </a:solidFill>
              </a:rPr>
              <a:t>En el Ecuador, estudio de (TORRESANO): De </a:t>
            </a:r>
            <a:r>
              <a:rPr lang="es-EC" sz="2800" dirty="0">
                <a:solidFill>
                  <a:srgbClr val="0070C0"/>
                </a:solidFill>
              </a:rPr>
              <a:t>acuerdo a los resultados del levantamiento realizado en un </a:t>
            </a:r>
            <a:r>
              <a:rPr lang="es-EC" sz="2800" b="1" dirty="0">
                <a:solidFill>
                  <a:srgbClr val="0070C0"/>
                </a:solidFill>
              </a:rPr>
              <a:t>total de 743 empresas, 118 entrevistas a entidades gubernamentales </a:t>
            </a:r>
            <a:r>
              <a:rPr lang="es-EC" sz="2800" dirty="0">
                <a:solidFill>
                  <a:srgbClr val="0070C0"/>
                </a:solidFill>
              </a:rPr>
              <a:t>y </a:t>
            </a:r>
            <a:r>
              <a:rPr lang="es-EC" sz="2800" b="1" dirty="0">
                <a:solidFill>
                  <a:srgbClr val="0070C0"/>
                </a:solidFill>
              </a:rPr>
              <a:t>140 entrevistas en organizaciones de la sociedad civil, existe un conocimiento heterogéneo de que nombre atribuir a prácticas socialmente responsables. </a:t>
            </a:r>
            <a:r>
              <a:rPr lang="es-EC" sz="2800" dirty="0">
                <a:solidFill>
                  <a:srgbClr val="0070C0"/>
                </a:solidFill>
              </a:rPr>
              <a:t>Los más utilizados son Responsabilidad Social (43%), Responsabilidad Social Corporativa (7%) y Responsabilidad Social Empresarial (27%). Se observa en estos resultados que hay 6% que utilizan otros términos para esta definición y 1% llama de Responsabilidad Corporativa y Sostenibilidad. </a:t>
            </a:r>
            <a:r>
              <a:rPr lang="es-EC" sz="2800" dirty="0" smtClean="0">
                <a:solidFill>
                  <a:srgbClr val="0070C0"/>
                </a:solidFill>
              </a:rPr>
              <a:t>(Ibíd. 23)</a:t>
            </a:r>
            <a:endParaRPr lang="es-EC" sz="2800" dirty="0">
              <a:solidFill>
                <a:srgbClr val="0070C0"/>
              </a:solidFill>
            </a:endParaRPr>
          </a:p>
        </p:txBody>
      </p:sp>
    </p:spTree>
    <p:extLst>
      <p:ext uri="{BB962C8B-B14F-4D97-AF65-F5344CB8AC3E}">
        <p14:creationId xmlns:p14="http://schemas.microsoft.com/office/powerpoint/2010/main" val="25092045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74638"/>
            <a:ext cx="8579296" cy="994122"/>
          </a:xfrm>
          <a:solidFill>
            <a:srgbClr val="FFFF00"/>
          </a:solidFill>
        </p:spPr>
        <p:txBody>
          <a:bodyPr>
            <a:noAutofit/>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FF0000"/>
                </a:solidFill>
              </a:rPr>
              <a:t>primer paso. Definiendo el concepto de RS</a:t>
            </a:r>
            <a:endParaRPr lang="es-EC" sz="3600" dirty="0"/>
          </a:p>
        </p:txBody>
      </p:sp>
      <p:sp>
        <p:nvSpPr>
          <p:cNvPr id="4" name="3 Rectángulo"/>
          <p:cNvSpPr/>
          <p:nvPr/>
        </p:nvSpPr>
        <p:spPr>
          <a:xfrm>
            <a:off x="107504" y="1350960"/>
            <a:ext cx="9036496" cy="5509200"/>
          </a:xfrm>
          <a:prstGeom prst="rect">
            <a:avLst/>
          </a:prstGeom>
          <a:solidFill>
            <a:schemeClr val="accent3">
              <a:lumMod val="40000"/>
              <a:lumOff val="60000"/>
            </a:schemeClr>
          </a:solidFill>
        </p:spPr>
        <p:txBody>
          <a:bodyPr wrap="square">
            <a:spAutoFit/>
          </a:bodyPr>
          <a:lstStyle/>
          <a:p>
            <a:r>
              <a:rPr lang="es-EC" sz="3200" dirty="0">
                <a:solidFill>
                  <a:srgbClr val="0070C0"/>
                </a:solidFill>
              </a:rPr>
              <a:t>Estas y otras contradicciones pueden denotar </a:t>
            </a:r>
            <a:r>
              <a:rPr lang="es-EC" sz="3200" b="1" dirty="0">
                <a:solidFill>
                  <a:srgbClr val="0070C0"/>
                </a:solidFill>
              </a:rPr>
              <a:t>la falta de claridad sobre el concepto de Responsabilidad Social</a:t>
            </a:r>
            <a:r>
              <a:rPr lang="es-EC" sz="3200" dirty="0">
                <a:solidFill>
                  <a:srgbClr val="0070C0"/>
                </a:solidFill>
              </a:rPr>
              <a:t>, y la heterogeneidad encontrada en el medio empresarial en cuanto a sus distintas y variadas manifestaciones de Responsabilidad Social. </a:t>
            </a:r>
            <a:r>
              <a:rPr lang="es-EC" sz="3200" b="1" dirty="0">
                <a:solidFill>
                  <a:srgbClr val="FF0000"/>
                </a:solidFill>
              </a:rPr>
              <a:t>También por este motivo se convoca a cada una de las empresas a contextualizar esta discusión, circunscribiendo a su contexto lo que se debe entender por Responsabilidad Social y, así, buscar un consenso que comprometa a todos sus miembros. </a:t>
            </a:r>
            <a:r>
              <a:rPr lang="es-EC" sz="3200" b="1" dirty="0" smtClean="0">
                <a:solidFill>
                  <a:srgbClr val="0070C0"/>
                </a:solidFill>
              </a:rPr>
              <a:t>(Ibíd. 24)</a:t>
            </a:r>
            <a:endParaRPr lang="es-EC" sz="3200" b="1" dirty="0">
              <a:solidFill>
                <a:srgbClr val="0070C0"/>
              </a:solidFill>
            </a:endParaRPr>
          </a:p>
        </p:txBody>
      </p:sp>
    </p:spTree>
    <p:extLst>
      <p:ext uri="{BB962C8B-B14F-4D97-AF65-F5344CB8AC3E}">
        <p14:creationId xmlns:p14="http://schemas.microsoft.com/office/powerpoint/2010/main" val="22575495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p:spPr>
        <p:txBody>
          <a:bodyPr>
            <a:normAutofit fontScale="90000"/>
          </a:bodyPr>
          <a:lstStyle/>
          <a:p>
            <a:r>
              <a:rPr lang="es-EC" sz="3600" b="1" dirty="0">
                <a:solidFill>
                  <a:prstClr val="black"/>
                </a:solidFill>
              </a:rPr>
              <a:t>La R. S. en la práctica de su gestión</a:t>
            </a:r>
            <a:br>
              <a:rPr lang="es-EC" sz="3600" b="1" dirty="0">
                <a:solidFill>
                  <a:prstClr val="black"/>
                </a:solidFill>
              </a:rPr>
            </a:br>
            <a:r>
              <a:rPr lang="es-EC" sz="3600" b="1" dirty="0">
                <a:solidFill>
                  <a:srgbClr val="0070C0"/>
                </a:solidFill>
              </a:rPr>
              <a:t>segundo paso</a:t>
            </a:r>
            <a:r>
              <a:rPr lang="es-EC" sz="3600" b="1" dirty="0">
                <a:solidFill>
                  <a:srgbClr val="FF0000"/>
                </a:solidFill>
              </a:rPr>
              <a:t>. Decidiendo el alcance de la RS</a:t>
            </a:r>
            <a:endParaRPr lang="es-EC" dirty="0"/>
          </a:p>
        </p:txBody>
      </p:sp>
      <p:sp>
        <p:nvSpPr>
          <p:cNvPr id="3" name="2 Rectángulo"/>
          <p:cNvSpPr/>
          <p:nvPr/>
        </p:nvSpPr>
        <p:spPr>
          <a:xfrm>
            <a:off x="323528" y="1859340"/>
            <a:ext cx="8640960" cy="3970318"/>
          </a:xfrm>
          <a:prstGeom prst="rect">
            <a:avLst/>
          </a:prstGeom>
          <a:solidFill>
            <a:schemeClr val="accent3">
              <a:lumMod val="40000"/>
              <a:lumOff val="60000"/>
            </a:schemeClr>
          </a:solidFill>
        </p:spPr>
        <p:txBody>
          <a:bodyPr wrap="square">
            <a:spAutoFit/>
          </a:bodyPr>
          <a:lstStyle/>
          <a:p>
            <a:r>
              <a:rPr lang="es-EC" sz="2800" dirty="0"/>
              <a:t>Algunas expresiones más comunes y asociadas a la Responsabilidad Social de las empresas </a:t>
            </a:r>
            <a:r>
              <a:rPr lang="es-EC" sz="2800" dirty="0">
                <a:solidFill>
                  <a:srgbClr val="0070C0"/>
                </a:solidFill>
              </a:rPr>
              <a:t>son construidas en el imaginario social y organizacional, siendo algunas de ellas consideradas verdaderos mitos.</a:t>
            </a:r>
            <a:r>
              <a:rPr lang="es-EC" sz="2800" dirty="0"/>
              <a:t> En este acápite, se busca presentar algunas de estas manifestaciones, </a:t>
            </a:r>
            <a:r>
              <a:rPr lang="es-EC" sz="2800" dirty="0">
                <a:solidFill>
                  <a:srgbClr val="0070C0"/>
                </a:solidFill>
              </a:rPr>
              <a:t>con el objetivo de dar una visión general de las posibilidades que la empresa tiene para implementar la Responsabilidad Social.</a:t>
            </a:r>
            <a:r>
              <a:rPr lang="es-EC" sz="2800" dirty="0"/>
              <a:t> Una síntesis de esto se encuentra en el Cuadro </a:t>
            </a:r>
            <a:r>
              <a:rPr lang="es-EC" sz="2800" dirty="0" smtClean="0"/>
              <a:t>2, siguiente.</a:t>
            </a:r>
            <a:endParaRPr lang="es-EC" sz="2800" dirty="0"/>
          </a:p>
        </p:txBody>
      </p:sp>
    </p:spTree>
    <p:extLst>
      <p:ext uri="{BB962C8B-B14F-4D97-AF65-F5344CB8AC3E}">
        <p14:creationId xmlns:p14="http://schemas.microsoft.com/office/powerpoint/2010/main" val="161689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53" y="20016"/>
            <a:ext cx="9144000" cy="1143000"/>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80920" cy="534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837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53" y="20016"/>
            <a:ext cx="9144000" cy="1143000"/>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sp>
        <p:nvSpPr>
          <p:cNvPr id="3" name="2 Rectángulo"/>
          <p:cNvSpPr/>
          <p:nvPr/>
        </p:nvSpPr>
        <p:spPr>
          <a:xfrm>
            <a:off x="179512" y="1859340"/>
            <a:ext cx="8712968" cy="3970318"/>
          </a:xfrm>
          <a:prstGeom prst="rect">
            <a:avLst/>
          </a:prstGeom>
          <a:solidFill>
            <a:schemeClr val="accent3">
              <a:lumMod val="40000"/>
              <a:lumOff val="60000"/>
            </a:schemeClr>
          </a:solidFill>
        </p:spPr>
        <p:txBody>
          <a:bodyPr wrap="square">
            <a:spAutoFit/>
          </a:bodyPr>
          <a:lstStyle/>
          <a:p>
            <a:r>
              <a:rPr lang="es-EC" sz="2800" dirty="0"/>
              <a:t>Efectivamente, como se puede percibir, la Responsabilidad Social </a:t>
            </a:r>
            <a:r>
              <a:rPr lang="es-EC" sz="2800" b="1" dirty="0">
                <a:solidFill>
                  <a:srgbClr val="0070C0"/>
                </a:solidFill>
              </a:rPr>
              <a:t>como modelo de gestión </a:t>
            </a:r>
            <a:r>
              <a:rPr lang="es-EC" sz="2800" dirty="0"/>
              <a:t>debería integrar los </a:t>
            </a:r>
            <a:r>
              <a:rPr lang="es-EC" sz="2800" dirty="0">
                <a:solidFill>
                  <a:srgbClr val="0070C0"/>
                </a:solidFill>
              </a:rPr>
              <a:t>Factores ESG (</a:t>
            </a:r>
            <a:r>
              <a:rPr lang="es-EC" sz="2800" dirty="0" err="1">
                <a:solidFill>
                  <a:srgbClr val="0070C0"/>
                </a:solidFill>
              </a:rPr>
              <a:t>Environmental</a:t>
            </a:r>
            <a:r>
              <a:rPr lang="es-EC" sz="2800" dirty="0">
                <a:solidFill>
                  <a:srgbClr val="0070C0"/>
                </a:solidFill>
              </a:rPr>
              <a:t> –ambiental-, Social y </a:t>
            </a:r>
            <a:r>
              <a:rPr lang="es-EC" sz="2800" dirty="0" err="1">
                <a:solidFill>
                  <a:srgbClr val="0070C0"/>
                </a:solidFill>
              </a:rPr>
              <a:t>Governance</a:t>
            </a:r>
            <a:r>
              <a:rPr lang="es-EC" sz="2800" dirty="0">
                <a:solidFill>
                  <a:srgbClr val="0070C0"/>
                </a:solidFill>
              </a:rPr>
              <a:t> –gobernanza-–) </a:t>
            </a:r>
            <a:r>
              <a:rPr lang="es-EC" sz="2800" b="1" dirty="0">
                <a:solidFill>
                  <a:srgbClr val="0070C0"/>
                </a:solidFill>
              </a:rPr>
              <a:t>en el núcleo duro de la gestión y en sus procedimientos de decisión</a:t>
            </a:r>
            <a:r>
              <a:rPr lang="es-EC" sz="2800" dirty="0"/>
              <a:t>. De todos modos, cada empresa tiene la potestad de definir su </a:t>
            </a:r>
            <a:r>
              <a:rPr lang="es-EC" sz="2800" dirty="0">
                <a:solidFill>
                  <a:srgbClr val="0070C0"/>
                </a:solidFill>
              </a:rPr>
              <a:t>enfoque desde adentro y a partir de una reflexión compartida internamente</a:t>
            </a:r>
            <a:r>
              <a:rPr lang="es-EC" sz="2800" dirty="0"/>
              <a:t>. De esta manera se consigue un compromiso más duradero.</a:t>
            </a:r>
          </a:p>
        </p:txBody>
      </p:sp>
    </p:spTree>
    <p:extLst>
      <p:ext uri="{BB962C8B-B14F-4D97-AF65-F5344CB8AC3E}">
        <p14:creationId xmlns:p14="http://schemas.microsoft.com/office/powerpoint/2010/main" val="320130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normAutofit fontScale="90000"/>
          </a:bodyPr>
          <a:lstStyle/>
          <a:p>
            <a:r>
              <a:rPr lang="es-EC" b="1" dirty="0"/>
              <a:t>I</a:t>
            </a:r>
            <a:r>
              <a:rPr lang="es-EC" b="1" dirty="0" smtClean="0"/>
              <a:t>mportancia </a:t>
            </a:r>
            <a:r>
              <a:rPr lang="es-EC" b="1" dirty="0"/>
              <a:t>que la Responsabilidad Social asume en el Ecuador </a:t>
            </a:r>
          </a:p>
        </p:txBody>
      </p:sp>
      <p:sp>
        <p:nvSpPr>
          <p:cNvPr id="3" name="2 Marcador de contenido"/>
          <p:cNvSpPr>
            <a:spLocks noGrp="1"/>
          </p:cNvSpPr>
          <p:nvPr>
            <p:ph idx="1"/>
          </p:nvPr>
        </p:nvSpPr>
        <p:spPr>
          <a:solidFill>
            <a:schemeClr val="accent3">
              <a:lumMod val="40000"/>
              <a:lumOff val="60000"/>
            </a:schemeClr>
          </a:solidFill>
        </p:spPr>
        <p:txBody>
          <a:bodyPr>
            <a:normAutofit fontScale="85000" lnSpcReduction="10000"/>
          </a:bodyPr>
          <a:lstStyle/>
          <a:p>
            <a:pPr marL="0" indent="0">
              <a:buNone/>
            </a:pPr>
            <a:endParaRPr lang="es-EC" dirty="0" smtClean="0">
              <a:solidFill>
                <a:srgbClr val="0070C0"/>
              </a:solidFill>
            </a:endParaRPr>
          </a:p>
          <a:p>
            <a:pPr marL="0" indent="0">
              <a:buNone/>
            </a:pPr>
            <a:r>
              <a:rPr lang="es-EC" dirty="0"/>
              <a:t>En Latinoamérica, la Responsabilidad Social posee una configuración diferente de las prácticas en países llamados ‘desarrollados</a:t>
            </a:r>
            <a:r>
              <a:rPr lang="es-EC" dirty="0" smtClean="0"/>
              <a:t>’* </a:t>
            </a:r>
            <a:r>
              <a:rPr lang="es-EC" b="1" dirty="0">
                <a:solidFill>
                  <a:srgbClr val="0070C0"/>
                </a:solidFill>
              </a:rPr>
              <a:t>y, por ende, supuestamente no se debería hacer comparaciones entre ellos</a:t>
            </a:r>
            <a:r>
              <a:rPr lang="es-EC" dirty="0"/>
              <a:t>. Los distintos criterios y marco conceptual en los que se basan los modelos de gestión de la Responsabilidad Social </a:t>
            </a:r>
            <a:r>
              <a:rPr lang="es-EC" b="1" dirty="0">
                <a:solidFill>
                  <a:srgbClr val="0070C0"/>
                </a:solidFill>
              </a:rPr>
              <a:t>son resultado de las diferencias en la evolución del desarrollo económico-social y la historia de las distintas regiones y países</a:t>
            </a:r>
            <a:r>
              <a:rPr lang="es-EC" dirty="0"/>
              <a:t>, así como también de sus diferentes tradiciones culturales.</a:t>
            </a:r>
          </a:p>
        </p:txBody>
      </p:sp>
    </p:spTree>
    <p:extLst>
      <p:ext uri="{BB962C8B-B14F-4D97-AF65-F5344CB8AC3E}">
        <p14:creationId xmlns:p14="http://schemas.microsoft.com/office/powerpoint/2010/main" val="2434251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953" y="20016"/>
            <a:ext cx="9144000" cy="1143000"/>
          </a:xfrm>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sp>
        <p:nvSpPr>
          <p:cNvPr id="4" name="3 Rectángulo"/>
          <p:cNvSpPr/>
          <p:nvPr/>
        </p:nvSpPr>
        <p:spPr>
          <a:xfrm>
            <a:off x="229090" y="1700808"/>
            <a:ext cx="8712968" cy="4247317"/>
          </a:xfrm>
          <a:prstGeom prst="rect">
            <a:avLst/>
          </a:prstGeom>
          <a:solidFill>
            <a:schemeClr val="accent3">
              <a:lumMod val="40000"/>
              <a:lumOff val="60000"/>
            </a:schemeClr>
          </a:solidFill>
        </p:spPr>
        <p:txBody>
          <a:bodyPr wrap="square">
            <a:spAutoFit/>
          </a:bodyPr>
          <a:lstStyle/>
          <a:p>
            <a:r>
              <a:rPr lang="es-EC" sz="2800" dirty="0" err="1"/>
              <a:t>Simon</a:t>
            </a:r>
            <a:r>
              <a:rPr lang="es-EC" sz="2800" dirty="0"/>
              <a:t> </a:t>
            </a:r>
            <a:r>
              <a:rPr lang="es-EC" sz="2800" dirty="0" err="1" smtClean="0"/>
              <a:t>Zadek</a:t>
            </a:r>
            <a:r>
              <a:rPr lang="es-EC" sz="2800" dirty="0" smtClean="0"/>
              <a:t>* </a:t>
            </a:r>
            <a:r>
              <a:rPr lang="es-EC" sz="2800" dirty="0"/>
              <a:t>defiende que existen </a:t>
            </a:r>
            <a:r>
              <a:rPr lang="es-EC" sz="2800" dirty="0">
                <a:solidFill>
                  <a:srgbClr val="0070C0"/>
                </a:solidFill>
              </a:rPr>
              <a:t>distintos grados de madurez para la decisión de invertir en la Responsabilidad Social y se lo reconoce inevitablemente en la manera como la gestionan internamente</a:t>
            </a:r>
            <a:r>
              <a:rPr lang="es-EC" sz="2800" dirty="0"/>
              <a:t>. Este grado de madurez va influir directamente en las decisiones y acciones hacia la Responsabilidad Social y, consecuentemente, en sus resultados</a:t>
            </a:r>
            <a:r>
              <a:rPr lang="es-EC" sz="2800" dirty="0" smtClean="0"/>
              <a:t>.</a:t>
            </a:r>
          </a:p>
          <a:p>
            <a:endParaRPr lang="es-EC" sz="2800" dirty="0"/>
          </a:p>
          <a:p>
            <a:r>
              <a:rPr lang="es-EC" sz="2800" dirty="0" smtClean="0"/>
              <a:t>*</a:t>
            </a:r>
            <a:r>
              <a:rPr lang="es-EC" dirty="0" smtClean="0"/>
              <a:t>ZADEK</a:t>
            </a:r>
            <a:r>
              <a:rPr lang="es-EC" dirty="0"/>
              <a:t>, </a:t>
            </a:r>
            <a:r>
              <a:rPr lang="es-EC" dirty="0" err="1"/>
              <a:t>Simon</a:t>
            </a:r>
            <a:r>
              <a:rPr lang="es-EC" dirty="0"/>
              <a:t>. El camino hacia la Responsabilidad Corporativa, Harvard Business </a:t>
            </a:r>
            <a:r>
              <a:rPr lang="es-EC" dirty="0" err="1"/>
              <a:t>Review</a:t>
            </a:r>
            <a:r>
              <a:rPr lang="es-EC" dirty="0"/>
              <a:t>, para América Latina, Agosto 2005, citado por PERERA, Luis. </a:t>
            </a:r>
            <a:r>
              <a:rPr lang="es-EC" dirty="0" err="1"/>
              <a:t>Op</a:t>
            </a:r>
            <a:r>
              <a:rPr lang="es-EC" dirty="0"/>
              <a:t>. Cit.</a:t>
            </a:r>
          </a:p>
        </p:txBody>
      </p:sp>
    </p:spTree>
    <p:extLst>
      <p:ext uri="{BB962C8B-B14F-4D97-AF65-F5344CB8AC3E}">
        <p14:creationId xmlns:p14="http://schemas.microsoft.com/office/powerpoint/2010/main" val="4327110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96253"/>
            <a:ext cx="9144000" cy="1143000"/>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sp>
        <p:nvSpPr>
          <p:cNvPr id="4" name="3 Rectángulo"/>
          <p:cNvSpPr/>
          <p:nvPr/>
        </p:nvSpPr>
        <p:spPr>
          <a:xfrm>
            <a:off x="0" y="1916832"/>
            <a:ext cx="9144000" cy="3970318"/>
          </a:xfrm>
          <a:prstGeom prst="rect">
            <a:avLst/>
          </a:prstGeom>
          <a:solidFill>
            <a:schemeClr val="accent3">
              <a:lumMod val="40000"/>
              <a:lumOff val="60000"/>
            </a:schemeClr>
          </a:solidFill>
        </p:spPr>
        <p:txBody>
          <a:bodyPr wrap="square">
            <a:spAutoFit/>
          </a:bodyPr>
          <a:lstStyle/>
          <a:p>
            <a:r>
              <a:rPr lang="es-EC" sz="2800" dirty="0"/>
              <a:t>Hay empresas que todavía tienen una </a:t>
            </a:r>
            <a:r>
              <a:rPr lang="es-EC" sz="2800" b="1" dirty="0">
                <a:solidFill>
                  <a:srgbClr val="0070C0"/>
                </a:solidFill>
              </a:rPr>
              <a:t>posición defensiva </a:t>
            </a:r>
            <a:r>
              <a:rPr lang="es-EC" sz="2800" dirty="0"/>
              <a:t>y justifican su decisión por no invertir en la Responsabilidad Social porque </a:t>
            </a:r>
            <a:r>
              <a:rPr lang="es-EC" sz="2800" dirty="0">
                <a:solidFill>
                  <a:srgbClr val="FF0000"/>
                </a:solidFill>
              </a:rPr>
              <a:t>“no es nuestra culpa”. </a:t>
            </a:r>
            <a:r>
              <a:rPr lang="es-EC" sz="2800" dirty="0"/>
              <a:t>Otras asumen una </a:t>
            </a:r>
            <a:r>
              <a:rPr lang="es-EC" sz="2800" b="1" dirty="0">
                <a:solidFill>
                  <a:srgbClr val="0070C0"/>
                </a:solidFill>
              </a:rPr>
              <a:t>posición de cumplimiento</a:t>
            </a:r>
            <a:r>
              <a:rPr lang="es-EC" sz="2800" dirty="0"/>
              <a:t>, haciendo el mínimo esfuerzo posible apenas para evitar las sanciones por incumplimiento legal o críticas de los </a:t>
            </a:r>
            <a:r>
              <a:rPr lang="es-EC" sz="2800" dirty="0" err="1"/>
              <a:t>stakeholders</a:t>
            </a:r>
            <a:r>
              <a:rPr lang="es-EC" sz="2800" dirty="0"/>
              <a:t>. Las empresas que perciben que es un beneficio para los negocios son las que ocupan una </a:t>
            </a:r>
            <a:r>
              <a:rPr lang="es-EC" sz="2800" b="1" dirty="0">
                <a:solidFill>
                  <a:srgbClr val="0070C0"/>
                </a:solidFill>
              </a:rPr>
              <a:t>posición gerencial</a:t>
            </a:r>
            <a:r>
              <a:rPr lang="es-EC" sz="2800" dirty="0"/>
              <a:t>, manejando la Responsabilidad Social como un tema técnico y de seguimiento de los procesos. </a:t>
            </a:r>
          </a:p>
        </p:txBody>
      </p:sp>
    </p:spTree>
    <p:extLst>
      <p:ext uri="{BB962C8B-B14F-4D97-AF65-F5344CB8AC3E}">
        <p14:creationId xmlns:p14="http://schemas.microsoft.com/office/powerpoint/2010/main" val="1156463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1143000"/>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sp>
        <p:nvSpPr>
          <p:cNvPr id="3" name="2 Rectángulo"/>
          <p:cNvSpPr/>
          <p:nvPr/>
        </p:nvSpPr>
        <p:spPr>
          <a:xfrm>
            <a:off x="133563" y="2060848"/>
            <a:ext cx="8856984" cy="3539430"/>
          </a:xfrm>
          <a:prstGeom prst="rect">
            <a:avLst/>
          </a:prstGeom>
          <a:solidFill>
            <a:schemeClr val="accent3">
              <a:lumMod val="40000"/>
              <a:lumOff val="60000"/>
            </a:schemeClr>
          </a:solidFill>
        </p:spPr>
        <p:txBody>
          <a:bodyPr wrap="square">
            <a:spAutoFit/>
          </a:bodyPr>
          <a:lstStyle/>
          <a:p>
            <a:r>
              <a:rPr lang="es-EC" sz="2800" b="1" dirty="0">
                <a:solidFill>
                  <a:srgbClr val="0070C0"/>
                </a:solidFill>
              </a:rPr>
              <a:t>Las empresas que se encuentran en </a:t>
            </a:r>
            <a:r>
              <a:rPr lang="es-EC" sz="2800" b="1" dirty="0" smtClean="0">
                <a:solidFill>
                  <a:srgbClr val="0070C0"/>
                </a:solidFill>
              </a:rPr>
              <a:t>la fase </a:t>
            </a:r>
            <a:r>
              <a:rPr lang="es-EC" sz="2800" b="1" dirty="0">
                <a:solidFill>
                  <a:srgbClr val="0070C0"/>
                </a:solidFill>
              </a:rPr>
              <a:t>estratégica </a:t>
            </a:r>
            <a:r>
              <a:rPr lang="es-EC" sz="2800" dirty="0"/>
              <a:t>reconocen una </a:t>
            </a:r>
            <a:r>
              <a:rPr lang="es-EC" sz="2800" b="1" dirty="0"/>
              <a:t>relación costo-beneficio </a:t>
            </a:r>
            <a:r>
              <a:rPr lang="es-EC" sz="2800" dirty="0"/>
              <a:t>positiva y el aumento de eficiencia como ventajas de insertarse en la Responsabilidad Social; en consecuencia, se destacan por su capacidad de innovación. </a:t>
            </a:r>
            <a:r>
              <a:rPr lang="es-EC" sz="2800" dirty="0" smtClean="0"/>
              <a:t> </a:t>
            </a:r>
          </a:p>
          <a:p>
            <a:endParaRPr lang="es-EC" sz="2800" dirty="0"/>
          </a:p>
          <a:p>
            <a:r>
              <a:rPr lang="es-EC" sz="2800" dirty="0" smtClean="0"/>
              <a:t>(</a:t>
            </a:r>
            <a:r>
              <a:rPr lang="es-EC" sz="2800" dirty="0" smtClean="0">
                <a:solidFill>
                  <a:srgbClr val="FF0000"/>
                </a:solidFill>
                <a:hlinkClick r:id="rId2" action="ppaction://hlinkfile"/>
              </a:rPr>
              <a:t>Ver en la siguiente lámina, una lista de chequeo para insertar dentro de la estrategia, la RSE</a:t>
            </a:r>
            <a:r>
              <a:rPr lang="es-EC" sz="2800" dirty="0" smtClean="0"/>
              <a:t>) (CERES 2008, 9)</a:t>
            </a:r>
            <a:endParaRPr lang="es-EC" sz="2800" dirty="0"/>
          </a:p>
        </p:txBody>
      </p:sp>
    </p:spTree>
    <p:extLst>
      <p:ext uri="{BB962C8B-B14F-4D97-AF65-F5344CB8AC3E}">
        <p14:creationId xmlns:p14="http://schemas.microsoft.com/office/powerpoint/2010/main" val="6035705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15" y="143074"/>
            <a:ext cx="8482657" cy="656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2627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856984" cy="1143000"/>
          </a:xfrm>
          <a:solidFill>
            <a:srgbClr val="FFFF00"/>
          </a:solidFill>
        </p:spPr>
        <p:txBody>
          <a:bodyPr>
            <a:noAutofit/>
          </a:bodyPr>
          <a:lstStyle/>
          <a:p>
            <a:r>
              <a:rPr lang="es-EC" sz="3600" b="1" dirty="0"/>
              <a:t>La R. S. en la práctica de su gestión</a:t>
            </a:r>
            <a:br>
              <a:rPr lang="es-EC" sz="3600" b="1" dirty="0"/>
            </a:br>
            <a:r>
              <a:rPr lang="es-EC" sz="3600" b="1" dirty="0">
                <a:solidFill>
                  <a:srgbClr val="0070C0"/>
                </a:solidFill>
              </a:rPr>
              <a:t>segundo paso</a:t>
            </a:r>
            <a:r>
              <a:rPr lang="es-EC" sz="3600" b="1" dirty="0">
                <a:solidFill>
                  <a:srgbClr val="FF0000"/>
                </a:solidFill>
              </a:rPr>
              <a:t>. Decidiendo el alcance de la RS</a:t>
            </a:r>
            <a:endParaRPr lang="es-EC" sz="3600" dirty="0"/>
          </a:p>
        </p:txBody>
      </p:sp>
      <p:sp>
        <p:nvSpPr>
          <p:cNvPr id="3" name="2 Rectángulo"/>
          <p:cNvSpPr/>
          <p:nvPr/>
        </p:nvSpPr>
        <p:spPr>
          <a:xfrm>
            <a:off x="1115616" y="2690336"/>
            <a:ext cx="7344816" cy="2246769"/>
          </a:xfrm>
          <a:prstGeom prst="rect">
            <a:avLst/>
          </a:prstGeom>
          <a:solidFill>
            <a:schemeClr val="accent3">
              <a:lumMod val="40000"/>
              <a:lumOff val="60000"/>
            </a:schemeClr>
          </a:solidFill>
        </p:spPr>
        <p:txBody>
          <a:bodyPr wrap="square">
            <a:spAutoFit/>
          </a:bodyPr>
          <a:lstStyle/>
          <a:p>
            <a:r>
              <a:rPr lang="es-EC" sz="2800" dirty="0"/>
              <a:t>Finalmente, las empresas en la </a:t>
            </a:r>
            <a:r>
              <a:rPr lang="es-EC" sz="2800" b="1" dirty="0">
                <a:solidFill>
                  <a:srgbClr val="0070C0"/>
                </a:solidFill>
              </a:rPr>
              <a:t>etapa civil </a:t>
            </a:r>
            <a:r>
              <a:rPr lang="es-EC" sz="2800" dirty="0"/>
              <a:t>son las que se consolidaron en el mercado con el modelo de gestión socialmente responsable y asumen un compromiso de involucrar a todos sus </a:t>
            </a:r>
            <a:r>
              <a:rPr lang="es-EC" sz="2800" dirty="0" err="1"/>
              <a:t>stakeholders</a:t>
            </a:r>
            <a:r>
              <a:rPr lang="es-EC" sz="2800" dirty="0"/>
              <a:t> en estos principios.</a:t>
            </a:r>
          </a:p>
        </p:txBody>
      </p:sp>
    </p:spTree>
    <p:extLst>
      <p:ext uri="{BB962C8B-B14F-4D97-AF65-F5344CB8AC3E}">
        <p14:creationId xmlns:p14="http://schemas.microsoft.com/office/powerpoint/2010/main" val="3535240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1143000"/>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sp>
        <p:nvSpPr>
          <p:cNvPr id="4" name="3 Rectángulo"/>
          <p:cNvSpPr/>
          <p:nvPr/>
        </p:nvSpPr>
        <p:spPr>
          <a:xfrm>
            <a:off x="146972" y="1340768"/>
            <a:ext cx="8856984" cy="5262979"/>
          </a:xfrm>
          <a:prstGeom prst="rect">
            <a:avLst/>
          </a:prstGeom>
          <a:solidFill>
            <a:schemeClr val="accent3">
              <a:lumMod val="40000"/>
              <a:lumOff val="60000"/>
            </a:schemeClr>
          </a:solidFill>
        </p:spPr>
        <p:txBody>
          <a:bodyPr wrap="square">
            <a:spAutoFit/>
          </a:bodyPr>
          <a:lstStyle/>
          <a:p>
            <a:r>
              <a:rPr lang="es-EC" sz="2800" dirty="0"/>
              <a:t>Para definir el alcance, en síntesis, se debe plantear algunos cuestionamientos internos</a:t>
            </a:r>
            <a:r>
              <a:rPr lang="es-EC" sz="2800" dirty="0" smtClean="0"/>
              <a:t>:</a:t>
            </a:r>
          </a:p>
          <a:p>
            <a:pPr marL="514350" indent="-514350">
              <a:buAutoNum type="arabicPeriod"/>
            </a:pPr>
            <a:r>
              <a:rPr lang="es-EC" sz="2800" dirty="0" smtClean="0">
                <a:solidFill>
                  <a:srgbClr val="0070C0"/>
                </a:solidFill>
              </a:rPr>
              <a:t>En </a:t>
            </a:r>
            <a:r>
              <a:rPr lang="es-EC" sz="2800" dirty="0">
                <a:solidFill>
                  <a:srgbClr val="0070C0"/>
                </a:solidFill>
              </a:rPr>
              <a:t>qué enfocar sus esfuerzos</a:t>
            </a:r>
            <a:r>
              <a:rPr lang="es-EC" sz="2800" dirty="0"/>
              <a:t>: acciones sociales, ambientales o de gobernanza corporativa</a:t>
            </a:r>
            <a:r>
              <a:rPr lang="es-EC" sz="2800" dirty="0" smtClean="0"/>
              <a:t>;</a:t>
            </a:r>
          </a:p>
          <a:p>
            <a:pPr marL="514350" indent="-514350">
              <a:buAutoNum type="arabicPeriod"/>
            </a:pPr>
            <a:r>
              <a:rPr lang="es-EC" sz="2800" dirty="0">
                <a:solidFill>
                  <a:srgbClr val="0070C0"/>
                </a:solidFill>
              </a:rPr>
              <a:t>Cómo implementar estas acciones</a:t>
            </a:r>
            <a:r>
              <a:rPr lang="es-EC" sz="2800" dirty="0"/>
              <a:t>: por medio de voluntariado, por medio de filantropía, obras sociales directas, estableciendo alianzas con instituciones externas como por ejemplo fundaciones y ONG o cambiando principios culturales y re-construyendo su modelo de </a:t>
            </a:r>
            <a:r>
              <a:rPr lang="es-EC" sz="2800" dirty="0" smtClean="0"/>
              <a:t>gestión.</a:t>
            </a:r>
          </a:p>
          <a:p>
            <a:pPr marL="514350" indent="-514350">
              <a:buAutoNum type="arabicPeriod"/>
            </a:pPr>
            <a:r>
              <a:rPr lang="es-EC" sz="2800" dirty="0">
                <a:solidFill>
                  <a:srgbClr val="0070C0"/>
                </a:solidFill>
              </a:rPr>
              <a:t>Cuanto invertir</a:t>
            </a:r>
            <a:r>
              <a:rPr lang="es-EC" sz="2800" dirty="0"/>
              <a:t>: depende de la capacidad financiera y de gestión de la empresa, pero no de su tamaño. </a:t>
            </a:r>
            <a:r>
              <a:rPr lang="es-EC" sz="2800" dirty="0" smtClean="0"/>
              <a:t>,</a:t>
            </a:r>
            <a:endParaRPr lang="es-EC" sz="2800" dirty="0"/>
          </a:p>
        </p:txBody>
      </p:sp>
    </p:spTree>
    <p:extLst>
      <p:ext uri="{BB962C8B-B14F-4D97-AF65-F5344CB8AC3E}">
        <p14:creationId xmlns:p14="http://schemas.microsoft.com/office/powerpoint/2010/main" val="6302444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1143000"/>
          </a:xfrm>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segundo paso</a:t>
            </a:r>
            <a:r>
              <a:rPr lang="es-EC" sz="3600" b="1" dirty="0" smtClean="0">
                <a:solidFill>
                  <a:srgbClr val="FF0000"/>
                </a:solidFill>
              </a:rPr>
              <a:t>. Decidiendo el alcance de la RS</a:t>
            </a:r>
            <a:endParaRPr lang="es-EC" sz="3600" dirty="0">
              <a:solidFill>
                <a:srgbClr val="FF0000"/>
              </a:solidFill>
            </a:endParaRPr>
          </a:p>
        </p:txBody>
      </p:sp>
      <p:sp>
        <p:nvSpPr>
          <p:cNvPr id="4" name="3 Rectángulo"/>
          <p:cNvSpPr/>
          <p:nvPr/>
        </p:nvSpPr>
        <p:spPr>
          <a:xfrm>
            <a:off x="158534" y="2132856"/>
            <a:ext cx="8856984" cy="3970318"/>
          </a:xfrm>
          <a:prstGeom prst="rect">
            <a:avLst/>
          </a:prstGeom>
          <a:solidFill>
            <a:schemeClr val="accent3">
              <a:lumMod val="40000"/>
              <a:lumOff val="60000"/>
            </a:schemeClr>
          </a:solidFill>
        </p:spPr>
        <p:txBody>
          <a:bodyPr wrap="square">
            <a:spAutoFit/>
          </a:bodyPr>
          <a:lstStyle/>
          <a:p>
            <a:r>
              <a:rPr lang="es-EC" sz="2800" dirty="0"/>
              <a:t>Para definir el alcance, en síntesis, se debe plantear algunos cuestionamientos internos</a:t>
            </a:r>
            <a:r>
              <a:rPr lang="es-EC" sz="2800" dirty="0" smtClean="0"/>
              <a:t>:</a:t>
            </a:r>
          </a:p>
          <a:p>
            <a:endParaRPr lang="es-EC" sz="2800" dirty="0" smtClean="0"/>
          </a:p>
          <a:p>
            <a:r>
              <a:rPr lang="es-EC" sz="2800" dirty="0">
                <a:solidFill>
                  <a:srgbClr val="0070C0"/>
                </a:solidFill>
              </a:rPr>
              <a:t>4. Para qué incursionar en la responsabilidad social</a:t>
            </a:r>
            <a:r>
              <a:rPr lang="es-EC" sz="2800" dirty="0"/>
              <a:t>: definir </a:t>
            </a:r>
            <a:r>
              <a:rPr lang="es-EC" sz="2800" b="1" dirty="0"/>
              <a:t>cuál es el posicionamiento que asume </a:t>
            </a:r>
            <a:r>
              <a:rPr lang="es-EC" sz="2800" dirty="0"/>
              <a:t>(defensiva, cumplimiento, gerencial o empresa sostenible</a:t>
            </a:r>
            <a:r>
              <a:rPr lang="es-EC" sz="2800" dirty="0" smtClean="0"/>
              <a:t>).</a:t>
            </a:r>
          </a:p>
          <a:p>
            <a:endParaRPr lang="es-EC" sz="2800" dirty="0"/>
          </a:p>
          <a:p>
            <a:r>
              <a:rPr lang="es-EC" sz="2800" dirty="0">
                <a:solidFill>
                  <a:srgbClr val="0070C0"/>
                </a:solidFill>
              </a:rPr>
              <a:t>5. Quienes serán los responsables: </a:t>
            </a:r>
            <a:r>
              <a:rPr lang="es-EC" sz="2800" b="1" dirty="0"/>
              <a:t>definición del perfil y de la estructura para cumplir</a:t>
            </a:r>
            <a:r>
              <a:rPr lang="es-EC" sz="2800" dirty="0"/>
              <a:t> los objetivos planteados.</a:t>
            </a:r>
          </a:p>
        </p:txBody>
      </p:sp>
    </p:spTree>
    <p:extLst>
      <p:ext uri="{BB962C8B-B14F-4D97-AF65-F5344CB8AC3E}">
        <p14:creationId xmlns:p14="http://schemas.microsoft.com/office/powerpoint/2010/main" val="19868075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a:t>
            </a:r>
            <a:endParaRPr lang="es-EC" sz="3600" dirty="0">
              <a:solidFill>
                <a:srgbClr val="FF0000"/>
              </a:solidFill>
            </a:endParaRPr>
          </a:p>
        </p:txBody>
      </p:sp>
      <p:sp>
        <p:nvSpPr>
          <p:cNvPr id="3" name="2 Rectángulo"/>
          <p:cNvSpPr/>
          <p:nvPr/>
        </p:nvSpPr>
        <p:spPr>
          <a:xfrm>
            <a:off x="152509" y="2564904"/>
            <a:ext cx="8784976" cy="2246769"/>
          </a:xfrm>
          <a:prstGeom prst="rect">
            <a:avLst/>
          </a:prstGeom>
          <a:solidFill>
            <a:schemeClr val="accent3">
              <a:lumMod val="40000"/>
              <a:lumOff val="60000"/>
            </a:schemeClr>
          </a:solidFill>
        </p:spPr>
        <p:txBody>
          <a:bodyPr wrap="square">
            <a:spAutoFit/>
          </a:bodyPr>
          <a:lstStyle/>
          <a:p>
            <a:r>
              <a:rPr lang="es-EC" sz="2800" dirty="0"/>
              <a:t>Al llegar en esta etapa, se va definir cuáles son las dimensiones que pueden ser desarrolladas </a:t>
            </a:r>
            <a:r>
              <a:rPr lang="es-EC" sz="2800" dirty="0">
                <a:solidFill>
                  <a:srgbClr val="0070C0"/>
                </a:solidFill>
              </a:rPr>
              <a:t>dentro de un modelo sostenible de gestión socialmente responsable o dentro de un conjunto de prácticas estratégicas o integradoras.</a:t>
            </a:r>
          </a:p>
        </p:txBody>
      </p:sp>
    </p:spTree>
    <p:extLst>
      <p:ext uri="{BB962C8B-B14F-4D97-AF65-F5344CB8AC3E}">
        <p14:creationId xmlns:p14="http://schemas.microsoft.com/office/powerpoint/2010/main" val="894210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a:t>
            </a:r>
            <a:endParaRPr lang="es-EC" sz="3600" dirty="0">
              <a:solidFill>
                <a:srgbClr val="FF0000"/>
              </a:solidFill>
            </a:endParaRPr>
          </a:p>
        </p:txBody>
      </p:sp>
      <p:sp>
        <p:nvSpPr>
          <p:cNvPr id="3" name="2 Rectángulo"/>
          <p:cNvSpPr/>
          <p:nvPr/>
        </p:nvSpPr>
        <p:spPr>
          <a:xfrm>
            <a:off x="152509" y="2564904"/>
            <a:ext cx="8784976" cy="3108543"/>
          </a:xfrm>
          <a:prstGeom prst="rect">
            <a:avLst/>
          </a:prstGeom>
          <a:solidFill>
            <a:schemeClr val="accent3">
              <a:lumMod val="40000"/>
              <a:lumOff val="60000"/>
            </a:schemeClr>
          </a:solidFill>
        </p:spPr>
        <p:txBody>
          <a:bodyPr wrap="square">
            <a:spAutoFit/>
          </a:bodyPr>
          <a:lstStyle/>
          <a:p>
            <a:r>
              <a:rPr lang="es-EC" sz="2800" dirty="0"/>
              <a:t>En este manual se propone revisar </a:t>
            </a:r>
            <a:r>
              <a:rPr lang="es-EC" sz="2800" dirty="0">
                <a:solidFill>
                  <a:srgbClr val="0070C0"/>
                </a:solidFill>
              </a:rPr>
              <a:t>los principios del Pacto Global, los indicadores del Instituto </a:t>
            </a:r>
            <a:r>
              <a:rPr lang="es-EC" sz="2800" dirty="0" err="1">
                <a:solidFill>
                  <a:srgbClr val="0070C0"/>
                </a:solidFill>
              </a:rPr>
              <a:t>Ethos</a:t>
            </a:r>
            <a:r>
              <a:rPr lang="es-EC" sz="2800" dirty="0">
                <a:solidFill>
                  <a:srgbClr val="0070C0"/>
                </a:solidFill>
              </a:rPr>
              <a:t>, la lógica de la ISO 26OOO y los indicadores del GRI. </a:t>
            </a:r>
            <a:r>
              <a:rPr lang="es-EC" sz="2800" dirty="0"/>
              <a:t>Cada cual es una fuente importante de consulta para establecer estas definiciones en la empresa</a:t>
            </a:r>
            <a:r>
              <a:rPr lang="es-EC" sz="2800" dirty="0">
                <a:solidFill>
                  <a:srgbClr val="0070C0"/>
                </a:solidFill>
              </a:rPr>
              <a:t>. Otras también podrían ser parte de este conjunto, como por ejemplo las experiencias locales conocidas y que tuvieron resultados significativos.</a:t>
            </a:r>
          </a:p>
        </p:txBody>
      </p:sp>
    </p:spTree>
    <p:extLst>
      <p:ext uri="{BB962C8B-B14F-4D97-AF65-F5344CB8AC3E}">
        <p14:creationId xmlns:p14="http://schemas.microsoft.com/office/powerpoint/2010/main" val="1519602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a:t>
            </a:r>
            <a:endParaRPr lang="es-EC" sz="36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2" y="2132856"/>
            <a:ext cx="402907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64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normAutofit fontScale="90000"/>
          </a:bodyPr>
          <a:lstStyle/>
          <a:p>
            <a:r>
              <a:rPr lang="es-EC" b="1" dirty="0"/>
              <a:t>I</a:t>
            </a:r>
            <a:r>
              <a:rPr lang="es-EC" b="1" dirty="0" smtClean="0"/>
              <a:t>mportancia </a:t>
            </a:r>
            <a:r>
              <a:rPr lang="es-EC" b="1" dirty="0"/>
              <a:t>que la Responsabilidad Social asume en el Ecuador </a:t>
            </a:r>
          </a:p>
        </p:txBody>
      </p:sp>
      <p:sp>
        <p:nvSpPr>
          <p:cNvPr id="3" name="2 Marcador de contenido"/>
          <p:cNvSpPr>
            <a:spLocks noGrp="1"/>
          </p:cNvSpPr>
          <p:nvPr>
            <p:ph idx="1"/>
          </p:nvPr>
        </p:nvSpPr>
        <p:spPr>
          <a:solidFill>
            <a:schemeClr val="accent3">
              <a:lumMod val="40000"/>
              <a:lumOff val="60000"/>
            </a:schemeClr>
          </a:solidFill>
        </p:spPr>
        <p:txBody>
          <a:bodyPr/>
          <a:lstStyle/>
          <a:p>
            <a:pPr marL="0" indent="0">
              <a:buNone/>
            </a:pPr>
            <a:r>
              <a:rPr lang="es-EC" dirty="0" smtClean="0">
                <a:solidFill>
                  <a:srgbClr val="0070C0"/>
                </a:solidFill>
              </a:rPr>
              <a:t>Elaboración del Manual de RSE por CERES:</a:t>
            </a:r>
          </a:p>
          <a:p>
            <a:pPr marL="0" indent="0">
              <a:buNone/>
            </a:pPr>
            <a:endParaRPr lang="es-EC" dirty="0"/>
          </a:p>
          <a:p>
            <a:pPr marL="0" indent="0">
              <a:buNone/>
            </a:pPr>
            <a:r>
              <a:rPr lang="es-EC" dirty="0" smtClean="0">
                <a:solidFill>
                  <a:srgbClr val="0070C0"/>
                </a:solidFill>
              </a:rPr>
              <a:t>El </a:t>
            </a:r>
            <a:r>
              <a:rPr lang="es-EC" dirty="0">
                <a:solidFill>
                  <a:srgbClr val="0070C0"/>
                </a:solidFill>
              </a:rPr>
              <a:t>propósito central es apoyar a las empresas en la integración de la Responsabilidad Social </a:t>
            </a:r>
            <a:r>
              <a:rPr lang="es-EC" dirty="0">
                <a:solidFill>
                  <a:srgbClr val="FF0000"/>
                </a:solidFill>
              </a:rPr>
              <a:t>en sus estrategias</a:t>
            </a:r>
            <a:r>
              <a:rPr lang="es-EC" dirty="0">
                <a:solidFill>
                  <a:srgbClr val="0070C0"/>
                </a:solidFill>
              </a:rPr>
              <a:t>, de tal forma que se torne un eje importante para la </a:t>
            </a:r>
            <a:r>
              <a:rPr lang="es-EC" dirty="0">
                <a:solidFill>
                  <a:srgbClr val="FF0000"/>
                </a:solidFill>
              </a:rPr>
              <a:t>sustentabilidad </a:t>
            </a:r>
            <a:r>
              <a:rPr lang="es-EC" dirty="0">
                <a:solidFill>
                  <a:srgbClr val="0070C0"/>
                </a:solidFill>
              </a:rPr>
              <a:t>y para la </a:t>
            </a:r>
            <a:r>
              <a:rPr lang="es-EC" dirty="0">
                <a:solidFill>
                  <a:srgbClr val="FF0000"/>
                </a:solidFill>
              </a:rPr>
              <a:t>sostenibilidad</a:t>
            </a:r>
            <a:r>
              <a:rPr lang="es-EC" dirty="0">
                <a:solidFill>
                  <a:srgbClr val="0070C0"/>
                </a:solidFill>
              </a:rPr>
              <a:t> empresarial</a:t>
            </a:r>
            <a:r>
              <a:rPr lang="es-EC" dirty="0"/>
              <a:t>. </a:t>
            </a:r>
            <a:r>
              <a:rPr lang="es-EC" dirty="0" smtClean="0"/>
              <a:t>(Lima y López 2012, 6)</a:t>
            </a:r>
            <a:endParaRPr lang="es-EC" dirty="0"/>
          </a:p>
        </p:txBody>
      </p:sp>
    </p:spTree>
    <p:extLst>
      <p:ext uri="{BB962C8B-B14F-4D97-AF65-F5344CB8AC3E}">
        <p14:creationId xmlns:p14="http://schemas.microsoft.com/office/powerpoint/2010/main" val="3327221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El Pacto Global</a:t>
            </a:r>
            <a:endParaRPr lang="es-EC" sz="3600" dirty="0"/>
          </a:p>
        </p:txBody>
      </p:sp>
      <p:sp>
        <p:nvSpPr>
          <p:cNvPr id="3" name="2 Rectángulo"/>
          <p:cNvSpPr/>
          <p:nvPr/>
        </p:nvSpPr>
        <p:spPr>
          <a:xfrm>
            <a:off x="683568" y="1858378"/>
            <a:ext cx="7686600" cy="4401205"/>
          </a:xfrm>
          <a:prstGeom prst="rect">
            <a:avLst/>
          </a:prstGeom>
          <a:solidFill>
            <a:schemeClr val="accent3">
              <a:lumMod val="40000"/>
              <a:lumOff val="60000"/>
            </a:schemeClr>
          </a:solidFill>
        </p:spPr>
        <p:txBody>
          <a:bodyPr wrap="square">
            <a:spAutoFit/>
          </a:bodyPr>
          <a:lstStyle/>
          <a:p>
            <a:r>
              <a:rPr lang="es-EC" sz="2800" dirty="0"/>
              <a:t>El Pacto Global fue lanzado por la </a:t>
            </a:r>
            <a:r>
              <a:rPr lang="es-EC" sz="2800" dirty="0">
                <a:solidFill>
                  <a:srgbClr val="0070C0"/>
                </a:solidFill>
              </a:rPr>
              <a:t>Organización de las Naciones Unidas</a:t>
            </a:r>
            <a:r>
              <a:rPr lang="es-EC" sz="2800" dirty="0"/>
              <a:t> y consiste en la adhesión voluntaria a </a:t>
            </a:r>
            <a:r>
              <a:rPr lang="es-EC" sz="2800" dirty="0">
                <a:solidFill>
                  <a:srgbClr val="0070C0"/>
                </a:solidFill>
              </a:rPr>
              <a:t>diez principios enmarcados en cuatro ámbitos:</a:t>
            </a:r>
            <a:r>
              <a:rPr lang="es-EC" sz="2800" dirty="0"/>
              <a:t> </a:t>
            </a:r>
            <a:r>
              <a:rPr lang="es-EC" sz="2800" dirty="0">
                <a:solidFill>
                  <a:srgbClr val="FF0000"/>
                </a:solidFill>
              </a:rPr>
              <a:t>derechos humanos, medio ambiente, prácticas laborales y lucha contra la corrupción</a:t>
            </a:r>
            <a:r>
              <a:rPr lang="es-EC" sz="2800" dirty="0"/>
              <a:t>. Las empresas que lo firman asumen un firme compromiso de alinear sus decisiones y acciones a estos principios, e informan periódicamente cada uno y todos sus avances en relación a su implementación.</a:t>
            </a:r>
          </a:p>
        </p:txBody>
      </p:sp>
    </p:spTree>
    <p:extLst>
      <p:ext uri="{BB962C8B-B14F-4D97-AF65-F5344CB8AC3E}">
        <p14:creationId xmlns:p14="http://schemas.microsoft.com/office/powerpoint/2010/main" val="3953297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El Pacto Global</a:t>
            </a:r>
            <a:endParaRPr lang="es-EC" sz="3600" dirty="0"/>
          </a:p>
        </p:txBody>
      </p:sp>
      <p:sp>
        <p:nvSpPr>
          <p:cNvPr id="3" name="2 Rectángulo"/>
          <p:cNvSpPr/>
          <p:nvPr/>
        </p:nvSpPr>
        <p:spPr>
          <a:xfrm>
            <a:off x="678632" y="2132856"/>
            <a:ext cx="7686600" cy="3970318"/>
          </a:xfrm>
          <a:prstGeom prst="rect">
            <a:avLst/>
          </a:prstGeom>
          <a:solidFill>
            <a:schemeClr val="accent3">
              <a:lumMod val="40000"/>
              <a:lumOff val="60000"/>
            </a:schemeClr>
          </a:solidFill>
        </p:spPr>
        <p:txBody>
          <a:bodyPr wrap="square">
            <a:spAutoFit/>
          </a:bodyPr>
          <a:lstStyle/>
          <a:p>
            <a:r>
              <a:rPr lang="es-EC" sz="2800" dirty="0"/>
              <a:t>Uno de los objetivos del Pacto Global es apoyar al desarrollo sostenible, específicamente impulsando los </a:t>
            </a:r>
            <a:r>
              <a:rPr lang="es-EC" sz="2800" dirty="0">
                <a:solidFill>
                  <a:srgbClr val="0070C0"/>
                </a:solidFill>
              </a:rPr>
              <a:t>Objetivos de Desarrollo del Milenio</a:t>
            </a:r>
            <a:r>
              <a:rPr lang="es-EC" sz="2800" dirty="0"/>
              <a:t>. Existe una red tras del Pacto Global, conformada por cuerpos nacionales por país, capaz de articularse para apoyar a la institucionalización de estos principios, y que ofrece asesoría, capacitación, participación en distintos eventos promotores de diálogos para construir políticas, entre otras iniciativas.</a:t>
            </a:r>
          </a:p>
        </p:txBody>
      </p:sp>
    </p:spTree>
    <p:extLst>
      <p:ext uri="{BB962C8B-B14F-4D97-AF65-F5344CB8AC3E}">
        <p14:creationId xmlns:p14="http://schemas.microsoft.com/office/powerpoint/2010/main" val="26587738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72526"/>
          </a:xfrm>
          <a:solidFill>
            <a:srgbClr val="FFFF00"/>
          </a:solidFill>
        </p:spPr>
        <p:txBody>
          <a:bodyPr>
            <a:noAutofit/>
          </a:bodyPr>
          <a:lstStyle/>
          <a:p>
            <a:r>
              <a:rPr lang="es-EC" sz="3600" b="1" dirty="0" smtClean="0">
                <a:solidFill>
                  <a:srgbClr val="0070C0"/>
                </a:solidFill>
              </a:rPr>
              <a:t>tercer paso</a:t>
            </a:r>
            <a:r>
              <a:rPr lang="es-EC" sz="3600" b="1" dirty="0" smtClean="0">
                <a:solidFill>
                  <a:srgbClr val="FF0000"/>
                </a:solidFill>
              </a:rPr>
              <a:t>. dimensiones a desarrollar en la RS, </a:t>
            </a:r>
            <a:r>
              <a:rPr lang="es-EC" sz="3600" b="1" dirty="0" smtClean="0"/>
              <a:t>El Pacto Global Modelo de gestión</a:t>
            </a:r>
            <a:endParaRPr lang="es-EC"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912768"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12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72526"/>
          </a:xfrm>
          <a:solidFill>
            <a:srgbClr val="FFFF00"/>
          </a:solidFill>
        </p:spPr>
        <p:txBody>
          <a:bodyPr>
            <a:noAutofit/>
          </a:bodyPr>
          <a:lstStyle/>
          <a:p>
            <a:r>
              <a:rPr lang="es-EC" sz="3600" b="1" dirty="0" smtClean="0">
                <a:solidFill>
                  <a:srgbClr val="0070C0"/>
                </a:solidFill>
              </a:rPr>
              <a:t>tercer paso</a:t>
            </a:r>
            <a:r>
              <a:rPr lang="es-EC" sz="3600" b="1" dirty="0" smtClean="0">
                <a:solidFill>
                  <a:srgbClr val="FF0000"/>
                </a:solidFill>
              </a:rPr>
              <a:t>. dimensiones a desarrollar en la RS, </a:t>
            </a:r>
            <a:r>
              <a:rPr lang="es-EC" sz="3600" b="1" dirty="0" smtClean="0"/>
              <a:t>El Pacto Global Modelo de gestión</a:t>
            </a:r>
            <a:endParaRPr lang="es-EC"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5" y="1556792"/>
            <a:ext cx="9079815" cy="441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496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72526"/>
          </a:xfrm>
          <a:solidFill>
            <a:srgbClr val="FFFF00"/>
          </a:solidFill>
        </p:spPr>
        <p:txBody>
          <a:bodyPr>
            <a:noAutofit/>
          </a:bodyPr>
          <a:lstStyle/>
          <a:p>
            <a:r>
              <a:rPr lang="es-EC" sz="3600" b="1" dirty="0" smtClean="0">
                <a:solidFill>
                  <a:srgbClr val="0070C0"/>
                </a:solidFill>
              </a:rPr>
              <a:t>tercer paso</a:t>
            </a:r>
            <a:r>
              <a:rPr lang="es-EC" sz="3600" b="1" dirty="0" smtClean="0">
                <a:solidFill>
                  <a:srgbClr val="FF0000"/>
                </a:solidFill>
              </a:rPr>
              <a:t>. dimensiones a desarrollar en la RS, </a:t>
            </a:r>
            <a:r>
              <a:rPr lang="es-EC" sz="3600" b="1" dirty="0" smtClean="0"/>
              <a:t>El Pacto Global Modelo de gestión</a:t>
            </a:r>
            <a:endParaRPr lang="es-EC"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5" y="1844824"/>
            <a:ext cx="909582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352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smtClean="0">
                <a:solidFill>
                  <a:srgbClr val="FF0000"/>
                </a:solidFill>
              </a:rPr>
              <a:t>Dimensiones a desarrollar en la RS, </a:t>
            </a:r>
            <a:r>
              <a:rPr lang="es-EC" sz="3600" b="1" dirty="0" smtClean="0"/>
              <a:t>El Pacto Global, diez principios </a:t>
            </a:r>
            <a:endParaRPr lang="es-EC" sz="3600" dirty="0"/>
          </a:p>
        </p:txBody>
      </p:sp>
      <p:sp>
        <p:nvSpPr>
          <p:cNvPr id="3" name="2 Rectángulo"/>
          <p:cNvSpPr/>
          <p:nvPr/>
        </p:nvSpPr>
        <p:spPr>
          <a:xfrm>
            <a:off x="0" y="2132856"/>
            <a:ext cx="9144000" cy="3970318"/>
          </a:xfrm>
          <a:prstGeom prst="rect">
            <a:avLst/>
          </a:prstGeom>
          <a:solidFill>
            <a:schemeClr val="accent3">
              <a:lumMod val="40000"/>
              <a:lumOff val="60000"/>
            </a:schemeClr>
          </a:solidFill>
        </p:spPr>
        <p:txBody>
          <a:bodyPr wrap="square">
            <a:spAutoFit/>
          </a:bodyPr>
          <a:lstStyle/>
          <a:p>
            <a:r>
              <a:rPr lang="es-EC" sz="2800" dirty="0"/>
              <a:t>DERECHOS HUMANOS</a:t>
            </a:r>
          </a:p>
          <a:p>
            <a:r>
              <a:rPr lang="es-EC" sz="3200" dirty="0"/>
              <a:t>1. Las empresas deben apoyar y respetar la protección de los derechos humanos fundamentales reconocidos universalmente, dentro de su ámbito de influencia</a:t>
            </a:r>
          </a:p>
          <a:p>
            <a:r>
              <a:rPr lang="es-EC" sz="3200" dirty="0"/>
              <a:t>2. Las empresas deben asegurarse de que sus empresas no son cómplices de la vulneración de los derechos humanos.</a:t>
            </a:r>
          </a:p>
          <a:p>
            <a:r>
              <a:rPr lang="es-EC" sz="3200" dirty="0" smtClean="0"/>
              <a:t>que </a:t>
            </a:r>
            <a:r>
              <a:rPr lang="es-EC" sz="3200" dirty="0"/>
              <a:t>favorezca el medio ambiente</a:t>
            </a:r>
            <a:r>
              <a:rPr lang="es-EC" sz="3200" dirty="0" smtClean="0"/>
              <a:t>.</a:t>
            </a:r>
            <a:endParaRPr lang="es-EC" sz="3200" dirty="0"/>
          </a:p>
        </p:txBody>
      </p:sp>
    </p:spTree>
    <p:extLst>
      <p:ext uri="{BB962C8B-B14F-4D97-AF65-F5344CB8AC3E}">
        <p14:creationId xmlns:p14="http://schemas.microsoft.com/office/powerpoint/2010/main" val="3910318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smtClean="0">
                <a:solidFill>
                  <a:srgbClr val="FF0000"/>
                </a:solidFill>
              </a:rPr>
              <a:t>Dimensiones a desarrollar en la RS, </a:t>
            </a:r>
            <a:r>
              <a:rPr lang="es-EC" sz="3600" b="1" dirty="0" smtClean="0"/>
              <a:t>El Pacto Global, diez principios </a:t>
            </a:r>
            <a:endParaRPr lang="es-EC" sz="3600" dirty="0"/>
          </a:p>
        </p:txBody>
      </p:sp>
      <p:sp>
        <p:nvSpPr>
          <p:cNvPr id="3" name="2 Rectángulo"/>
          <p:cNvSpPr/>
          <p:nvPr/>
        </p:nvSpPr>
        <p:spPr>
          <a:xfrm>
            <a:off x="-29181" y="1844824"/>
            <a:ext cx="9144000" cy="4955203"/>
          </a:xfrm>
          <a:prstGeom prst="rect">
            <a:avLst/>
          </a:prstGeom>
          <a:solidFill>
            <a:schemeClr val="accent3">
              <a:lumMod val="40000"/>
              <a:lumOff val="60000"/>
            </a:schemeClr>
          </a:solidFill>
        </p:spPr>
        <p:txBody>
          <a:bodyPr wrap="square">
            <a:spAutoFit/>
          </a:bodyPr>
          <a:lstStyle/>
          <a:p>
            <a:r>
              <a:rPr lang="es-EC" sz="2800" dirty="0" smtClean="0"/>
              <a:t>ESTANDARES </a:t>
            </a:r>
            <a:r>
              <a:rPr lang="es-EC" sz="2800" dirty="0"/>
              <a:t>LABORALES</a:t>
            </a:r>
          </a:p>
          <a:p>
            <a:r>
              <a:rPr lang="es-EC" sz="3200" dirty="0"/>
              <a:t>3. Las empresas deben apoyar la libertad de Asociación y el reconocimiento efectivo del derecho a la negociación colectiva.</a:t>
            </a:r>
          </a:p>
          <a:p>
            <a:r>
              <a:rPr lang="es-EC" sz="3200" dirty="0"/>
              <a:t>4. Las empresas deben apoyar la eliminación de toda forma de trabajo forzoso o realizado bajo coacción.</a:t>
            </a:r>
          </a:p>
          <a:p>
            <a:r>
              <a:rPr lang="es-EC" sz="3200" dirty="0"/>
              <a:t>5. Las empresas deben apoyar la erradicación del trabajo infantil.</a:t>
            </a:r>
          </a:p>
          <a:p>
            <a:r>
              <a:rPr lang="es-EC" sz="3200" dirty="0"/>
              <a:t>6. Las empresas deben apoyar la abolición de las prácticas de discriminación en el empleo y ocupación</a:t>
            </a:r>
            <a:r>
              <a:rPr lang="es-EC" sz="3200" dirty="0" smtClean="0"/>
              <a:t>.</a:t>
            </a:r>
            <a:endParaRPr lang="es-EC" sz="3200" dirty="0"/>
          </a:p>
        </p:txBody>
      </p:sp>
    </p:spTree>
    <p:extLst>
      <p:ext uri="{BB962C8B-B14F-4D97-AF65-F5344CB8AC3E}">
        <p14:creationId xmlns:p14="http://schemas.microsoft.com/office/powerpoint/2010/main" val="5756823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smtClean="0">
                <a:solidFill>
                  <a:srgbClr val="FF0000"/>
                </a:solidFill>
              </a:rPr>
              <a:t>Dimensiones a desarrollar en la RS, </a:t>
            </a:r>
            <a:r>
              <a:rPr lang="es-EC" sz="3600" b="1" dirty="0" smtClean="0"/>
              <a:t>El Pacto Global, diez principios </a:t>
            </a:r>
            <a:endParaRPr lang="es-EC" sz="3600" dirty="0"/>
          </a:p>
        </p:txBody>
      </p:sp>
      <p:sp>
        <p:nvSpPr>
          <p:cNvPr id="3" name="2 Rectángulo"/>
          <p:cNvSpPr/>
          <p:nvPr/>
        </p:nvSpPr>
        <p:spPr>
          <a:xfrm>
            <a:off x="-1" y="2132856"/>
            <a:ext cx="9114819" cy="4031873"/>
          </a:xfrm>
          <a:prstGeom prst="rect">
            <a:avLst/>
          </a:prstGeom>
          <a:solidFill>
            <a:schemeClr val="accent3">
              <a:lumMod val="40000"/>
              <a:lumOff val="60000"/>
            </a:schemeClr>
          </a:solidFill>
        </p:spPr>
        <p:txBody>
          <a:bodyPr wrap="square">
            <a:spAutoFit/>
          </a:bodyPr>
          <a:lstStyle/>
          <a:p>
            <a:r>
              <a:rPr lang="es-EC" sz="3200" dirty="0"/>
              <a:t>MEDIO AMBIENTE</a:t>
            </a:r>
          </a:p>
          <a:p>
            <a:r>
              <a:rPr lang="es-EC" sz="3200" dirty="0"/>
              <a:t>7. Las empresas deberán mantener un enfoque preventivo que favorezca el medio ambiente.</a:t>
            </a:r>
          </a:p>
          <a:p>
            <a:r>
              <a:rPr lang="es-EC" sz="3200" dirty="0"/>
              <a:t>8. Las empresas deben fomentar las iniciativas que promuevan una mayor responsabilidad ambiental.</a:t>
            </a:r>
          </a:p>
          <a:p>
            <a:r>
              <a:rPr lang="es-EC" sz="3200" dirty="0"/>
              <a:t>9. Las empresas deben favorecer el desarrollo y la difusión de las tecnologías respetuosas con el medio ambiente.</a:t>
            </a:r>
          </a:p>
        </p:txBody>
      </p:sp>
    </p:spTree>
    <p:extLst>
      <p:ext uri="{BB962C8B-B14F-4D97-AF65-F5344CB8AC3E}">
        <p14:creationId xmlns:p14="http://schemas.microsoft.com/office/powerpoint/2010/main" val="35171558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smtClean="0">
                <a:solidFill>
                  <a:srgbClr val="FF0000"/>
                </a:solidFill>
              </a:rPr>
              <a:t>Dimensiones a desarrollar en la RS, </a:t>
            </a:r>
            <a:r>
              <a:rPr lang="es-EC" sz="3600" b="1" dirty="0" smtClean="0"/>
              <a:t>El Pacto Global, diez principios </a:t>
            </a:r>
            <a:endParaRPr lang="es-EC" sz="3600" dirty="0"/>
          </a:p>
        </p:txBody>
      </p:sp>
      <p:sp>
        <p:nvSpPr>
          <p:cNvPr id="3" name="2 Rectángulo"/>
          <p:cNvSpPr/>
          <p:nvPr/>
        </p:nvSpPr>
        <p:spPr>
          <a:xfrm>
            <a:off x="29181" y="2492896"/>
            <a:ext cx="9114819" cy="2062103"/>
          </a:xfrm>
          <a:prstGeom prst="rect">
            <a:avLst/>
          </a:prstGeom>
          <a:solidFill>
            <a:schemeClr val="accent3">
              <a:lumMod val="40000"/>
              <a:lumOff val="60000"/>
            </a:schemeClr>
          </a:solidFill>
        </p:spPr>
        <p:txBody>
          <a:bodyPr wrap="square">
            <a:spAutoFit/>
          </a:bodyPr>
          <a:lstStyle/>
          <a:p>
            <a:r>
              <a:rPr lang="es-EC" sz="3200" dirty="0"/>
              <a:t>ANTICORRUPCIÓN</a:t>
            </a:r>
          </a:p>
          <a:p>
            <a:r>
              <a:rPr lang="es-EC" sz="3200" dirty="0"/>
              <a:t>10. Las empresas deben trabajar en contra de la corrupción en todas sus formas, incluidas la extorsión y el soborno.</a:t>
            </a:r>
          </a:p>
        </p:txBody>
      </p:sp>
    </p:spTree>
    <p:extLst>
      <p:ext uri="{BB962C8B-B14F-4D97-AF65-F5344CB8AC3E}">
        <p14:creationId xmlns:p14="http://schemas.microsoft.com/office/powerpoint/2010/main" val="5705210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El Pacto Global</a:t>
            </a:r>
            <a:endParaRPr lang="es-EC" sz="3600" dirty="0"/>
          </a:p>
        </p:txBody>
      </p:sp>
      <p:sp>
        <p:nvSpPr>
          <p:cNvPr id="3" name="2 Rectángulo"/>
          <p:cNvSpPr/>
          <p:nvPr/>
        </p:nvSpPr>
        <p:spPr>
          <a:xfrm>
            <a:off x="395536" y="2132856"/>
            <a:ext cx="8136904" cy="3970318"/>
          </a:xfrm>
          <a:prstGeom prst="rect">
            <a:avLst/>
          </a:prstGeom>
          <a:solidFill>
            <a:schemeClr val="accent3">
              <a:lumMod val="40000"/>
              <a:lumOff val="60000"/>
            </a:schemeClr>
          </a:solidFill>
        </p:spPr>
        <p:txBody>
          <a:bodyPr wrap="square">
            <a:spAutoFit/>
          </a:bodyPr>
          <a:lstStyle/>
          <a:p>
            <a:r>
              <a:rPr lang="es-EC" sz="2800" b="1" dirty="0">
                <a:solidFill>
                  <a:srgbClr val="0070C0"/>
                </a:solidFill>
              </a:rPr>
              <a:t>El día 26 de julio del 2011, Día de la Responsabilidad Social en Quito por ordenanza municipal, CERES lanzó la Red Ecuatoriana del Pacto Global, en el marco del “1er Foro de Quito de Responsabilidad Social”. </a:t>
            </a:r>
            <a:r>
              <a:rPr lang="es-EC" sz="2800" dirty="0"/>
              <a:t>Es un hito importante para el Ecuador ya que hasta ese momento, el país era el único de América Latina donde no existía una Red Nacional del Pacto Global. En este día, CERES se convirtió en el secretariado para el Pacto Global en Ecuador.</a:t>
            </a:r>
          </a:p>
        </p:txBody>
      </p:sp>
    </p:spTree>
    <p:extLst>
      <p:ext uri="{BB962C8B-B14F-4D97-AF65-F5344CB8AC3E}">
        <p14:creationId xmlns:p14="http://schemas.microsoft.com/office/powerpoint/2010/main" val="1137817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lstStyle/>
          <a:p>
            <a:r>
              <a:rPr lang="es-EC" b="1" dirty="0" smtClean="0"/>
              <a:t>Primer acápite</a:t>
            </a:r>
            <a:endParaRPr lang="es-EC" b="1" dirty="0"/>
          </a:p>
        </p:txBody>
      </p:sp>
      <p:sp>
        <p:nvSpPr>
          <p:cNvPr id="3" name="2 Marcador de contenido"/>
          <p:cNvSpPr>
            <a:spLocks noGrp="1"/>
          </p:cNvSpPr>
          <p:nvPr>
            <p:ph idx="1"/>
          </p:nvPr>
        </p:nvSpPr>
        <p:spPr>
          <a:solidFill>
            <a:schemeClr val="accent3">
              <a:lumMod val="40000"/>
              <a:lumOff val="60000"/>
            </a:schemeClr>
          </a:solidFill>
        </p:spPr>
        <p:txBody>
          <a:bodyPr/>
          <a:lstStyle/>
          <a:p>
            <a:pPr marL="0" indent="0">
              <a:buNone/>
            </a:pPr>
            <a:r>
              <a:rPr lang="es-EC" dirty="0"/>
              <a:t>El primer acápite tiene como objeto una discusión sobre el </a:t>
            </a:r>
            <a:r>
              <a:rPr lang="es-EC" b="1" dirty="0">
                <a:solidFill>
                  <a:srgbClr val="00B0F0"/>
                </a:solidFill>
              </a:rPr>
              <a:t>concepto de Responsabilidad Social</a:t>
            </a:r>
            <a:r>
              <a:rPr lang="es-EC" dirty="0"/>
              <a:t>, y de cómo este concepto </a:t>
            </a:r>
            <a:r>
              <a:rPr lang="es-EC" dirty="0" smtClean="0"/>
              <a:t>fue </a:t>
            </a:r>
            <a:r>
              <a:rPr lang="es-EC" dirty="0"/>
              <a:t>siendo construido en la historia de la gestión. Se presenta también las </a:t>
            </a:r>
            <a:r>
              <a:rPr lang="es-EC" b="1" dirty="0">
                <a:solidFill>
                  <a:srgbClr val="00B0F0"/>
                </a:solidFill>
              </a:rPr>
              <a:t>dimensiones y el valor agregado de la Responsabilidad Social. </a:t>
            </a:r>
            <a:r>
              <a:rPr lang="es-EC" dirty="0"/>
              <a:t>Finalmente, en esta parte se sintetiza la </a:t>
            </a:r>
            <a:r>
              <a:rPr lang="es-EC" b="1" dirty="0">
                <a:solidFill>
                  <a:srgbClr val="00B0F0"/>
                </a:solidFill>
              </a:rPr>
              <a:t>evolución histórica con sus hitos más importantes. </a:t>
            </a:r>
            <a:r>
              <a:rPr lang="es-EC" dirty="0" smtClean="0"/>
              <a:t>(Ibíd., </a:t>
            </a:r>
            <a:r>
              <a:rPr lang="es-EC" dirty="0"/>
              <a:t>6)</a:t>
            </a:r>
          </a:p>
        </p:txBody>
      </p:sp>
    </p:spTree>
    <p:extLst>
      <p:ext uri="{BB962C8B-B14F-4D97-AF65-F5344CB8AC3E}">
        <p14:creationId xmlns:p14="http://schemas.microsoft.com/office/powerpoint/2010/main" val="19954203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Los Indicadores </a:t>
            </a:r>
            <a:r>
              <a:rPr lang="es-EC" sz="3600" b="1" dirty="0" err="1" smtClean="0"/>
              <a:t>Ethos</a:t>
            </a:r>
            <a:endParaRPr lang="es-EC" sz="3600" dirty="0"/>
          </a:p>
        </p:txBody>
      </p:sp>
      <mc:AlternateContent xmlns:mc="http://schemas.openxmlformats.org/markup-compatibility/2006" xmlns:a14="http://schemas.microsoft.com/office/drawing/2010/main">
        <mc:Choice Requires="a14">
          <p:sp>
            <p:nvSpPr>
              <p:cNvPr id="3" name="2 Rectángulo"/>
              <p:cNvSpPr/>
              <p:nvPr/>
            </p:nvSpPr>
            <p:spPr>
              <a:xfrm>
                <a:off x="179512" y="2132856"/>
                <a:ext cx="8712968" cy="4391267"/>
              </a:xfrm>
              <a:prstGeom prst="rect">
                <a:avLst/>
              </a:prstGeom>
              <a:solidFill>
                <a:schemeClr val="accent3">
                  <a:lumMod val="40000"/>
                  <a:lumOff val="60000"/>
                </a:schemeClr>
              </a:solidFill>
            </p:spPr>
            <p:txBody>
              <a:bodyPr wrap="square">
                <a:spAutoFit/>
              </a:bodyPr>
              <a:lstStyle/>
              <a:p>
                <a:r>
                  <a:rPr lang="es-EC" sz="2800" dirty="0" smtClean="0"/>
                  <a:t>El Instituto </a:t>
                </a:r>
                <a:r>
                  <a:rPr lang="es-EC" sz="2800" dirty="0" err="1"/>
                  <a:t>Ethos</a:t>
                </a:r>
                <a:r>
                  <a:rPr lang="es-EC" sz="2800" dirty="0"/>
                  <a:t> de Empresa y Responsabilidad Social es una organización brasileña no gubernamental creada en 1998, cuya misión es </a:t>
                </a:r>
                <a:r>
                  <a:rPr lang="es-EC" sz="2800" b="1" dirty="0">
                    <a:solidFill>
                      <a:srgbClr val="0070C0"/>
                    </a:solidFill>
                  </a:rPr>
                  <a:t>“movilizar, sensibilizar y ayudar a las empresas a administrar sus negocios en forma socialmente responsable y en la construcción de una sociedad sostenible y </a:t>
                </a:r>
                <a:r>
                  <a:rPr lang="es-EC" sz="2800" b="1" dirty="0" smtClean="0">
                    <a:solidFill>
                      <a:srgbClr val="0070C0"/>
                    </a:solidFill>
                  </a:rPr>
                  <a:t>justa”</a:t>
                </a:r>
                <a:r>
                  <a:rPr lang="es-EC" sz="2800" dirty="0" smtClean="0"/>
                  <a:t>*.</a:t>
                </a:r>
              </a:p>
              <a:p>
                <a:endParaRPr lang="es-EC" sz="2800" dirty="0"/>
              </a:p>
              <a:p>
                <a:r>
                  <a:rPr lang="es-EC" sz="2800" dirty="0" smtClean="0"/>
                  <a:t>*Misión </a:t>
                </a:r>
                <a:r>
                  <a:rPr lang="es-EC" sz="2800" dirty="0"/>
                  <a:t>del Instituto </a:t>
                </a:r>
                <a:r>
                  <a:rPr lang="es-EC" sz="2800" dirty="0" err="1"/>
                  <a:t>Ethos</a:t>
                </a:r>
                <a:r>
                  <a:rPr lang="es-EC" sz="2800" dirty="0"/>
                  <a:t> disponible en www.ethos.org.br.</a:t>
                </a:r>
                <a:endParaRPr lang="es-EC" sz="2800" dirty="0" smtClean="0"/>
              </a:p>
              <a:p>
                <a:pPr/>
                <a14:m>
                  <m:oMathPara xmlns:m="http://schemas.openxmlformats.org/officeDocument/2006/math">
                    <m:oMathParaPr>
                      <m:jc m:val="centerGroup"/>
                    </m:oMathParaPr>
                    <m:oMath xmlns:m="http://schemas.openxmlformats.org/officeDocument/2006/math">
                      <m:r>
                        <a:rPr lang="es-EC" sz="2800" b="0" i="1" baseline="-25000" smtClean="0">
                          <a:latin typeface="Cambria Math"/>
                        </a:rPr>
                        <m:t> </m:t>
                      </m:r>
                    </m:oMath>
                  </m:oMathPara>
                </a14:m>
                <a:endParaRPr lang="es-EC" sz="2800" baseline="-25000" dirty="0"/>
              </a:p>
            </p:txBody>
          </p:sp>
        </mc:Choice>
        <mc:Fallback xmlns="">
          <p:sp>
            <p:nvSpPr>
              <p:cNvPr id="3" name="2 Rectángulo"/>
              <p:cNvSpPr>
                <a:spLocks noRot="1" noChangeAspect="1" noMove="1" noResize="1" noEditPoints="1" noAdjustHandles="1" noChangeArrowheads="1" noChangeShapeType="1" noTextEdit="1"/>
              </p:cNvSpPr>
              <p:nvPr/>
            </p:nvSpPr>
            <p:spPr>
              <a:xfrm>
                <a:off x="179512" y="2132856"/>
                <a:ext cx="8712968" cy="4391267"/>
              </a:xfrm>
              <a:prstGeom prst="rect">
                <a:avLst/>
              </a:prstGeom>
              <a:blipFill rotWithShape="1">
                <a:blip r:embed="rId2"/>
                <a:stretch>
                  <a:fillRect l="-1399" t="-1250" r="-1469"/>
                </a:stretch>
              </a:blipFill>
            </p:spPr>
            <p:txBody>
              <a:bodyPr/>
              <a:lstStyle/>
              <a:p>
                <a:r>
                  <a:rPr lang="es-EC">
                    <a:noFill/>
                  </a:rPr>
                  <a:t> </a:t>
                </a:r>
              </a:p>
            </p:txBody>
          </p:sp>
        </mc:Fallback>
      </mc:AlternateContent>
    </p:spTree>
    <p:extLst>
      <p:ext uri="{BB962C8B-B14F-4D97-AF65-F5344CB8AC3E}">
        <p14:creationId xmlns:p14="http://schemas.microsoft.com/office/powerpoint/2010/main" val="37431803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Los Indicadores </a:t>
            </a:r>
            <a:r>
              <a:rPr lang="es-EC" sz="3600" b="1" dirty="0" err="1" smtClean="0"/>
              <a:t>Ethos</a:t>
            </a:r>
            <a:endParaRPr lang="es-EC" sz="3600" dirty="0"/>
          </a:p>
        </p:txBody>
      </p:sp>
      <mc:AlternateContent xmlns:mc="http://schemas.openxmlformats.org/markup-compatibility/2006" xmlns:a14="http://schemas.microsoft.com/office/drawing/2010/main">
        <mc:Choice Requires="a14">
          <p:sp>
            <p:nvSpPr>
              <p:cNvPr id="3" name="2 Rectángulo"/>
              <p:cNvSpPr/>
              <p:nvPr/>
            </p:nvSpPr>
            <p:spPr>
              <a:xfrm>
                <a:off x="179512" y="2132856"/>
                <a:ext cx="8856984" cy="3900748"/>
              </a:xfrm>
              <a:prstGeom prst="rect">
                <a:avLst/>
              </a:prstGeom>
              <a:solidFill>
                <a:schemeClr val="accent3">
                  <a:lumMod val="40000"/>
                  <a:lumOff val="6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s-EC" sz="2800" i="1" baseline="-25000" smtClean="0">
                          <a:latin typeface="Cambria Math"/>
                        </a:rPr>
                        <m:t>𝐿𝑜𝑠</m:t>
                      </m:r>
                      <m:r>
                        <a:rPr lang="es-EC" sz="2800" i="1" baseline="-25000" smtClean="0">
                          <a:latin typeface="Cambria Math"/>
                        </a:rPr>
                        <m:t> </m:t>
                      </m:r>
                      <m:r>
                        <a:rPr lang="es-EC" sz="2800" i="1" baseline="-25000" smtClean="0">
                          <a:latin typeface="Cambria Math"/>
                        </a:rPr>
                        <m:t>𝑖𝑛𝑑𝑖𝑐𝑎𝑑𝑜𝑟𝑒𝑠</m:t>
                      </m:r>
                      <m:r>
                        <a:rPr lang="es-EC" sz="2800" i="1" baseline="-25000" smtClean="0">
                          <a:latin typeface="Cambria Math"/>
                        </a:rPr>
                        <m:t> </m:t>
                      </m:r>
                      <m:r>
                        <a:rPr lang="es-EC" sz="2800" i="1" baseline="-25000" smtClean="0">
                          <a:latin typeface="Cambria Math"/>
                        </a:rPr>
                        <m:t>𝑒𝑠𝑡</m:t>
                      </m:r>
                      <m:r>
                        <a:rPr lang="es-EC" sz="2800" i="1" baseline="-25000" smtClean="0">
                          <a:latin typeface="Cambria Math"/>
                        </a:rPr>
                        <m:t>á</m:t>
                      </m:r>
                      <m:r>
                        <a:rPr lang="es-EC" sz="2800" i="1" baseline="-25000" smtClean="0">
                          <a:latin typeface="Cambria Math"/>
                        </a:rPr>
                        <m:t>𝑛</m:t>
                      </m:r>
                      <m:r>
                        <a:rPr lang="es-EC" sz="2800" i="1" baseline="-25000" smtClean="0">
                          <a:latin typeface="Cambria Math"/>
                        </a:rPr>
                        <m:t> </m:t>
                      </m:r>
                      <m:r>
                        <a:rPr lang="es-EC" sz="2800" i="1" baseline="-25000" smtClean="0">
                          <a:latin typeface="Cambria Math"/>
                        </a:rPr>
                        <m:t>𝑜𝑟𝑔𝑎𝑛𝑖𝑧𝑎𝑑𝑜𝑠</m:t>
                      </m:r>
                      <m:r>
                        <a:rPr lang="es-EC" sz="2800" i="1" baseline="-25000" smtClean="0">
                          <a:latin typeface="Cambria Math"/>
                        </a:rPr>
                        <m:t> </m:t>
                      </m:r>
                      <m:r>
                        <a:rPr lang="es-EC" sz="2800" i="1" baseline="-25000" smtClean="0">
                          <a:latin typeface="Cambria Math"/>
                        </a:rPr>
                        <m:t>𝑒𝑛</m:t>
                      </m:r>
                      <m:r>
                        <a:rPr lang="es-EC" sz="2800" i="1" baseline="-25000" smtClean="0">
                          <a:latin typeface="Cambria Math"/>
                        </a:rPr>
                        <m:t> </m:t>
                      </m:r>
                      <m:r>
                        <a:rPr lang="es-EC" sz="2800" i="1" baseline="-25000" smtClean="0">
                          <a:latin typeface="Cambria Math"/>
                        </a:rPr>
                        <m:t>𝑡𝑜𝑟𝑛𝑜</m:t>
                      </m:r>
                      <m:r>
                        <a:rPr lang="es-EC" sz="2800" i="1" baseline="-25000" smtClean="0">
                          <a:latin typeface="Cambria Math"/>
                        </a:rPr>
                        <m:t> </m:t>
                      </m:r>
                      <m:r>
                        <a:rPr lang="es-EC" sz="2800" i="1" baseline="-25000" smtClean="0">
                          <a:latin typeface="Cambria Math"/>
                        </a:rPr>
                        <m:t>𝑎</m:t>
                      </m:r>
                      <m:r>
                        <a:rPr lang="es-EC" sz="2800" i="1" baseline="-25000" smtClean="0">
                          <a:latin typeface="Cambria Math"/>
                        </a:rPr>
                        <m:t> </m:t>
                      </m:r>
                      <m:r>
                        <a:rPr lang="es-EC" sz="2800" i="1" baseline="-25000" smtClean="0">
                          <a:latin typeface="Cambria Math"/>
                        </a:rPr>
                        <m:t>𝑠𝑖𝑒𝑡𝑒</m:t>
                      </m:r>
                      <m:r>
                        <a:rPr lang="es-EC" sz="2800" i="1" baseline="-25000" smtClean="0">
                          <a:latin typeface="Cambria Math"/>
                        </a:rPr>
                        <m:t> </m:t>
                      </m:r>
                      <m:r>
                        <a:rPr lang="es-EC" sz="2800" i="1" baseline="-25000" smtClean="0">
                          <a:latin typeface="Cambria Math"/>
                        </a:rPr>
                        <m:t>𝑡𝑒𝑚𝑎𝑠</m:t>
                      </m:r>
                      <m:r>
                        <a:rPr lang="es-EC" sz="2800" i="1" baseline="-25000" smtClean="0">
                          <a:latin typeface="Cambria Math"/>
                        </a:rPr>
                        <m:t> </m:t>
                      </m:r>
                      <m:r>
                        <a:rPr lang="es-EC" sz="2800" i="1" baseline="-25000" smtClean="0">
                          <a:latin typeface="Cambria Math"/>
                        </a:rPr>
                        <m:t>𝑦</m:t>
                      </m:r>
                      <m:r>
                        <a:rPr lang="es-EC" sz="2800" i="1" baseline="-25000" smtClean="0">
                          <a:latin typeface="Cambria Math"/>
                        </a:rPr>
                        <m:t> </m:t>
                      </m:r>
                      <m:r>
                        <a:rPr lang="es-EC" sz="2800" i="1" baseline="-25000" smtClean="0">
                          <a:latin typeface="Cambria Math"/>
                        </a:rPr>
                        <m:t>𝑠𝑒</m:t>
                      </m:r>
                      <m:r>
                        <a:rPr lang="es-EC" sz="2800" i="1" baseline="-25000" smtClean="0">
                          <a:latin typeface="Cambria Math"/>
                        </a:rPr>
                        <m:t> </m:t>
                      </m:r>
                      <m:r>
                        <a:rPr lang="es-EC" sz="2800" i="1" baseline="-25000" smtClean="0">
                          <a:latin typeface="Cambria Math"/>
                        </a:rPr>
                        <m:t>𝑒𝑠𝑡𝑟𝑢𝑐𝑡𝑢𝑟𝑎𝑛</m:t>
                      </m:r>
                      <m:r>
                        <a:rPr lang="es-EC" sz="2800" i="1" baseline="-25000" smtClean="0">
                          <a:latin typeface="Cambria Math"/>
                        </a:rPr>
                        <m:t> </m:t>
                      </m:r>
                      <m:r>
                        <a:rPr lang="es-EC" sz="2800" i="1" baseline="-25000" smtClean="0">
                          <a:latin typeface="Cambria Math"/>
                        </a:rPr>
                        <m:t>𝑒𝑛</m:t>
                      </m:r>
                      <m:r>
                        <a:rPr lang="es-EC" sz="2800" i="1" baseline="-25000" smtClean="0">
                          <a:latin typeface="Cambria Math"/>
                        </a:rPr>
                        <m:t> </m:t>
                      </m:r>
                      <m:r>
                        <a:rPr lang="es-EC" sz="2800" i="1" baseline="-25000" smtClean="0">
                          <a:latin typeface="Cambria Math"/>
                        </a:rPr>
                        <m:t>𝑙𝑎</m:t>
                      </m:r>
                    </m:oMath>
                  </m:oMathPara>
                </a14:m>
                <a:endParaRPr lang="es-EC" sz="2800" i="1" baseline="-25000" dirty="0" smtClean="0">
                  <a:latin typeface="Cambria Math"/>
                </a:endParaRPr>
              </a:p>
              <a:p>
                <a:pPr/>
                <a14:m>
                  <m:oMathPara xmlns:m="http://schemas.openxmlformats.org/officeDocument/2006/math">
                    <m:oMathParaPr>
                      <m:jc m:val="centerGroup"/>
                    </m:oMathParaPr>
                    <m:oMath xmlns:m="http://schemas.openxmlformats.org/officeDocument/2006/math">
                      <m:r>
                        <a:rPr lang="es-EC" sz="2800" i="1" baseline="-25000" smtClean="0">
                          <a:latin typeface="Cambria Math"/>
                        </a:rPr>
                        <m:t>𝑓𝑜</m:t>
                      </m:r>
                      <m:r>
                        <a:rPr lang="es-EC" sz="2800" i="1" baseline="-25000">
                          <a:latin typeface="Cambria Math"/>
                        </a:rPr>
                        <m:t>𝑟𝑚𝑎</m:t>
                      </m:r>
                      <m:r>
                        <a:rPr lang="es-EC" sz="2800" i="1" baseline="-25000">
                          <a:latin typeface="Cambria Math"/>
                        </a:rPr>
                        <m:t> </m:t>
                      </m:r>
                      <m:r>
                        <a:rPr lang="es-EC" sz="2800" i="1" baseline="-25000">
                          <a:latin typeface="Cambria Math"/>
                        </a:rPr>
                        <m:t>𝑑𝑒</m:t>
                      </m:r>
                      <m:r>
                        <a:rPr lang="es-EC" sz="2800" i="1" baseline="-25000">
                          <a:latin typeface="Cambria Math"/>
                        </a:rPr>
                        <m:t> </m:t>
                      </m:r>
                      <m:r>
                        <a:rPr lang="es-EC" sz="2800" i="1" baseline="-25000">
                          <a:latin typeface="Cambria Math"/>
                        </a:rPr>
                        <m:t>𝑢𝑛</m:t>
                      </m:r>
                      <m:r>
                        <a:rPr lang="es-EC" sz="2800" i="1" baseline="-25000">
                          <a:latin typeface="Cambria Math"/>
                        </a:rPr>
                        <m:t> </m:t>
                      </m:r>
                      <m:r>
                        <a:rPr lang="es-EC" sz="2800" i="1" baseline="-25000">
                          <a:latin typeface="Cambria Math"/>
                        </a:rPr>
                        <m:t>𝑐𝑢𝑒𝑠𝑡𝑖𝑜𝑛𝑎𝑟𝑖𝑜</m:t>
                      </m:r>
                      <m:r>
                        <a:rPr lang="es-EC" sz="2800" i="1" baseline="-25000">
                          <a:latin typeface="Cambria Math"/>
                        </a:rPr>
                        <m:t>, </m:t>
                      </m:r>
                      <m:r>
                        <a:rPr lang="es-EC" sz="2800" i="1" baseline="-25000">
                          <a:latin typeface="Cambria Math"/>
                        </a:rPr>
                        <m:t>𝑞𝑢𝑒</m:t>
                      </m:r>
                      <m:r>
                        <a:rPr lang="es-EC" sz="2800" i="1" baseline="-25000">
                          <a:latin typeface="Cambria Math"/>
                        </a:rPr>
                        <m:t> </m:t>
                      </m:r>
                      <m:r>
                        <a:rPr lang="es-EC" sz="2800" i="1" baseline="-25000">
                          <a:latin typeface="Cambria Math"/>
                        </a:rPr>
                        <m:t>𝐶𝐸𝑅𝐸𝑆</m:t>
                      </m:r>
                      <m:r>
                        <a:rPr lang="es-EC" sz="2800" i="1" baseline="-25000">
                          <a:latin typeface="Cambria Math"/>
                        </a:rPr>
                        <m:t> </m:t>
                      </m:r>
                      <m:r>
                        <a:rPr lang="es-EC" sz="2800" i="1" baseline="-25000">
                          <a:latin typeface="Cambria Math"/>
                        </a:rPr>
                        <m:t>𝑑𝑖𝑠𝑝𝑜𝑛𝑒</m:t>
                      </m:r>
                      <m:r>
                        <a:rPr lang="es-EC" sz="2800" i="1" baseline="-25000">
                          <a:latin typeface="Cambria Math"/>
                        </a:rPr>
                        <m:t> </m:t>
                      </m:r>
                      <m:r>
                        <a:rPr lang="es-EC" sz="2800" i="1" baseline="-25000">
                          <a:latin typeface="Cambria Math"/>
                        </a:rPr>
                        <m:t>𝑐𝑜𝑚𝑜</m:t>
                      </m:r>
                      <m:r>
                        <a:rPr lang="es-EC" sz="2800" i="1" baseline="-25000">
                          <a:latin typeface="Cambria Math"/>
                        </a:rPr>
                        <m:t> </m:t>
                      </m:r>
                      <m:r>
                        <a:rPr lang="es-EC" sz="2800" i="1" baseline="-25000">
                          <a:latin typeface="Cambria Math"/>
                        </a:rPr>
                        <m:t>h𝑒𝑟𝑟𝑎𝑚𝑖𝑒𝑛𝑡𝑎</m:t>
                      </m:r>
                      <m:r>
                        <a:rPr lang="es-EC" sz="2800" i="1" baseline="-25000">
                          <a:latin typeface="Cambria Math"/>
                        </a:rPr>
                        <m:t> </m:t>
                      </m:r>
                      <m:r>
                        <a:rPr lang="es-EC" sz="2800" i="1" baseline="-25000">
                          <a:latin typeface="Cambria Math"/>
                        </a:rPr>
                        <m:t>𝑑𝑒</m:t>
                      </m:r>
                      <m:r>
                        <a:rPr lang="es-EC" sz="2800" i="1" baseline="-25000">
                          <a:latin typeface="Cambria Math"/>
                        </a:rPr>
                        <m:t> </m:t>
                      </m:r>
                      <m:r>
                        <a:rPr lang="es-EC" sz="2800" i="1" baseline="-25000">
                          <a:latin typeface="Cambria Math"/>
                        </a:rPr>
                        <m:t>𝑑𝑖𝑎𝑔𝑛</m:t>
                      </m:r>
                      <m:r>
                        <a:rPr lang="es-EC" sz="2800" i="1" baseline="-25000">
                          <a:latin typeface="Cambria Math"/>
                        </a:rPr>
                        <m:t>ó</m:t>
                      </m:r>
                      <m:r>
                        <a:rPr lang="es-EC" sz="2800" i="1" baseline="-25000">
                          <a:latin typeface="Cambria Math"/>
                        </a:rPr>
                        <m:t>𝑠𝑡𝑖𝑐𝑜</m:t>
                      </m:r>
                      <m:r>
                        <a:rPr lang="es-EC" sz="2800" i="1" baseline="-25000">
                          <a:latin typeface="Cambria Math"/>
                        </a:rPr>
                        <m:t>:</m:t>
                      </m:r>
                    </m:oMath>
                  </m:oMathPara>
                </a14:m>
                <a:endParaRPr lang="es-EC" sz="2800" i="1" baseline="-25000" dirty="0" smtClean="0">
                  <a:latin typeface="Cambria Math"/>
                </a:endParaRPr>
              </a:p>
              <a:p>
                <a:endParaRPr lang="es-EC" sz="2800" i="1" baseline="-25000" dirty="0" smtClean="0">
                  <a:latin typeface="Cambria Math"/>
                </a:endParaRPr>
              </a:p>
              <a:p>
                <a:pPr/>
                <a14:m>
                  <m:oMathPara xmlns:m="http://schemas.openxmlformats.org/officeDocument/2006/math">
                    <m:oMathParaPr>
                      <m:jc m:val="centerGroup"/>
                    </m:oMathParaPr>
                    <m:oMath xmlns:m="http://schemas.openxmlformats.org/officeDocument/2006/math">
                      <m:r>
                        <a:rPr lang="es-EC" sz="2800" i="1" baseline="-25000">
                          <a:latin typeface="Cambria Math"/>
                        </a:rPr>
                        <m:t>1. </m:t>
                      </m:r>
                      <m:r>
                        <a:rPr lang="es-EC" sz="2800" i="1" baseline="-25000">
                          <a:latin typeface="Cambria Math"/>
                        </a:rPr>
                        <m:t>𝑉𝑎𝑙𝑜𝑟𝑒𝑠</m:t>
                      </m:r>
                      <m:r>
                        <a:rPr lang="es-EC" sz="2800" i="1" baseline="-25000">
                          <a:latin typeface="Cambria Math"/>
                        </a:rPr>
                        <m:t>, </m:t>
                      </m:r>
                      <m:r>
                        <a:rPr lang="es-EC" sz="2800" i="1" baseline="-25000">
                          <a:latin typeface="Cambria Math"/>
                        </a:rPr>
                        <m:t>𝑇𝑟𝑎𝑛𝑠𝑝𝑎𝑟𝑒𝑛𝑐𝑖𝑎</m:t>
                      </m:r>
                      <m:r>
                        <a:rPr lang="es-EC" sz="2800" i="1" baseline="-25000">
                          <a:latin typeface="Cambria Math"/>
                        </a:rPr>
                        <m:t> </m:t>
                      </m:r>
                      <m:r>
                        <a:rPr lang="es-EC" sz="2800" i="1" baseline="-25000">
                          <a:latin typeface="Cambria Math"/>
                        </a:rPr>
                        <m:t>𝑦</m:t>
                      </m:r>
                      <m:r>
                        <a:rPr lang="es-EC" sz="2800" i="1" baseline="-25000">
                          <a:latin typeface="Cambria Math"/>
                        </a:rPr>
                        <m:t> </m:t>
                      </m:r>
                      <m:r>
                        <a:rPr lang="es-EC" sz="2800" i="1" baseline="-25000">
                          <a:latin typeface="Cambria Math"/>
                        </a:rPr>
                        <m:t>𝐺𝑜𝑏𝑖𝑒𝑟𝑛𝑜</m:t>
                      </m:r>
                      <m:r>
                        <a:rPr lang="es-EC" sz="2800" i="1" baseline="-25000">
                          <a:latin typeface="Cambria Math"/>
                        </a:rPr>
                        <m:t> </m:t>
                      </m:r>
                      <m:r>
                        <a:rPr lang="es-EC" sz="2800" i="1" baseline="-25000">
                          <a:latin typeface="Cambria Math"/>
                        </a:rPr>
                        <m:t>𝐶𝑜𝑟𝑝𝑜𝑟𝑎𝑡𝑖𝑣𝑜</m:t>
                      </m:r>
                    </m:oMath>
                  </m:oMathPara>
                </a14:m>
                <a:endParaRPr lang="es-EC" sz="2800" baseline="-25000" dirty="0"/>
              </a:p>
              <a:p>
                <a:pPr/>
                <a14:m>
                  <m:oMathPara xmlns:m="http://schemas.openxmlformats.org/officeDocument/2006/math">
                    <m:oMathParaPr>
                      <m:jc m:val="centerGroup"/>
                    </m:oMathParaPr>
                    <m:oMath xmlns:m="http://schemas.openxmlformats.org/officeDocument/2006/math">
                      <m:r>
                        <a:rPr lang="es-EC" sz="2800" i="1" baseline="-25000">
                          <a:latin typeface="Cambria Math"/>
                        </a:rPr>
                        <m:t>2. </m:t>
                      </m:r>
                      <m:r>
                        <a:rPr lang="es-EC" sz="2800" i="1" baseline="-25000">
                          <a:latin typeface="Cambria Math"/>
                        </a:rPr>
                        <m:t>𝑃</m:t>
                      </m:r>
                      <m:r>
                        <a:rPr lang="es-EC" sz="2800" i="1" baseline="-25000">
                          <a:latin typeface="Cambria Math"/>
                        </a:rPr>
                        <m:t>ú</m:t>
                      </m:r>
                      <m:r>
                        <a:rPr lang="es-EC" sz="2800" i="1" baseline="-25000">
                          <a:latin typeface="Cambria Math"/>
                        </a:rPr>
                        <m:t>𝑏𝑙𝑖𝑐𝑜</m:t>
                      </m:r>
                      <m:r>
                        <a:rPr lang="es-EC" sz="2800" i="1" baseline="-25000">
                          <a:latin typeface="Cambria Math"/>
                        </a:rPr>
                        <m:t> </m:t>
                      </m:r>
                      <m:r>
                        <a:rPr lang="es-EC" sz="2800" i="1" baseline="-25000">
                          <a:latin typeface="Cambria Math"/>
                        </a:rPr>
                        <m:t>𝐼𝑛𝑡𝑒𝑟𝑛𝑜</m:t>
                      </m:r>
                    </m:oMath>
                  </m:oMathPara>
                </a14:m>
                <a:endParaRPr lang="es-EC" sz="2800" i="1" baseline="-25000" dirty="0">
                  <a:latin typeface="Cambria Math"/>
                </a:endParaRPr>
              </a:p>
              <a:p>
                <a:pPr/>
                <a14:m>
                  <m:oMathPara xmlns:m="http://schemas.openxmlformats.org/officeDocument/2006/math">
                    <m:oMathParaPr>
                      <m:jc m:val="centerGroup"/>
                    </m:oMathParaPr>
                    <m:oMath xmlns:m="http://schemas.openxmlformats.org/officeDocument/2006/math">
                      <m:r>
                        <a:rPr lang="es-EC" sz="2800" i="1" baseline="-25000">
                          <a:latin typeface="Cambria Math"/>
                        </a:rPr>
                        <m:t>3. </m:t>
                      </m:r>
                      <m:r>
                        <a:rPr lang="es-EC" sz="2800" i="1" baseline="-25000">
                          <a:latin typeface="Cambria Math"/>
                        </a:rPr>
                        <m:t>𝑀𝑒𝑑𝑖𝑜</m:t>
                      </m:r>
                      <m:r>
                        <a:rPr lang="es-EC" sz="2800" i="1" baseline="-25000">
                          <a:latin typeface="Cambria Math"/>
                        </a:rPr>
                        <m:t> </m:t>
                      </m:r>
                      <m:r>
                        <a:rPr lang="es-EC" sz="2800" i="1" baseline="-25000">
                          <a:latin typeface="Cambria Math"/>
                        </a:rPr>
                        <m:t>𝐴𝑚𝑏𝑖𝑒𝑛𝑡𝑒</m:t>
                      </m:r>
                    </m:oMath>
                  </m:oMathPara>
                </a14:m>
                <a:endParaRPr lang="es-EC" sz="2800" i="1" baseline="-25000" dirty="0">
                  <a:latin typeface="Cambria Math"/>
                </a:endParaRPr>
              </a:p>
              <a:p>
                <a:pPr/>
                <a14:m>
                  <m:oMathPara xmlns:m="http://schemas.openxmlformats.org/officeDocument/2006/math">
                    <m:oMathParaPr>
                      <m:jc m:val="centerGroup"/>
                    </m:oMathParaPr>
                    <m:oMath xmlns:m="http://schemas.openxmlformats.org/officeDocument/2006/math">
                      <m:r>
                        <a:rPr lang="es-EC" sz="2800" i="1" baseline="-25000">
                          <a:latin typeface="Cambria Math"/>
                        </a:rPr>
                        <m:t>4. </m:t>
                      </m:r>
                      <m:r>
                        <a:rPr lang="es-EC" sz="2800" i="1" baseline="-25000">
                          <a:latin typeface="Cambria Math"/>
                        </a:rPr>
                        <m:t>𝑃𝑟𝑜𝑣𝑒𝑒𝑑𝑜𝑟𝑒𝑠</m:t>
                      </m:r>
                    </m:oMath>
                  </m:oMathPara>
                </a14:m>
                <a:endParaRPr lang="es-EC" sz="2800" i="1" baseline="-25000" dirty="0" smtClean="0">
                  <a:latin typeface="Cambria Math"/>
                </a:endParaRPr>
              </a:p>
              <a:p>
                <a:pPr/>
                <a14:m>
                  <m:oMathPara xmlns:m="http://schemas.openxmlformats.org/officeDocument/2006/math">
                    <m:oMathParaPr>
                      <m:jc m:val="centerGroup"/>
                    </m:oMathParaPr>
                    <m:oMath xmlns:m="http://schemas.openxmlformats.org/officeDocument/2006/math">
                      <m:r>
                        <a:rPr lang="es-EC" sz="2800" i="1" baseline="-25000">
                          <a:latin typeface="Cambria Math"/>
                        </a:rPr>
                        <m:t>5. </m:t>
                      </m:r>
                      <m:r>
                        <a:rPr lang="es-EC" sz="2800" i="1" baseline="-25000">
                          <a:latin typeface="Cambria Math"/>
                        </a:rPr>
                        <m:t>𝐶𝑜𝑛𝑠𝑢𝑚𝑖𝑑𝑜𝑟𝑒𝑠</m:t>
                      </m:r>
                      <m:r>
                        <a:rPr lang="es-EC" sz="2800" i="1" baseline="-25000">
                          <a:latin typeface="Cambria Math"/>
                        </a:rPr>
                        <m:t> </m:t>
                      </m:r>
                      <m:r>
                        <a:rPr lang="es-EC" sz="2800" i="1" baseline="-25000">
                          <a:latin typeface="Cambria Math"/>
                        </a:rPr>
                        <m:t>𝑦</m:t>
                      </m:r>
                      <m:r>
                        <a:rPr lang="es-EC" sz="2800" i="1" baseline="-25000">
                          <a:latin typeface="Cambria Math"/>
                        </a:rPr>
                        <m:t> </m:t>
                      </m:r>
                      <m:r>
                        <a:rPr lang="es-EC" sz="2800" i="1" baseline="-25000">
                          <a:latin typeface="Cambria Math"/>
                        </a:rPr>
                        <m:t>𝐶𝑙𝑖𝑒𝑛𝑡𝑒𝑠</m:t>
                      </m:r>
                    </m:oMath>
                  </m:oMathPara>
                </a14:m>
                <a:endParaRPr lang="es-EC" sz="2800" i="1" baseline="-25000" dirty="0" smtClean="0">
                  <a:latin typeface="Cambria Math"/>
                </a:endParaRPr>
              </a:p>
              <a:p>
                <a:pPr algn="ctr"/>
                <a:r>
                  <a:rPr lang="es-EC" sz="2800" baseline="-25000" dirty="0" smtClean="0"/>
                  <a:t>6</a:t>
                </a:r>
                <a:r>
                  <a:rPr lang="es-EC" sz="2800" baseline="-25000" dirty="0"/>
                  <a:t>. Comunidad</a:t>
                </a:r>
              </a:p>
              <a:p>
                <a:pPr algn="ctr"/>
                <a:r>
                  <a:rPr lang="es-EC" sz="2800" baseline="-25000" dirty="0"/>
                  <a:t>7. Gobierno y Sociedad</a:t>
                </a:r>
              </a:p>
            </p:txBody>
          </p:sp>
        </mc:Choice>
        <mc:Fallback xmlns="">
          <p:sp>
            <p:nvSpPr>
              <p:cNvPr id="3" name="2 Rectángulo"/>
              <p:cNvSpPr>
                <a:spLocks noRot="1" noChangeAspect="1" noMove="1" noResize="1" noEditPoints="1" noAdjustHandles="1" noChangeArrowheads="1" noChangeShapeType="1" noTextEdit="1"/>
              </p:cNvSpPr>
              <p:nvPr/>
            </p:nvSpPr>
            <p:spPr>
              <a:xfrm>
                <a:off x="179512" y="2132856"/>
                <a:ext cx="8856984" cy="3900748"/>
              </a:xfrm>
              <a:prstGeom prst="rect">
                <a:avLst/>
              </a:prstGeom>
              <a:blipFill rotWithShape="1">
                <a:blip r:embed="rId2"/>
                <a:stretch>
                  <a:fillRect b="-3594"/>
                </a:stretch>
              </a:blipFill>
            </p:spPr>
            <p:txBody>
              <a:bodyPr/>
              <a:lstStyle/>
              <a:p>
                <a:r>
                  <a:rPr lang="es-EC">
                    <a:noFill/>
                  </a:rPr>
                  <a:t> </a:t>
                </a:r>
              </a:p>
            </p:txBody>
          </p:sp>
        </mc:Fallback>
      </mc:AlternateContent>
    </p:spTree>
    <p:extLst>
      <p:ext uri="{BB962C8B-B14F-4D97-AF65-F5344CB8AC3E}">
        <p14:creationId xmlns:p14="http://schemas.microsoft.com/office/powerpoint/2010/main" val="15405657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Los Indicadores </a:t>
            </a:r>
            <a:r>
              <a:rPr lang="es-EC" sz="3600" b="1" dirty="0" err="1" smtClean="0"/>
              <a:t>Ethos</a:t>
            </a:r>
            <a:endParaRPr lang="es-EC" sz="3600" dirty="0"/>
          </a:p>
        </p:txBody>
      </p:sp>
      <p:sp>
        <p:nvSpPr>
          <p:cNvPr id="3" name="2 Rectángulo"/>
          <p:cNvSpPr/>
          <p:nvPr/>
        </p:nvSpPr>
        <p:spPr>
          <a:xfrm>
            <a:off x="179512" y="2132856"/>
            <a:ext cx="8856984" cy="4524315"/>
          </a:xfrm>
          <a:prstGeom prst="rect">
            <a:avLst/>
          </a:prstGeom>
          <a:solidFill>
            <a:schemeClr val="accent3">
              <a:lumMod val="40000"/>
              <a:lumOff val="60000"/>
            </a:schemeClr>
          </a:solidFill>
        </p:spPr>
        <p:txBody>
          <a:bodyPr wrap="square">
            <a:spAutoFit/>
          </a:bodyPr>
          <a:lstStyle/>
          <a:p>
            <a:r>
              <a:rPr lang="es-EC" sz="3600" b="1" baseline="-25000" dirty="0">
                <a:solidFill>
                  <a:srgbClr val="0070C0"/>
                </a:solidFill>
              </a:rPr>
              <a:t>La empresa debe llenar el instrumento, tras un diálogo con sus colaboradores, a todos los niveles jerárquicos y áreas de trabajo</a:t>
            </a:r>
            <a:r>
              <a:rPr lang="es-EC" sz="3600" baseline="-25000" dirty="0"/>
              <a:t>. Es importante la participación del mayor número de empleados posible y la discusión en el marco de la diversidad cultural. </a:t>
            </a:r>
            <a:r>
              <a:rPr lang="es-EC" sz="3600" b="1" baseline="-25000" dirty="0">
                <a:solidFill>
                  <a:srgbClr val="0070C0"/>
                </a:solidFill>
              </a:rPr>
              <a:t>Tras este proceso, las respuestas son transferidas a un sistema online que calcula el desempeño de la empresa en estos ámbitos, y arroja un informe </a:t>
            </a:r>
            <a:r>
              <a:rPr lang="es-EC" sz="3600" b="1" baseline="-25000" dirty="0">
                <a:solidFill>
                  <a:srgbClr val="FF0000"/>
                </a:solidFill>
              </a:rPr>
              <a:t>final de diagnóstico</a:t>
            </a:r>
            <a:r>
              <a:rPr lang="es-EC" sz="3600" b="1" baseline="-25000" dirty="0" smtClean="0">
                <a:solidFill>
                  <a:srgbClr val="FF0000"/>
                </a:solidFill>
              </a:rPr>
              <a:t>.</a:t>
            </a:r>
          </a:p>
          <a:p>
            <a:endParaRPr lang="es-EC" sz="3600" baseline="-25000" dirty="0"/>
          </a:p>
          <a:p>
            <a:r>
              <a:rPr lang="es-EC" sz="3600" baseline="-25000" dirty="0"/>
              <a:t>Este ejercicio ayuda a la planificación estratégica y a la implementación de la </a:t>
            </a:r>
            <a:r>
              <a:rPr lang="es-EC" sz="3600" b="1" baseline="-25000" dirty="0">
                <a:solidFill>
                  <a:srgbClr val="FF0000"/>
                </a:solidFill>
              </a:rPr>
              <a:t>Responsabilidad Social como modelo de gestión</a:t>
            </a:r>
            <a:r>
              <a:rPr lang="es-EC" sz="3600" baseline="-25000" dirty="0"/>
              <a:t>, una vez que involucra a los grupos de interesados y fomenta el compromiso individual y colectivo.</a:t>
            </a:r>
          </a:p>
        </p:txBody>
      </p:sp>
    </p:spTree>
    <p:extLst>
      <p:ext uri="{BB962C8B-B14F-4D97-AF65-F5344CB8AC3E}">
        <p14:creationId xmlns:p14="http://schemas.microsoft.com/office/powerpoint/2010/main" val="341696194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Los Indicadores </a:t>
            </a:r>
            <a:r>
              <a:rPr lang="es-EC" sz="3600" b="1" dirty="0" err="1" smtClean="0"/>
              <a:t>Ethos</a:t>
            </a:r>
            <a:endParaRPr lang="es-EC" sz="3600" dirty="0"/>
          </a:p>
        </p:txBody>
      </p:sp>
      <p:sp>
        <p:nvSpPr>
          <p:cNvPr id="3" name="2 Rectángulo"/>
          <p:cNvSpPr/>
          <p:nvPr/>
        </p:nvSpPr>
        <p:spPr>
          <a:xfrm>
            <a:off x="179512" y="2564904"/>
            <a:ext cx="8856984" cy="3359061"/>
          </a:xfrm>
          <a:prstGeom prst="rect">
            <a:avLst/>
          </a:prstGeom>
          <a:solidFill>
            <a:schemeClr val="accent3">
              <a:lumMod val="40000"/>
              <a:lumOff val="60000"/>
            </a:schemeClr>
          </a:solidFill>
        </p:spPr>
        <p:txBody>
          <a:bodyPr wrap="square">
            <a:spAutoFit/>
          </a:bodyPr>
          <a:lstStyle/>
          <a:p>
            <a:pPr>
              <a:lnSpc>
                <a:spcPct val="150000"/>
              </a:lnSpc>
            </a:pPr>
            <a:r>
              <a:rPr lang="es-EC" sz="3600" b="1" baseline="-25000" dirty="0">
                <a:solidFill>
                  <a:srgbClr val="0070C0"/>
                </a:solidFill>
              </a:rPr>
              <a:t>El sistema de indicadores </a:t>
            </a:r>
            <a:r>
              <a:rPr lang="es-EC" sz="3600" b="1" baseline="-25000" dirty="0" err="1">
                <a:solidFill>
                  <a:srgbClr val="0070C0"/>
                </a:solidFill>
              </a:rPr>
              <a:t>Ethos</a:t>
            </a:r>
            <a:r>
              <a:rPr lang="es-EC" sz="3600" b="1" baseline="-25000" dirty="0">
                <a:solidFill>
                  <a:srgbClr val="0070C0"/>
                </a:solidFill>
              </a:rPr>
              <a:t> incluye otros beneficios</a:t>
            </a:r>
            <a:r>
              <a:rPr lang="es-EC" sz="3600" baseline="-25000" dirty="0"/>
              <a:t>, a partir de diversos elementos del informe, como por ejemplo es la </a:t>
            </a:r>
            <a:r>
              <a:rPr lang="es-EC" sz="3600" b="1" baseline="-25000" dirty="0">
                <a:solidFill>
                  <a:srgbClr val="0070C0"/>
                </a:solidFill>
              </a:rPr>
              <a:t>entrega de directrices para los informes de sostenibilidad</a:t>
            </a:r>
            <a:r>
              <a:rPr lang="es-EC" sz="3600" baseline="-25000" dirty="0"/>
              <a:t> (G3 de GRI); </a:t>
            </a:r>
            <a:r>
              <a:rPr lang="es-EC" sz="3600" b="1" baseline="-25000" dirty="0">
                <a:solidFill>
                  <a:srgbClr val="FF0000"/>
                </a:solidFill>
              </a:rPr>
              <a:t>una asociación entre los indicadores y los ocho Objetivos de Desarrollo del Milenio; articulación de los indicadores con la Norma ISO 26000 y la Norma SA 8000, y con los principios del Pacto Global.</a:t>
            </a:r>
          </a:p>
        </p:txBody>
      </p:sp>
    </p:spTree>
    <p:extLst>
      <p:ext uri="{BB962C8B-B14F-4D97-AF65-F5344CB8AC3E}">
        <p14:creationId xmlns:p14="http://schemas.microsoft.com/office/powerpoint/2010/main" val="34065915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Indicadores GRI</a:t>
            </a:r>
            <a:endParaRPr lang="es-EC" sz="3600" dirty="0"/>
          </a:p>
        </p:txBody>
      </p:sp>
      <p:sp>
        <p:nvSpPr>
          <p:cNvPr id="3" name="2 Rectángulo"/>
          <p:cNvSpPr/>
          <p:nvPr/>
        </p:nvSpPr>
        <p:spPr>
          <a:xfrm>
            <a:off x="205934" y="1772816"/>
            <a:ext cx="8856984" cy="5078313"/>
          </a:xfrm>
          <a:prstGeom prst="rect">
            <a:avLst/>
          </a:prstGeom>
          <a:solidFill>
            <a:schemeClr val="accent3">
              <a:lumMod val="40000"/>
              <a:lumOff val="60000"/>
            </a:schemeClr>
          </a:solidFill>
        </p:spPr>
        <p:txBody>
          <a:bodyPr wrap="square">
            <a:spAutoFit/>
          </a:bodyPr>
          <a:lstStyle/>
          <a:p>
            <a:pPr>
              <a:lnSpc>
                <a:spcPct val="150000"/>
              </a:lnSpc>
            </a:pPr>
            <a:r>
              <a:rPr lang="es-EC" sz="3600" b="1" baseline="-25000" dirty="0">
                <a:solidFill>
                  <a:srgbClr val="0070C0"/>
                </a:solidFill>
              </a:rPr>
              <a:t>Global </a:t>
            </a:r>
            <a:r>
              <a:rPr lang="es-EC" sz="3600" b="1" baseline="-25000" dirty="0" err="1">
                <a:solidFill>
                  <a:srgbClr val="0070C0"/>
                </a:solidFill>
              </a:rPr>
              <a:t>Reporting</a:t>
            </a:r>
            <a:r>
              <a:rPr lang="es-EC" sz="3600" b="1" baseline="-25000" dirty="0">
                <a:solidFill>
                  <a:srgbClr val="0070C0"/>
                </a:solidFill>
              </a:rPr>
              <a:t> </a:t>
            </a:r>
            <a:r>
              <a:rPr lang="es-EC" sz="3600" b="1" baseline="-25000" dirty="0" err="1">
                <a:solidFill>
                  <a:srgbClr val="0070C0"/>
                </a:solidFill>
              </a:rPr>
              <a:t>Initiative</a:t>
            </a:r>
            <a:r>
              <a:rPr lang="es-EC" sz="3600" b="1" baseline="-25000" dirty="0">
                <a:solidFill>
                  <a:srgbClr val="0070C0"/>
                </a:solidFill>
              </a:rPr>
              <a:t> (GRI) es una iniciativa fundada en 1997 por la Coalición de Economías Responsables del Medio Ambiente y </a:t>
            </a:r>
            <a:r>
              <a:rPr lang="es-EC" sz="3600" b="1" baseline="-25000" dirty="0" err="1">
                <a:solidFill>
                  <a:srgbClr val="0070C0"/>
                </a:solidFill>
              </a:rPr>
              <a:t>Tellus</a:t>
            </a:r>
            <a:r>
              <a:rPr lang="es-EC" sz="3600" b="1" baseline="-25000" dirty="0">
                <a:solidFill>
                  <a:srgbClr val="0070C0"/>
                </a:solidFill>
              </a:rPr>
              <a:t> </a:t>
            </a:r>
            <a:r>
              <a:rPr lang="es-EC" sz="3600" b="1" baseline="-25000" dirty="0" err="1" smtClean="0">
                <a:solidFill>
                  <a:srgbClr val="0070C0"/>
                </a:solidFill>
              </a:rPr>
              <a:t>Institute</a:t>
            </a:r>
            <a:r>
              <a:rPr lang="es-EC" sz="3600" b="1" baseline="-25000" dirty="0" smtClean="0">
                <a:solidFill>
                  <a:srgbClr val="0070C0"/>
                </a:solidFill>
              </a:rPr>
              <a:t>*. </a:t>
            </a:r>
            <a:r>
              <a:rPr lang="es-EC" sz="3600" b="1" baseline="-25000" dirty="0"/>
              <a:t>Actualmente se constituye como una organización sin ánimo de lucro cuyo objetivo final es </a:t>
            </a:r>
            <a:r>
              <a:rPr lang="es-EC" sz="3600" b="1" baseline="-25000" dirty="0">
                <a:solidFill>
                  <a:srgbClr val="0070C0"/>
                </a:solidFill>
              </a:rPr>
              <a:t>promover una economía global más sostenible </a:t>
            </a:r>
            <a:r>
              <a:rPr lang="es-EC" sz="3600" b="1" baseline="-25000" dirty="0"/>
              <a:t>y, para ello, proporciona orientación sobre </a:t>
            </a:r>
            <a:r>
              <a:rPr lang="es-EC" sz="3600" b="1" baseline="-25000" dirty="0">
                <a:solidFill>
                  <a:srgbClr val="FF0000"/>
                </a:solidFill>
              </a:rPr>
              <a:t>qué contenido han de tener los informes o memorias de Responsabilidad Corporativa o Sostenibilidad</a:t>
            </a:r>
            <a:r>
              <a:rPr lang="es-EC" sz="3600" b="1" baseline="-25000" dirty="0" smtClean="0">
                <a:solidFill>
                  <a:srgbClr val="FF0000"/>
                </a:solidFill>
              </a:rPr>
              <a:t>.</a:t>
            </a:r>
          </a:p>
          <a:p>
            <a:pPr>
              <a:lnSpc>
                <a:spcPct val="150000"/>
              </a:lnSpc>
            </a:pPr>
            <a:endParaRPr lang="es-EC" sz="3600" b="1" baseline="-25000" dirty="0">
              <a:solidFill>
                <a:srgbClr val="FF0000"/>
              </a:solidFill>
            </a:endParaRPr>
          </a:p>
          <a:p>
            <a:pPr>
              <a:lnSpc>
                <a:spcPct val="150000"/>
              </a:lnSpc>
            </a:pPr>
            <a:r>
              <a:rPr lang="es-EC" sz="3600" b="1" baseline="-25000" dirty="0" smtClean="0"/>
              <a:t>*Web </a:t>
            </a:r>
            <a:r>
              <a:rPr lang="es-EC" sz="3600" b="1" baseline="-25000" dirty="0"/>
              <a:t>oficial de Global </a:t>
            </a:r>
            <a:r>
              <a:rPr lang="es-EC" sz="3600" b="1" baseline="-25000" dirty="0" err="1"/>
              <a:t>Reporting</a:t>
            </a:r>
            <a:r>
              <a:rPr lang="es-EC" sz="3600" b="1" baseline="-25000" dirty="0"/>
              <a:t> </a:t>
            </a:r>
            <a:r>
              <a:rPr lang="es-EC" sz="3600" b="1" baseline="-25000" dirty="0" err="1"/>
              <a:t>Initiative</a:t>
            </a:r>
            <a:r>
              <a:rPr lang="es-EC" sz="3600" b="1" baseline="-25000" dirty="0"/>
              <a:t> www.globalreporting.org</a:t>
            </a:r>
          </a:p>
        </p:txBody>
      </p:sp>
    </p:spTree>
    <p:extLst>
      <p:ext uri="{BB962C8B-B14F-4D97-AF65-F5344CB8AC3E}">
        <p14:creationId xmlns:p14="http://schemas.microsoft.com/office/powerpoint/2010/main" val="42142974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Indicadores GRI</a:t>
            </a:r>
            <a:endParaRPr lang="es-EC" sz="3600" dirty="0"/>
          </a:p>
        </p:txBody>
      </p:sp>
      <p:sp>
        <p:nvSpPr>
          <p:cNvPr id="3" name="2 Rectángulo"/>
          <p:cNvSpPr/>
          <p:nvPr/>
        </p:nvSpPr>
        <p:spPr>
          <a:xfrm>
            <a:off x="170874" y="1687354"/>
            <a:ext cx="8856984" cy="4339650"/>
          </a:xfrm>
          <a:prstGeom prst="rect">
            <a:avLst/>
          </a:prstGeom>
          <a:solidFill>
            <a:schemeClr val="accent3">
              <a:lumMod val="40000"/>
              <a:lumOff val="60000"/>
            </a:schemeClr>
          </a:solidFill>
        </p:spPr>
        <p:txBody>
          <a:bodyPr wrap="square">
            <a:spAutoFit/>
          </a:bodyPr>
          <a:lstStyle/>
          <a:p>
            <a:pPr>
              <a:lnSpc>
                <a:spcPct val="150000"/>
              </a:lnSpc>
            </a:pPr>
            <a:r>
              <a:rPr lang="es-EC" sz="3600" b="1" baseline="-25000" dirty="0"/>
              <a:t>De esta forma, concreta su acción y misión en la mejora de la calidad, rigor y utilidad de mencionados informes y para ello </a:t>
            </a:r>
            <a:r>
              <a:rPr lang="es-EC" sz="3600" b="1" baseline="-25000" dirty="0">
                <a:solidFill>
                  <a:srgbClr val="FF0000"/>
                </a:solidFill>
              </a:rPr>
              <a:t>proporciona una serie de indicadores conocidos como ‘</a:t>
            </a:r>
            <a:r>
              <a:rPr lang="es-EC" sz="3600" b="1" baseline="-25000" dirty="0" smtClean="0">
                <a:solidFill>
                  <a:srgbClr val="FF0000"/>
                </a:solidFill>
              </a:rPr>
              <a:t>G3’* </a:t>
            </a:r>
            <a:r>
              <a:rPr lang="es-EC" sz="3600" b="1" baseline="-25000" dirty="0">
                <a:solidFill>
                  <a:srgbClr val="FF0000"/>
                </a:solidFill>
              </a:rPr>
              <a:t>que certifica la calidad de las memorias de RS</a:t>
            </a:r>
            <a:r>
              <a:rPr lang="es-EC" sz="3600" b="1" baseline="-25000" dirty="0" smtClean="0">
                <a:solidFill>
                  <a:srgbClr val="FF0000"/>
                </a:solidFill>
              </a:rPr>
              <a:t>.</a:t>
            </a:r>
          </a:p>
          <a:p>
            <a:pPr>
              <a:lnSpc>
                <a:spcPct val="150000"/>
              </a:lnSpc>
            </a:pPr>
            <a:endParaRPr lang="es-EC" sz="3600" b="1" baseline="-25000" dirty="0" smtClean="0">
              <a:solidFill>
                <a:srgbClr val="FF0000"/>
              </a:solidFill>
            </a:endParaRPr>
          </a:p>
          <a:p>
            <a:r>
              <a:rPr lang="es-EC" sz="3600" baseline="-25000" dirty="0" smtClean="0"/>
              <a:t>*La </a:t>
            </a:r>
            <a:r>
              <a:rPr lang="es-EC" sz="3600" baseline="-25000" dirty="0"/>
              <a:t>versión „G3‟ fue actualizada en marzo de 2011 con la denominada „G3.1‟ que incluye una guía ampliada sobre cuestiones relacionadas con Derechos Humanos, impactos en las comunidades locales y género</a:t>
            </a:r>
            <a:r>
              <a:rPr lang="es-EC" sz="3600" baseline="-25000" dirty="0" smtClean="0"/>
              <a:t>. </a:t>
            </a:r>
            <a:endParaRPr lang="es-EC" sz="3600" baseline="-25000" dirty="0"/>
          </a:p>
        </p:txBody>
      </p:sp>
    </p:spTree>
    <p:extLst>
      <p:ext uri="{BB962C8B-B14F-4D97-AF65-F5344CB8AC3E}">
        <p14:creationId xmlns:p14="http://schemas.microsoft.com/office/powerpoint/2010/main" val="31625084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Indicadores GRI</a:t>
            </a:r>
            <a:endParaRPr lang="es-EC" sz="3600" dirty="0"/>
          </a:p>
        </p:txBody>
      </p:sp>
      <p:sp>
        <p:nvSpPr>
          <p:cNvPr id="3" name="2 Rectángulo"/>
          <p:cNvSpPr/>
          <p:nvPr/>
        </p:nvSpPr>
        <p:spPr>
          <a:xfrm>
            <a:off x="170874" y="2060848"/>
            <a:ext cx="8856984" cy="4031873"/>
          </a:xfrm>
          <a:prstGeom prst="rect">
            <a:avLst/>
          </a:prstGeom>
          <a:solidFill>
            <a:schemeClr val="accent3">
              <a:lumMod val="40000"/>
              <a:lumOff val="60000"/>
            </a:schemeClr>
          </a:solidFill>
        </p:spPr>
        <p:txBody>
          <a:bodyPr wrap="square">
            <a:spAutoFit/>
          </a:bodyPr>
          <a:lstStyle/>
          <a:p>
            <a:r>
              <a:rPr lang="es-EC" sz="3200" baseline="-25000" dirty="0"/>
              <a:t>El GRI propone que las memorias de RS </a:t>
            </a:r>
            <a:r>
              <a:rPr lang="es-EC" sz="3200" b="1" baseline="-25000" dirty="0">
                <a:solidFill>
                  <a:srgbClr val="0070C0"/>
                </a:solidFill>
              </a:rPr>
              <a:t>se elaboren a través del ‘Marco GRI para la elaboración de memorias de sostenibilidad</a:t>
            </a:r>
            <a:r>
              <a:rPr lang="es-EC" sz="3200" baseline="-25000" dirty="0"/>
              <a:t>’, que surge a raíz de un consenso entre diversos grupos de interés y que ha sido diseñado para ser utilizado por las organizaciones, con independencia de su tamaño, sector o </a:t>
            </a:r>
            <a:r>
              <a:rPr lang="es-EC" sz="3200" baseline="-25000" dirty="0" smtClean="0"/>
              <a:t>localización.</a:t>
            </a:r>
            <a:r>
              <a:rPr lang="es-EC" sz="3200" dirty="0" smtClean="0"/>
              <a:t> </a:t>
            </a:r>
          </a:p>
          <a:p>
            <a:r>
              <a:rPr lang="es-EC" sz="3200" baseline="-25000" dirty="0" smtClean="0"/>
              <a:t>Se entrega en archivo electrónico la versión G4, en</a:t>
            </a:r>
            <a:r>
              <a:rPr lang="es-EC" sz="3200" dirty="0" smtClean="0"/>
              <a:t> </a:t>
            </a:r>
          </a:p>
          <a:p>
            <a:r>
              <a:rPr lang="es-EC" sz="2000" dirty="0" smtClean="0"/>
              <a:t>español, corregida y ajustada al 2015 </a:t>
            </a:r>
            <a:r>
              <a:rPr lang="es-EC" sz="3200" b="1" baseline="-25000" dirty="0" smtClean="0">
                <a:solidFill>
                  <a:srgbClr val="0070C0"/>
                </a:solidFill>
              </a:rPr>
              <a:t>GRI </a:t>
            </a:r>
            <a:r>
              <a:rPr lang="es-EC" sz="3200" b="1" baseline="-25000" dirty="0">
                <a:solidFill>
                  <a:srgbClr val="0070C0"/>
                </a:solidFill>
              </a:rPr>
              <a:t>cuenta en su página web con información, orientaciones y </a:t>
            </a:r>
            <a:r>
              <a:rPr lang="es-EC" sz="3200" b="1" baseline="-25000" dirty="0" smtClean="0">
                <a:solidFill>
                  <a:srgbClr val="0070C0"/>
                </a:solidFill>
              </a:rPr>
              <a:t>plantillas* </a:t>
            </a:r>
            <a:r>
              <a:rPr lang="es-EC" sz="3200" b="1" baseline="-25000" dirty="0">
                <a:solidFill>
                  <a:srgbClr val="0070C0"/>
                </a:solidFill>
              </a:rPr>
              <a:t>para elaborar memorias de Responsabilidad Social siguiendo su propuesta de reporte. </a:t>
            </a:r>
            <a:r>
              <a:rPr lang="es-EC" sz="3200" baseline="-25000" dirty="0">
                <a:solidFill>
                  <a:srgbClr val="FF0000"/>
                </a:solidFill>
              </a:rPr>
              <a:t>*Web oficial de GRI [https://www.globalreporting.org/resourcelibrary/Spanish-Lets-Report-Template.pdf]</a:t>
            </a:r>
          </a:p>
        </p:txBody>
      </p:sp>
    </p:spTree>
    <p:extLst>
      <p:ext uri="{BB962C8B-B14F-4D97-AF65-F5344CB8AC3E}">
        <p14:creationId xmlns:p14="http://schemas.microsoft.com/office/powerpoint/2010/main" val="2364696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Norma ISO 26000</a:t>
            </a:r>
            <a:endParaRPr lang="es-EC" sz="3600" dirty="0"/>
          </a:p>
        </p:txBody>
      </p:sp>
      <p:sp>
        <p:nvSpPr>
          <p:cNvPr id="4" name="3 Rectángulo"/>
          <p:cNvSpPr/>
          <p:nvPr/>
        </p:nvSpPr>
        <p:spPr>
          <a:xfrm>
            <a:off x="0" y="1844824"/>
            <a:ext cx="9143999" cy="4832092"/>
          </a:xfrm>
          <a:prstGeom prst="rect">
            <a:avLst/>
          </a:prstGeom>
        </p:spPr>
        <p:txBody>
          <a:bodyPr wrap="square">
            <a:spAutoFit/>
          </a:bodyPr>
          <a:lstStyle/>
          <a:p>
            <a:r>
              <a:rPr lang="es-EC" sz="2800" dirty="0"/>
              <a:t>La ‘Norma internacional ISO 26000, Guía sobre Responsabilidad Social’, </a:t>
            </a:r>
            <a:r>
              <a:rPr lang="es-EC" sz="2800" b="1" dirty="0">
                <a:solidFill>
                  <a:srgbClr val="0070C0"/>
                </a:solidFill>
              </a:rPr>
              <a:t>ofrece una serie de orientaciones para la implementación y la mejora de la Responsabilidad Social en organizaciones de cualquier ámbito y tamaño (sector público, grandes, medianas y pequeñas empresas; entidades académicas y sin ánimo de lucro, etc</a:t>
            </a:r>
            <a:r>
              <a:rPr lang="es-EC" sz="2800" dirty="0"/>
              <a:t>.). Al contrario que otras normas ISO65 (ISO 9001:2008 e ISO 14001:2004) la ISO 26000 </a:t>
            </a:r>
            <a:r>
              <a:rPr lang="es-EC" sz="2800" b="1" dirty="0">
                <a:solidFill>
                  <a:srgbClr val="FF0000"/>
                </a:solidFill>
              </a:rPr>
              <a:t>no es una norma de sistema de gestión y por lo tanto no es certificable</a:t>
            </a:r>
            <a:r>
              <a:rPr lang="es-EC" sz="2800" dirty="0"/>
              <a:t>. Así, la ISO 26000 se conforma como una guía voluntarias y </a:t>
            </a:r>
            <a:r>
              <a:rPr lang="es-EC" sz="2800" b="1" dirty="0">
                <a:solidFill>
                  <a:srgbClr val="FF0000"/>
                </a:solidFill>
              </a:rPr>
              <a:t>no propone requisitos</a:t>
            </a:r>
            <a:r>
              <a:rPr lang="es-EC" sz="2800" dirty="0"/>
              <a:t>. De esta forma, pretende </a:t>
            </a:r>
            <a:r>
              <a:rPr lang="es-EC" sz="2800" dirty="0" smtClean="0"/>
              <a:t>ser:</a:t>
            </a:r>
            <a:endParaRPr lang="es-EC" sz="2800" dirty="0"/>
          </a:p>
        </p:txBody>
      </p:sp>
    </p:spTree>
    <p:extLst>
      <p:ext uri="{BB962C8B-B14F-4D97-AF65-F5344CB8AC3E}">
        <p14:creationId xmlns:p14="http://schemas.microsoft.com/office/powerpoint/2010/main" val="35291781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Norma ISO 26000</a:t>
            </a:r>
            <a:endParaRPr lang="es-EC" sz="3600" dirty="0"/>
          </a:p>
        </p:txBody>
      </p:sp>
      <p:sp>
        <p:nvSpPr>
          <p:cNvPr id="3" name="2 Rectángulo"/>
          <p:cNvSpPr/>
          <p:nvPr/>
        </p:nvSpPr>
        <p:spPr>
          <a:xfrm>
            <a:off x="0" y="1916832"/>
            <a:ext cx="9144000" cy="4093428"/>
          </a:xfrm>
          <a:prstGeom prst="rect">
            <a:avLst/>
          </a:prstGeom>
        </p:spPr>
        <p:txBody>
          <a:bodyPr wrap="square">
            <a:spAutoFit/>
          </a:bodyPr>
          <a:lstStyle/>
          <a:p>
            <a:endParaRPr lang="es-EC" sz="2000" dirty="0">
              <a:solidFill>
                <a:srgbClr val="000000"/>
              </a:solidFill>
              <a:latin typeface="Symbol"/>
            </a:endParaRPr>
          </a:p>
          <a:p>
            <a:pPr marL="457200" indent="-457200">
              <a:buFont typeface="Arial" pitchFamily="34" charset="0"/>
              <a:buChar char="•"/>
            </a:pPr>
            <a:r>
              <a:rPr lang="es-EC" sz="2400" dirty="0" smtClean="0">
                <a:solidFill>
                  <a:srgbClr val="000000"/>
                </a:solidFill>
              </a:rPr>
              <a:t>Una </a:t>
            </a:r>
            <a:r>
              <a:rPr lang="es-EC" sz="2400" dirty="0">
                <a:solidFill>
                  <a:srgbClr val="000000"/>
                </a:solidFill>
              </a:rPr>
              <a:t>guía práctica sobre la operativa y los procesos relacionados con la RS. </a:t>
            </a:r>
          </a:p>
          <a:p>
            <a:pPr marL="457200" indent="-457200">
              <a:buFont typeface="Arial" pitchFamily="34" charset="0"/>
              <a:buChar char="•"/>
            </a:pPr>
            <a:r>
              <a:rPr lang="es-EC" sz="2400" dirty="0" smtClean="0">
                <a:solidFill>
                  <a:srgbClr val="000000"/>
                </a:solidFill>
              </a:rPr>
              <a:t>Un </a:t>
            </a:r>
            <a:r>
              <a:rPr lang="es-EC" sz="2400" dirty="0">
                <a:solidFill>
                  <a:srgbClr val="000000"/>
                </a:solidFill>
              </a:rPr>
              <a:t>refuerzo para la credibilidad del informe sobre asuntos no financieros. </a:t>
            </a:r>
          </a:p>
          <a:p>
            <a:pPr marL="457200" indent="-457200">
              <a:buFont typeface="Arial" pitchFamily="34" charset="0"/>
              <a:buChar char="•"/>
            </a:pPr>
            <a:r>
              <a:rPr lang="es-EC" sz="2400" dirty="0" smtClean="0">
                <a:solidFill>
                  <a:srgbClr val="000000"/>
                </a:solidFill>
              </a:rPr>
              <a:t>Una </a:t>
            </a:r>
            <a:r>
              <a:rPr lang="es-EC" sz="2400" dirty="0">
                <a:solidFill>
                  <a:srgbClr val="000000"/>
                </a:solidFill>
              </a:rPr>
              <a:t>contribución a la mejora de la confianza y satisfacción de los grupos de interés. </a:t>
            </a:r>
          </a:p>
          <a:p>
            <a:pPr marL="457200" indent="-457200">
              <a:buFont typeface="Arial" pitchFamily="34" charset="0"/>
              <a:buChar char="•"/>
            </a:pPr>
            <a:r>
              <a:rPr lang="es-EC" sz="2400" dirty="0" smtClean="0">
                <a:solidFill>
                  <a:srgbClr val="000000"/>
                </a:solidFill>
              </a:rPr>
              <a:t>Consistente </a:t>
            </a:r>
            <a:r>
              <a:rPr lang="es-EC" sz="2400" dirty="0">
                <a:solidFill>
                  <a:srgbClr val="000000"/>
                </a:solidFill>
              </a:rPr>
              <a:t>y no actuar en desacuerdo con los documentos, convenios internacionales o estándares ya existentes. </a:t>
            </a:r>
          </a:p>
          <a:p>
            <a:pPr marL="457200" indent="-457200">
              <a:buFont typeface="Arial" pitchFamily="34" charset="0"/>
              <a:buChar char="•"/>
            </a:pPr>
            <a:r>
              <a:rPr lang="es-EC" sz="2400" dirty="0" smtClean="0">
                <a:solidFill>
                  <a:srgbClr val="000000"/>
                </a:solidFill>
              </a:rPr>
              <a:t>Promotora </a:t>
            </a:r>
            <a:r>
              <a:rPr lang="es-EC" sz="2400" dirty="0">
                <a:solidFill>
                  <a:srgbClr val="000000"/>
                </a:solidFill>
              </a:rPr>
              <a:t>de la terminología común en el campo de la Responsabilidad Social, y ampliar la conciencia en estas materias. </a:t>
            </a:r>
          </a:p>
        </p:txBody>
      </p:sp>
    </p:spTree>
    <p:extLst>
      <p:ext uri="{BB962C8B-B14F-4D97-AF65-F5344CB8AC3E}">
        <p14:creationId xmlns:p14="http://schemas.microsoft.com/office/powerpoint/2010/main" val="22567150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Norma ISO 26000</a:t>
            </a:r>
            <a:endParaRPr lang="es-EC" sz="3600" dirty="0"/>
          </a:p>
        </p:txBody>
      </p:sp>
      <p:sp>
        <p:nvSpPr>
          <p:cNvPr id="3" name="2 Rectángulo"/>
          <p:cNvSpPr/>
          <p:nvPr/>
        </p:nvSpPr>
        <p:spPr>
          <a:xfrm>
            <a:off x="0" y="1916832"/>
            <a:ext cx="9144000" cy="461665"/>
          </a:xfrm>
          <a:prstGeom prst="rect">
            <a:avLst/>
          </a:prstGeom>
        </p:spPr>
        <p:txBody>
          <a:bodyPr wrap="square">
            <a:spAutoFit/>
          </a:bodyPr>
          <a:lstStyle/>
          <a:p>
            <a:r>
              <a:rPr lang="es-EC" sz="2400" dirty="0" smtClean="0">
                <a:solidFill>
                  <a:srgbClr val="000000"/>
                </a:solidFill>
              </a:rPr>
              <a:t> </a:t>
            </a:r>
            <a:endParaRPr lang="es-EC" sz="2400" dirty="0">
              <a:solidFill>
                <a:srgbClr val="000000"/>
              </a:solidFill>
            </a:endParaRPr>
          </a:p>
        </p:txBody>
      </p:sp>
      <p:sp>
        <p:nvSpPr>
          <p:cNvPr id="4" name="3 Rectángulo"/>
          <p:cNvSpPr/>
          <p:nvPr/>
        </p:nvSpPr>
        <p:spPr>
          <a:xfrm>
            <a:off x="143508" y="1772816"/>
            <a:ext cx="8856984" cy="4093428"/>
          </a:xfrm>
          <a:prstGeom prst="rect">
            <a:avLst/>
          </a:prstGeom>
        </p:spPr>
        <p:txBody>
          <a:bodyPr wrap="square">
            <a:spAutoFit/>
          </a:bodyPr>
          <a:lstStyle/>
          <a:p>
            <a:r>
              <a:rPr lang="es-EC" sz="2000" dirty="0"/>
              <a:t>Con todo ello, la ISO 26000 se basa en el reconocimiento de los grupos de interés e </a:t>
            </a:r>
            <a:r>
              <a:rPr lang="es-EC" sz="2000" b="1" dirty="0">
                <a:solidFill>
                  <a:srgbClr val="0070C0"/>
                </a:solidFill>
              </a:rPr>
              <a:t>incluye siete principios como las claves para la gestión de la </a:t>
            </a:r>
            <a:r>
              <a:rPr lang="es-EC" sz="2000" b="1" dirty="0" smtClean="0">
                <a:solidFill>
                  <a:srgbClr val="0070C0"/>
                </a:solidFill>
              </a:rPr>
              <a:t>RS: </a:t>
            </a:r>
          </a:p>
          <a:p>
            <a:endParaRPr lang="es-EC" sz="2000" b="1" dirty="0" smtClean="0">
              <a:solidFill>
                <a:srgbClr val="0070C0"/>
              </a:solidFill>
            </a:endParaRPr>
          </a:p>
          <a:p>
            <a:pPr marL="457200" indent="-457200">
              <a:buAutoNum type="arabicPeriod"/>
            </a:pPr>
            <a:r>
              <a:rPr lang="es-EC" sz="2000" dirty="0" smtClean="0"/>
              <a:t>Rendición </a:t>
            </a:r>
            <a:r>
              <a:rPr lang="es-EC" sz="2000" dirty="0"/>
              <a:t>de cuentas. La rendición de cuentas es una cuestión fundamental para poder llevar a cabo una correcta integración de la RS. La ISO 26000 invita a la organización a rendir cuentas por los impactos económicos, sociales y ambientales de su actuación, lo cual también implica asumir responsabilidad por sus impactos negativos y el compromiso de tomar las medidas pertinentes para repararlos y evitar repetirlos. </a:t>
            </a:r>
            <a:endParaRPr lang="es-EC" sz="2000" dirty="0" smtClean="0"/>
          </a:p>
          <a:p>
            <a:pPr marL="457200" indent="-457200">
              <a:buAutoNum type="arabicPeriod"/>
            </a:pPr>
            <a:r>
              <a:rPr lang="es-EC" sz="2000" dirty="0" smtClean="0"/>
              <a:t>Transparencia</a:t>
            </a:r>
            <a:r>
              <a:rPr lang="es-EC" sz="2000" dirty="0"/>
              <a:t>. Se aconseja a las organizaciones ser transparentes en aquellas actividades que desarrolla y afectan a la sociedad y al medio ambiente. De este modo, sugiere que la organización debería suministrar toda la información que requieran las partes interesadas, en un lenguaje accesible.</a:t>
            </a:r>
          </a:p>
        </p:txBody>
      </p:sp>
    </p:spTree>
    <p:extLst>
      <p:ext uri="{BB962C8B-B14F-4D97-AF65-F5344CB8AC3E}">
        <p14:creationId xmlns:p14="http://schemas.microsoft.com/office/powerpoint/2010/main" val="2086547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40000"/>
              <a:lumOff val="60000"/>
            </a:schemeClr>
          </a:solidFill>
        </p:spPr>
        <p:txBody>
          <a:bodyPr/>
          <a:lstStyle/>
          <a:p>
            <a:r>
              <a:rPr lang="es-EC" b="1" dirty="0" smtClean="0"/>
              <a:t>Segundo acápite</a:t>
            </a:r>
            <a:endParaRPr lang="es-EC" b="1" dirty="0"/>
          </a:p>
        </p:txBody>
      </p:sp>
      <p:sp>
        <p:nvSpPr>
          <p:cNvPr id="3" name="2 Rectángulo"/>
          <p:cNvSpPr/>
          <p:nvPr/>
        </p:nvSpPr>
        <p:spPr>
          <a:xfrm>
            <a:off x="569604" y="2132856"/>
            <a:ext cx="7704856" cy="2339102"/>
          </a:xfrm>
          <a:prstGeom prst="rect">
            <a:avLst/>
          </a:prstGeom>
          <a:solidFill>
            <a:schemeClr val="accent3">
              <a:lumMod val="40000"/>
              <a:lumOff val="60000"/>
            </a:schemeClr>
          </a:solidFill>
        </p:spPr>
        <p:txBody>
          <a:bodyPr wrap="square">
            <a:spAutoFit/>
          </a:bodyPr>
          <a:lstStyle/>
          <a:p>
            <a:r>
              <a:rPr lang="es-EC" sz="3200" dirty="0"/>
              <a:t>D</a:t>
            </a:r>
            <a:r>
              <a:rPr lang="es-EC" sz="3200" dirty="0" smtClean="0"/>
              <a:t>estinado </a:t>
            </a:r>
            <a:r>
              <a:rPr lang="es-EC" sz="3200" dirty="0"/>
              <a:t>a indicar una </a:t>
            </a:r>
            <a:r>
              <a:rPr lang="es-EC" sz="3200" b="1" dirty="0">
                <a:solidFill>
                  <a:srgbClr val="00B0F0"/>
                </a:solidFill>
              </a:rPr>
              <a:t>secuencia de pasos que se deben cumplir para implementar la Responsabilidad Social como </a:t>
            </a:r>
            <a:r>
              <a:rPr lang="es-EC" sz="3200" dirty="0">
                <a:solidFill>
                  <a:srgbClr val="FF0000"/>
                </a:solidFill>
              </a:rPr>
              <a:t>modelo de gestión</a:t>
            </a:r>
            <a:r>
              <a:rPr lang="es-EC" sz="3200" dirty="0"/>
              <a:t>. </a:t>
            </a:r>
            <a:r>
              <a:rPr lang="es-EC" sz="3200" dirty="0" smtClean="0"/>
              <a:t>(Ibíd., </a:t>
            </a:r>
            <a:r>
              <a:rPr lang="es-EC" sz="3200" dirty="0"/>
              <a:t>6)</a:t>
            </a:r>
          </a:p>
          <a:p>
            <a:endParaRPr lang="es-EC" dirty="0"/>
          </a:p>
        </p:txBody>
      </p:sp>
    </p:spTree>
    <p:extLst>
      <p:ext uri="{BB962C8B-B14F-4D97-AF65-F5344CB8AC3E}">
        <p14:creationId xmlns:p14="http://schemas.microsoft.com/office/powerpoint/2010/main" val="12693079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Norma ISO 26000</a:t>
            </a:r>
            <a:endParaRPr lang="es-EC" sz="3600" dirty="0"/>
          </a:p>
        </p:txBody>
      </p:sp>
      <p:sp>
        <p:nvSpPr>
          <p:cNvPr id="3" name="2 Rectángulo"/>
          <p:cNvSpPr/>
          <p:nvPr/>
        </p:nvSpPr>
        <p:spPr>
          <a:xfrm>
            <a:off x="0" y="1916832"/>
            <a:ext cx="9144000" cy="461665"/>
          </a:xfrm>
          <a:prstGeom prst="rect">
            <a:avLst/>
          </a:prstGeom>
        </p:spPr>
        <p:txBody>
          <a:bodyPr wrap="square">
            <a:spAutoFit/>
          </a:bodyPr>
          <a:lstStyle/>
          <a:p>
            <a:r>
              <a:rPr lang="es-EC" sz="2400" dirty="0" smtClean="0">
                <a:solidFill>
                  <a:srgbClr val="000000"/>
                </a:solidFill>
              </a:rPr>
              <a:t> </a:t>
            </a:r>
            <a:endParaRPr lang="es-EC" sz="2400" dirty="0">
              <a:solidFill>
                <a:srgbClr val="000000"/>
              </a:solidFill>
            </a:endParaRPr>
          </a:p>
        </p:txBody>
      </p:sp>
      <p:sp>
        <p:nvSpPr>
          <p:cNvPr id="4" name="3 Rectángulo"/>
          <p:cNvSpPr/>
          <p:nvPr/>
        </p:nvSpPr>
        <p:spPr>
          <a:xfrm>
            <a:off x="143508" y="1772816"/>
            <a:ext cx="8856984" cy="4093428"/>
          </a:xfrm>
          <a:prstGeom prst="rect">
            <a:avLst/>
          </a:prstGeom>
        </p:spPr>
        <p:txBody>
          <a:bodyPr wrap="square">
            <a:spAutoFit/>
          </a:bodyPr>
          <a:lstStyle/>
          <a:p>
            <a:r>
              <a:rPr lang="es-EC" sz="2000" dirty="0"/>
              <a:t>Con todo ello, la ISO 26000 se basa en el reconocimiento de los grupos de interés e </a:t>
            </a:r>
            <a:r>
              <a:rPr lang="es-EC" sz="2000" b="1" dirty="0">
                <a:solidFill>
                  <a:srgbClr val="0070C0"/>
                </a:solidFill>
              </a:rPr>
              <a:t>incluye siete principios como las claves para la gestión de la </a:t>
            </a:r>
            <a:r>
              <a:rPr lang="es-EC" sz="2000" b="1" dirty="0" smtClean="0">
                <a:solidFill>
                  <a:srgbClr val="0070C0"/>
                </a:solidFill>
              </a:rPr>
              <a:t>RS: </a:t>
            </a:r>
          </a:p>
          <a:p>
            <a:endParaRPr lang="es-EC" sz="2000" b="1" dirty="0" smtClean="0">
              <a:solidFill>
                <a:srgbClr val="0070C0"/>
              </a:solidFill>
            </a:endParaRPr>
          </a:p>
          <a:p>
            <a:r>
              <a:rPr lang="es-EC" sz="2000" b="1" dirty="0"/>
              <a:t>3. Comportamiento ético. Sugiere que las organizaciones (en especial las empresas) no deberían perseguir únicamente el beneficio económico, sino debería regirse por criterios éticos de honestidad, equidad e integridad para tratar también de maximizar los impactos positivos en su entorno social y medioambiental, y minimizar los negativos. </a:t>
            </a:r>
            <a:endParaRPr lang="es-EC" sz="2000" b="1" dirty="0" smtClean="0"/>
          </a:p>
          <a:p>
            <a:endParaRPr lang="es-EC" sz="2000" b="1" dirty="0"/>
          </a:p>
          <a:p>
            <a:r>
              <a:rPr lang="es-EC" sz="2000" b="1" dirty="0" smtClean="0"/>
              <a:t>4</a:t>
            </a:r>
            <a:r>
              <a:rPr lang="es-EC" sz="2000" b="1" dirty="0"/>
              <a:t>. Respeto a los intereses de los </a:t>
            </a:r>
            <a:r>
              <a:rPr lang="es-EC" sz="2000" b="1" dirty="0" err="1"/>
              <a:t>stakeholders</a:t>
            </a:r>
            <a:r>
              <a:rPr lang="es-EC" sz="2000" b="1" dirty="0"/>
              <a:t>. Señala que la organización debería respetar y atender los intereses y requerimientos de las partes interesadas y recomienda tener en cuenta a estos grupos de interés a la hora de operar y tomar decisiones</a:t>
            </a:r>
            <a:endParaRPr lang="es-EC" sz="2000" b="1" dirty="0" smtClean="0"/>
          </a:p>
        </p:txBody>
      </p:sp>
    </p:spTree>
    <p:extLst>
      <p:ext uri="{BB962C8B-B14F-4D97-AF65-F5344CB8AC3E}">
        <p14:creationId xmlns:p14="http://schemas.microsoft.com/office/powerpoint/2010/main" val="18182553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Norma ISO 26000</a:t>
            </a:r>
            <a:endParaRPr lang="es-EC" sz="3600" dirty="0"/>
          </a:p>
        </p:txBody>
      </p:sp>
      <p:sp>
        <p:nvSpPr>
          <p:cNvPr id="3" name="2 Rectángulo"/>
          <p:cNvSpPr/>
          <p:nvPr/>
        </p:nvSpPr>
        <p:spPr>
          <a:xfrm>
            <a:off x="0" y="1916832"/>
            <a:ext cx="9144000" cy="461665"/>
          </a:xfrm>
          <a:prstGeom prst="rect">
            <a:avLst/>
          </a:prstGeom>
        </p:spPr>
        <p:txBody>
          <a:bodyPr wrap="square">
            <a:spAutoFit/>
          </a:bodyPr>
          <a:lstStyle/>
          <a:p>
            <a:r>
              <a:rPr lang="es-EC" sz="2400" dirty="0" smtClean="0">
                <a:solidFill>
                  <a:srgbClr val="000000"/>
                </a:solidFill>
              </a:rPr>
              <a:t> </a:t>
            </a:r>
            <a:endParaRPr lang="es-EC" sz="2400" dirty="0">
              <a:solidFill>
                <a:srgbClr val="000000"/>
              </a:solidFill>
            </a:endParaRPr>
          </a:p>
        </p:txBody>
      </p:sp>
      <p:sp>
        <p:nvSpPr>
          <p:cNvPr id="4" name="3 Rectángulo"/>
          <p:cNvSpPr/>
          <p:nvPr/>
        </p:nvSpPr>
        <p:spPr>
          <a:xfrm>
            <a:off x="143508" y="1772816"/>
            <a:ext cx="8856984" cy="4708981"/>
          </a:xfrm>
          <a:prstGeom prst="rect">
            <a:avLst/>
          </a:prstGeom>
        </p:spPr>
        <p:txBody>
          <a:bodyPr wrap="square">
            <a:spAutoFit/>
          </a:bodyPr>
          <a:lstStyle/>
          <a:p>
            <a:r>
              <a:rPr lang="es-EC" sz="2000" dirty="0"/>
              <a:t>Con todo ello, la ISO 26000 se basa en el reconocimiento de los grupos de interés e </a:t>
            </a:r>
            <a:r>
              <a:rPr lang="es-EC" sz="2000" b="1" dirty="0">
                <a:solidFill>
                  <a:srgbClr val="0070C0"/>
                </a:solidFill>
              </a:rPr>
              <a:t>incluye siete principios como las claves para la gestión de la </a:t>
            </a:r>
            <a:r>
              <a:rPr lang="es-EC" sz="2000" b="1" dirty="0" smtClean="0">
                <a:solidFill>
                  <a:srgbClr val="0070C0"/>
                </a:solidFill>
              </a:rPr>
              <a:t>RS: </a:t>
            </a:r>
          </a:p>
          <a:p>
            <a:endParaRPr lang="es-EC" sz="2000" b="1" dirty="0" smtClean="0">
              <a:solidFill>
                <a:srgbClr val="0070C0"/>
              </a:solidFill>
            </a:endParaRPr>
          </a:p>
          <a:p>
            <a:r>
              <a:rPr lang="es-EC" sz="2000" b="1" dirty="0"/>
              <a:t>5. Respeto al principio de legalidad. La ISO 26000 aconseja respetar el principio de legalidad o supremacía del derecho, lo que pasa por reconocer que ningún individuo u organización tiene la potestad de actuar fuera de la ley. </a:t>
            </a:r>
            <a:endParaRPr lang="es-EC" sz="2000" b="1" dirty="0" smtClean="0"/>
          </a:p>
          <a:p>
            <a:endParaRPr lang="es-EC" sz="2000" b="1" dirty="0"/>
          </a:p>
          <a:p>
            <a:r>
              <a:rPr lang="es-EC" sz="2000" b="1" dirty="0" smtClean="0"/>
              <a:t>6</a:t>
            </a:r>
            <a:r>
              <a:rPr lang="es-EC" sz="2000" b="1" dirty="0"/>
              <a:t>. Respeto a la normativa internacional de comportamiento. Más allá del cumplimiento de la ley de los países en los que opera, la ISO 26000 invita a respetar la normativa internacional de comportamiento aun cuando la normativa nacional, a la que esté sujeta, no contemple las salvaguardas sociales y medioambientales. Y para el caso de que la ley de su jurisdicción entre en colisión con la normativa internacional, la organización debería revisar la naturaleza de sus relaciones y actividades en esa jurisdicción y evitar ser cómplice de comportamientos que no sean compatibles con la normativa internacional de RS.</a:t>
            </a:r>
            <a:endParaRPr lang="es-EC" sz="2000" b="1" dirty="0" smtClean="0"/>
          </a:p>
        </p:txBody>
      </p:sp>
    </p:spTree>
    <p:extLst>
      <p:ext uri="{BB962C8B-B14F-4D97-AF65-F5344CB8AC3E}">
        <p14:creationId xmlns:p14="http://schemas.microsoft.com/office/powerpoint/2010/main" val="1267895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0"/>
            <a:ext cx="9144000" cy="1404573"/>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tercer paso</a:t>
            </a:r>
            <a:r>
              <a:rPr lang="es-EC" sz="3600" b="1" dirty="0" smtClean="0">
                <a:solidFill>
                  <a:srgbClr val="FF0000"/>
                </a:solidFill>
              </a:rPr>
              <a:t>. Decidiendo las dimensiones a desarrollar en la RS, </a:t>
            </a:r>
            <a:r>
              <a:rPr lang="es-EC" sz="3600" b="1" dirty="0" smtClean="0"/>
              <a:t>Norma ISO 26000</a:t>
            </a:r>
            <a:endParaRPr lang="es-EC" sz="3600" dirty="0"/>
          </a:p>
        </p:txBody>
      </p:sp>
      <p:sp>
        <p:nvSpPr>
          <p:cNvPr id="3" name="2 Rectángulo"/>
          <p:cNvSpPr/>
          <p:nvPr/>
        </p:nvSpPr>
        <p:spPr>
          <a:xfrm>
            <a:off x="0" y="1916832"/>
            <a:ext cx="9144000" cy="461665"/>
          </a:xfrm>
          <a:prstGeom prst="rect">
            <a:avLst/>
          </a:prstGeom>
        </p:spPr>
        <p:txBody>
          <a:bodyPr wrap="square">
            <a:spAutoFit/>
          </a:bodyPr>
          <a:lstStyle/>
          <a:p>
            <a:r>
              <a:rPr lang="es-EC" sz="2400" dirty="0" smtClean="0">
                <a:solidFill>
                  <a:srgbClr val="000000"/>
                </a:solidFill>
              </a:rPr>
              <a:t> </a:t>
            </a:r>
            <a:endParaRPr lang="es-EC" sz="2400" dirty="0">
              <a:solidFill>
                <a:srgbClr val="000000"/>
              </a:solidFill>
            </a:endParaRPr>
          </a:p>
        </p:txBody>
      </p:sp>
      <p:sp>
        <p:nvSpPr>
          <p:cNvPr id="4" name="3 Rectángulo"/>
          <p:cNvSpPr/>
          <p:nvPr/>
        </p:nvSpPr>
        <p:spPr>
          <a:xfrm>
            <a:off x="143508" y="1772816"/>
            <a:ext cx="8856984" cy="3477875"/>
          </a:xfrm>
          <a:prstGeom prst="rect">
            <a:avLst/>
          </a:prstGeom>
        </p:spPr>
        <p:txBody>
          <a:bodyPr wrap="square">
            <a:spAutoFit/>
          </a:bodyPr>
          <a:lstStyle/>
          <a:p>
            <a:r>
              <a:rPr lang="es-EC" sz="2000" dirty="0"/>
              <a:t>Con todo ello, la ISO 26000 se basa en el reconocimiento de los grupos de interés e </a:t>
            </a:r>
            <a:r>
              <a:rPr lang="es-EC" sz="2000" b="1" dirty="0">
                <a:solidFill>
                  <a:srgbClr val="0070C0"/>
                </a:solidFill>
              </a:rPr>
              <a:t>incluye siete principios como las claves para la gestión de la </a:t>
            </a:r>
            <a:r>
              <a:rPr lang="es-EC" sz="2000" b="1" dirty="0" smtClean="0">
                <a:solidFill>
                  <a:srgbClr val="0070C0"/>
                </a:solidFill>
              </a:rPr>
              <a:t>RS: </a:t>
            </a:r>
          </a:p>
          <a:p>
            <a:endParaRPr lang="es-EC" sz="2000" b="1" dirty="0" smtClean="0">
              <a:solidFill>
                <a:srgbClr val="0070C0"/>
              </a:solidFill>
            </a:endParaRPr>
          </a:p>
          <a:p>
            <a:endParaRPr lang="es-EC" sz="2000" b="1" dirty="0" smtClean="0">
              <a:solidFill>
                <a:srgbClr val="0070C0"/>
              </a:solidFill>
            </a:endParaRPr>
          </a:p>
          <a:p>
            <a:r>
              <a:rPr lang="es-EC" sz="2000" b="1" dirty="0"/>
              <a:t>7. Respecto a los derechos humanos. Finalmente, se apunta que la organización debería respetar los derechos humanos, así como reconocer su importancia y universalidad, es decir, que estos derechos son aplicables a todos los individuos de todos los países y culturas. Y, en el caso de que los derechos humanos no sean garantizados en su ámbito de actuación, bien sea por un vacío legal o por prácticas inadecuadas, la organización debería hacer todo lo que esté a su alcance para respetar y proteger esos derechos.</a:t>
            </a:r>
            <a:endParaRPr lang="es-EC" sz="2000" b="1" dirty="0" smtClean="0"/>
          </a:p>
        </p:txBody>
      </p:sp>
    </p:spTree>
    <p:extLst>
      <p:ext uri="{BB962C8B-B14F-4D97-AF65-F5344CB8AC3E}">
        <p14:creationId xmlns:p14="http://schemas.microsoft.com/office/powerpoint/2010/main" val="40092687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00518"/>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Cuarto paso</a:t>
            </a:r>
            <a:r>
              <a:rPr lang="es-EC" sz="3600" b="1" dirty="0" smtClean="0">
                <a:solidFill>
                  <a:srgbClr val="FF0000"/>
                </a:solidFill>
              </a:rPr>
              <a:t>. Practicando la RS</a:t>
            </a:r>
            <a:endParaRPr lang="es-EC" sz="3600" dirty="0"/>
          </a:p>
        </p:txBody>
      </p:sp>
      <p:sp>
        <p:nvSpPr>
          <p:cNvPr id="3" name="2 Rectángulo"/>
          <p:cNvSpPr/>
          <p:nvPr/>
        </p:nvSpPr>
        <p:spPr>
          <a:xfrm>
            <a:off x="0" y="1916832"/>
            <a:ext cx="9144000" cy="461665"/>
          </a:xfrm>
          <a:prstGeom prst="rect">
            <a:avLst/>
          </a:prstGeom>
        </p:spPr>
        <p:txBody>
          <a:bodyPr wrap="square">
            <a:spAutoFit/>
          </a:bodyPr>
          <a:lstStyle/>
          <a:p>
            <a:r>
              <a:rPr lang="es-EC" sz="2400" dirty="0" smtClean="0">
                <a:solidFill>
                  <a:srgbClr val="000000"/>
                </a:solidFill>
              </a:rPr>
              <a:t> </a:t>
            </a:r>
            <a:endParaRPr lang="es-EC" sz="2400" dirty="0">
              <a:solidFill>
                <a:srgbClr val="000000"/>
              </a:solidFill>
            </a:endParaRP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631" y="1124744"/>
            <a:ext cx="5166665" cy="557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6563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00518"/>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Cuarto paso</a:t>
            </a:r>
            <a:r>
              <a:rPr lang="es-EC" sz="3600" b="1" dirty="0" smtClean="0">
                <a:solidFill>
                  <a:srgbClr val="FF0000"/>
                </a:solidFill>
              </a:rPr>
              <a:t>. Practicando la RS</a:t>
            </a:r>
            <a:endParaRPr lang="es-EC" sz="3600" dirty="0"/>
          </a:p>
        </p:txBody>
      </p:sp>
      <p:sp>
        <p:nvSpPr>
          <p:cNvPr id="3" name="2 Rectángulo"/>
          <p:cNvSpPr/>
          <p:nvPr/>
        </p:nvSpPr>
        <p:spPr>
          <a:xfrm>
            <a:off x="0" y="1916832"/>
            <a:ext cx="9144000" cy="461665"/>
          </a:xfrm>
          <a:prstGeom prst="rect">
            <a:avLst/>
          </a:prstGeom>
        </p:spPr>
        <p:txBody>
          <a:bodyPr wrap="square">
            <a:spAutoFit/>
          </a:bodyPr>
          <a:lstStyle/>
          <a:p>
            <a:r>
              <a:rPr lang="es-EC" sz="2400" dirty="0" smtClean="0">
                <a:solidFill>
                  <a:srgbClr val="000000"/>
                </a:solidFill>
              </a:rPr>
              <a:t> </a:t>
            </a:r>
            <a:endParaRPr lang="es-EC" sz="2400" dirty="0">
              <a:solidFill>
                <a:srgbClr val="000000"/>
              </a:solidFill>
            </a:endParaRPr>
          </a:p>
        </p:txBody>
      </p:sp>
      <p:sp>
        <p:nvSpPr>
          <p:cNvPr id="4" name="3 Rectángulo"/>
          <p:cNvSpPr/>
          <p:nvPr/>
        </p:nvSpPr>
        <p:spPr>
          <a:xfrm>
            <a:off x="940968" y="1556792"/>
            <a:ext cx="7200800" cy="4524315"/>
          </a:xfrm>
          <a:prstGeom prst="rect">
            <a:avLst/>
          </a:prstGeom>
        </p:spPr>
        <p:txBody>
          <a:bodyPr wrap="square">
            <a:spAutoFit/>
          </a:bodyPr>
          <a:lstStyle/>
          <a:p>
            <a:r>
              <a:rPr lang="es-EC" sz="3600" dirty="0"/>
              <a:t>Como se puede percibir, a partir de lo anteriormente expuesto, </a:t>
            </a:r>
            <a:r>
              <a:rPr lang="es-EC" sz="3600" b="1" dirty="0">
                <a:solidFill>
                  <a:srgbClr val="0070C0"/>
                </a:solidFill>
              </a:rPr>
              <a:t>se puede asumir que la Responsabilidad Social es principalmente un modelo de gestión</a:t>
            </a:r>
            <a:r>
              <a:rPr lang="es-EC" sz="3600" dirty="0"/>
              <a:t>, que articula directa y objetivamente las acciones socialmente responsables </a:t>
            </a:r>
            <a:r>
              <a:rPr lang="es-EC" sz="3600" dirty="0">
                <a:solidFill>
                  <a:srgbClr val="FF0000"/>
                </a:solidFill>
              </a:rPr>
              <a:t>a la estrategia organizacional</a:t>
            </a:r>
            <a:r>
              <a:rPr lang="es-EC" sz="3600" dirty="0" smtClean="0">
                <a:solidFill>
                  <a:srgbClr val="FF0000"/>
                </a:solidFill>
              </a:rPr>
              <a:t>.</a:t>
            </a:r>
          </a:p>
        </p:txBody>
      </p:sp>
    </p:spTree>
    <p:extLst>
      <p:ext uri="{BB962C8B-B14F-4D97-AF65-F5344CB8AC3E}">
        <p14:creationId xmlns:p14="http://schemas.microsoft.com/office/powerpoint/2010/main" val="24505005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00518"/>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Cuarto paso</a:t>
            </a:r>
            <a:r>
              <a:rPr lang="es-EC" sz="3600" b="1" dirty="0" smtClean="0">
                <a:solidFill>
                  <a:srgbClr val="FF0000"/>
                </a:solidFill>
              </a:rPr>
              <a:t>. Practicando la RS</a:t>
            </a:r>
            <a:endParaRPr lang="es-EC" sz="3600" dirty="0"/>
          </a:p>
        </p:txBody>
      </p:sp>
      <p:sp>
        <p:nvSpPr>
          <p:cNvPr id="3" name="2 Rectángulo"/>
          <p:cNvSpPr/>
          <p:nvPr/>
        </p:nvSpPr>
        <p:spPr>
          <a:xfrm>
            <a:off x="0" y="1916832"/>
            <a:ext cx="9144000" cy="3539430"/>
          </a:xfrm>
          <a:prstGeom prst="rect">
            <a:avLst/>
          </a:prstGeom>
        </p:spPr>
        <p:txBody>
          <a:bodyPr wrap="square">
            <a:spAutoFit/>
          </a:bodyPr>
          <a:lstStyle/>
          <a:p>
            <a:r>
              <a:rPr lang="es-EC" sz="3200" dirty="0">
                <a:solidFill>
                  <a:srgbClr val="000000"/>
                </a:solidFill>
              </a:rPr>
              <a:t>Parece que existe consenso sobre que </a:t>
            </a:r>
            <a:r>
              <a:rPr lang="es-EC" sz="3200" b="1" dirty="0">
                <a:solidFill>
                  <a:srgbClr val="0070C0"/>
                </a:solidFill>
              </a:rPr>
              <a:t>la RS debe ser estratégica</a:t>
            </a:r>
            <a:r>
              <a:rPr lang="es-EC" sz="3200" dirty="0">
                <a:solidFill>
                  <a:srgbClr val="000000"/>
                </a:solidFill>
              </a:rPr>
              <a:t>, o de que la RS puede convertirse en un </a:t>
            </a:r>
            <a:r>
              <a:rPr lang="es-EC" sz="3200" b="1" dirty="0">
                <a:solidFill>
                  <a:srgbClr val="0070C0"/>
                </a:solidFill>
              </a:rPr>
              <a:t>enfoque estratégico de diferenciación </a:t>
            </a:r>
            <a:r>
              <a:rPr lang="es-EC" sz="3200" dirty="0">
                <a:solidFill>
                  <a:srgbClr val="000000"/>
                </a:solidFill>
              </a:rPr>
              <a:t>y de competitividad</a:t>
            </a:r>
            <a:r>
              <a:rPr lang="es-EC" sz="3200" dirty="0" smtClean="0">
                <a:solidFill>
                  <a:srgbClr val="000000"/>
                </a:solidFill>
              </a:rPr>
              <a:t>. </a:t>
            </a:r>
            <a:r>
              <a:rPr lang="es-EC" sz="3200" dirty="0">
                <a:solidFill>
                  <a:srgbClr val="000000"/>
                </a:solidFill>
              </a:rPr>
              <a:t>[…] Pese a ello, la realidad es que aún </a:t>
            </a:r>
            <a:r>
              <a:rPr lang="es-EC" sz="3200" dirty="0">
                <a:solidFill>
                  <a:srgbClr val="FF0000"/>
                </a:solidFill>
              </a:rPr>
              <a:t>existe un amplio número de empresas que no conoce cómo incorporar la Responsabilidad Social en su estrategia y en el modelo de gestión</a:t>
            </a:r>
            <a:r>
              <a:rPr lang="es-EC" sz="3200" dirty="0">
                <a:solidFill>
                  <a:srgbClr val="000000"/>
                </a:solidFill>
              </a:rPr>
              <a:t>.</a:t>
            </a:r>
          </a:p>
        </p:txBody>
      </p:sp>
    </p:spTree>
    <p:extLst>
      <p:ext uri="{BB962C8B-B14F-4D97-AF65-F5344CB8AC3E}">
        <p14:creationId xmlns:p14="http://schemas.microsoft.com/office/powerpoint/2010/main" val="20991097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0211"/>
            <a:ext cx="9144000" cy="900518"/>
          </a:xfrm>
          <a:solidFill>
            <a:srgbClr val="FFFF00"/>
          </a:solidFill>
        </p:spPr>
        <p:txBody>
          <a:bodyPr>
            <a:noAutofit/>
          </a:bodyPr>
          <a:lstStyle/>
          <a:p>
            <a:r>
              <a:rPr lang="es-EC" sz="3600" b="1" dirty="0"/>
              <a:t>La R. S. en la práctica de su </a:t>
            </a:r>
            <a:r>
              <a:rPr lang="es-EC" sz="3600" b="1" dirty="0" smtClean="0"/>
              <a:t>gestión</a:t>
            </a:r>
            <a:br>
              <a:rPr lang="es-EC" sz="3600" b="1" dirty="0" smtClean="0"/>
            </a:br>
            <a:r>
              <a:rPr lang="es-EC" sz="3600" b="1" dirty="0" smtClean="0">
                <a:solidFill>
                  <a:srgbClr val="0070C0"/>
                </a:solidFill>
              </a:rPr>
              <a:t>Cuarto paso</a:t>
            </a:r>
            <a:r>
              <a:rPr lang="es-EC" sz="3600" b="1" dirty="0" smtClean="0">
                <a:solidFill>
                  <a:srgbClr val="FF0000"/>
                </a:solidFill>
              </a:rPr>
              <a:t>. Practicando la RS</a:t>
            </a:r>
            <a:endParaRPr lang="es-EC" sz="3600" dirty="0"/>
          </a:p>
        </p:txBody>
      </p:sp>
      <p:sp>
        <p:nvSpPr>
          <p:cNvPr id="4" name="3 Rectángulo"/>
          <p:cNvSpPr/>
          <p:nvPr/>
        </p:nvSpPr>
        <p:spPr>
          <a:xfrm>
            <a:off x="251520" y="1340768"/>
            <a:ext cx="8640960" cy="5262979"/>
          </a:xfrm>
          <a:prstGeom prst="rect">
            <a:avLst/>
          </a:prstGeom>
        </p:spPr>
        <p:txBody>
          <a:bodyPr wrap="square">
            <a:spAutoFit/>
          </a:bodyPr>
          <a:lstStyle/>
          <a:p>
            <a:r>
              <a:rPr lang="es-EC" sz="2400" dirty="0"/>
              <a:t>Para constituirse en modelo de gestión, la Responsabilidad Social no debe estar aislada de la perspectiva institucional. Todo lo contrario, ha de ser transversal a toda la organización: </a:t>
            </a:r>
            <a:r>
              <a:rPr lang="es-EC" sz="2400" b="1" dirty="0">
                <a:solidFill>
                  <a:srgbClr val="0070C0"/>
                </a:solidFill>
              </a:rPr>
              <a:t>debe estar plasmada en sus enunciados estratégicos de misión, visión y objetivos; debe estar conscientemente expresa en su planificación institucional, viabilizada en su filosofía y políticas</a:t>
            </a:r>
            <a:r>
              <a:rPr lang="es-EC" sz="2400" dirty="0"/>
              <a:t>; debe de ser ejecutada a través de las decisiones cotidianas y estratégicas; implementada en los programas o proyectos de las organizaciones; y ha de ser medible en sus indicadores de gestión, </a:t>
            </a:r>
            <a:r>
              <a:rPr lang="es-EC" sz="2400" b="1" dirty="0">
                <a:solidFill>
                  <a:srgbClr val="0070C0"/>
                </a:solidFill>
              </a:rPr>
              <a:t>debe ser visible en la estructura orgánica y funcional y contar con responsabilidades definidas de forma precisa</a:t>
            </a:r>
            <a:r>
              <a:rPr lang="es-EC" sz="2400" dirty="0"/>
              <a:t>. Y, fundamentalmente, debe verse plasmada en el día a día de las organizaciones y ser parte del imaginario de las personas que las forman y de los colectivos que se relacionan con ellos.</a:t>
            </a:r>
          </a:p>
        </p:txBody>
      </p:sp>
    </p:spTree>
    <p:extLst>
      <p:ext uri="{BB962C8B-B14F-4D97-AF65-F5344CB8AC3E}">
        <p14:creationId xmlns:p14="http://schemas.microsoft.com/office/powerpoint/2010/main" val="1545673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69316</TotalTime>
  <Words>10150</Words>
  <Application>Microsoft Office PowerPoint</Application>
  <PresentationFormat>Presentación en pantalla (4:3)</PresentationFormat>
  <Paragraphs>450</Paragraphs>
  <Slides>96</Slides>
  <Notes>43</Notes>
  <HiddenSlides>0</HiddenSlides>
  <MMClips>0</MMClips>
  <ScaleCrop>false</ScaleCrop>
  <HeadingPairs>
    <vt:vector size="4" baseType="variant">
      <vt:variant>
        <vt:lpstr>Tema</vt:lpstr>
      </vt:variant>
      <vt:variant>
        <vt:i4>1</vt:i4>
      </vt:variant>
      <vt:variant>
        <vt:lpstr>Títulos de diapositiva</vt:lpstr>
      </vt:variant>
      <vt:variant>
        <vt:i4>96</vt:i4>
      </vt:variant>
    </vt:vector>
  </HeadingPairs>
  <TitlesOfParts>
    <vt:vector size="97" baseType="lpstr">
      <vt:lpstr>Tema de Office</vt:lpstr>
      <vt:lpstr>RS COMO CORRIENTE DE PENSAMIENTO (Adaptación tesis del docente. Autores: Burrel y Morgan)</vt:lpstr>
      <vt:lpstr>Presentación de PowerPoint</vt:lpstr>
      <vt:lpstr>Información transversal sobre la Responsabilidad Social en el Ecuador</vt:lpstr>
      <vt:lpstr>Índice de contenido del libro guía</vt:lpstr>
      <vt:lpstr>Índice de contenido</vt:lpstr>
      <vt:lpstr>Importancia que la Responsabilidad Social asume en el Ecuador </vt:lpstr>
      <vt:lpstr>Importancia que la Responsabilidad Social asume en el Ecuador </vt:lpstr>
      <vt:lpstr>Primer acápite</vt:lpstr>
      <vt:lpstr>Segundo acápite</vt:lpstr>
      <vt:lpstr>Tercer acápite</vt:lpstr>
      <vt:lpstr>Últimos capítulos </vt:lpstr>
      <vt:lpstr>Un poco de historia</vt:lpstr>
      <vt:lpstr>Un poco de historia</vt:lpstr>
      <vt:lpstr>Un poco de historia</vt:lpstr>
      <vt:lpstr>Un poco de historia</vt:lpstr>
      <vt:lpstr>Un poco de historia: Criterio taxonómico</vt:lpstr>
      <vt:lpstr>Un poco de historia: Criterio taxonómico</vt:lpstr>
      <vt:lpstr>Un poco de historia: Criterio taxonómico</vt:lpstr>
      <vt:lpstr>Un poco de historia: Criterio taxonómico</vt:lpstr>
      <vt:lpstr> Un poco de historia: Criterio taxonómico </vt:lpstr>
      <vt:lpstr> Un poco de historia: Criterio taxonómico </vt:lpstr>
      <vt:lpstr>El valor agregado de la RSE</vt:lpstr>
      <vt:lpstr>El valor agregado de la RSE (Ibíd., 11, 2)</vt:lpstr>
      <vt:lpstr>El valor agregado de la RSE</vt:lpstr>
      <vt:lpstr>El valor agregado de la RSE</vt:lpstr>
      <vt:lpstr>El valor agregado de la RSE</vt:lpstr>
      <vt:lpstr>El valor agregado de la RSE</vt:lpstr>
      <vt:lpstr>El valor agregado de la RSE</vt:lpstr>
      <vt:lpstr>Enfoques y dimensiones de la Responsabilidad Social  (Ibíd. , 13-9)</vt:lpstr>
      <vt:lpstr>Dimensión de los actores (Ibíd. , 13-4)</vt:lpstr>
      <vt:lpstr>Dimensión de los actores (Ibíd. , 13-4)</vt:lpstr>
      <vt:lpstr>Dimensión de los actores (Ibíd. , 13-4)</vt:lpstr>
      <vt:lpstr>Dimensión de los actores (Ibíd. , 13-4)</vt:lpstr>
      <vt:lpstr>Dimensión de los actores (Ibíd. , 13-5)</vt:lpstr>
      <vt:lpstr>Dimensión de los actores (Ibíd. , 13-5)</vt:lpstr>
      <vt:lpstr>Dimensión de los actores (Ibíd. , 13-5)</vt:lpstr>
      <vt:lpstr>DIMENSIÓN DEL TIEMPO (Ibíd. 15,6)</vt:lpstr>
      <vt:lpstr>*DIMENSIÓN DEL TIEMPO (Ibíd. 15,6)</vt:lpstr>
      <vt:lpstr>*DIMENSIÓN DEL TIEMPO (Ibíd. 15,6)</vt:lpstr>
      <vt:lpstr>*DIMENSIÓN DEL TIEMPO (Ibíd. 15,6)</vt:lpstr>
      <vt:lpstr>Dimensión del grado de transcendencia  (Ibíd., 16-7)</vt:lpstr>
      <vt:lpstr>Dimensión de los resultados (Ibíd. 17-8)</vt:lpstr>
      <vt:lpstr>Dimensión de los resultados (Ibíd. 17-8)</vt:lpstr>
      <vt:lpstr>Dimensión de los resultados (Argandoña, Antonio y Ricardo Isea Silva    2011, 34)</vt:lpstr>
      <vt:lpstr>La R. S. en la práctica de su gestión</vt:lpstr>
      <vt:lpstr>La R. S. en la práctica de su gestión</vt:lpstr>
      <vt:lpstr>La R. S. en la práctica de su gestión primer paso. Definiendo el concepto de RS</vt:lpstr>
      <vt:lpstr>La R. S. en la práctica de su gestión (gráfico de autores, 2013) primer paso. Definiendo el concepto de RS  </vt:lpstr>
      <vt:lpstr>La R. S. en la práctica de su gestión primer paso. Definiendo el concepto de RS</vt:lpstr>
      <vt:lpstr>La R. S. en la práctica de su gestión primer paso. Definiendo el concepto de RS</vt:lpstr>
      <vt:lpstr>La R. S. en la práctica de su gestión primer paso. Definiendo el concepto de RS</vt:lpstr>
      <vt:lpstr>La R. S. en la práctica de su gestión primer paso. Definiendo el concepto de RS</vt:lpstr>
      <vt:lpstr>La R. S. en la práctica de su gestión primer paso. Definiendo el concepto de RS</vt:lpstr>
      <vt:lpstr>La R. S. en la práctica de su gestión primer paso. Definiendo el concepto de RS</vt:lpstr>
      <vt:lpstr>La R. S. en la práctica de su gestión primer paso. Definiendo el concepto de RS</vt:lpstr>
      <vt:lpstr>La R. S. en la práctica de su gestión primer paso. Definiendo el concepto de RS</vt:lpstr>
      <vt:lpstr>La R. S. en la práctica de su gestión segundo paso. Decidiendo el alcance de la RS</vt:lpstr>
      <vt:lpstr>La R. S. en la práctica de su gestión segundo paso. Decidiendo el alcance de la RS</vt:lpstr>
      <vt:lpstr>La R. S. en la práctica de su gestión segundo paso. Decidiendo el alcance de la RS</vt:lpstr>
      <vt:lpstr>La R. S. en la práctica de su gestión segundo paso. Decidiendo el alcance de la RS</vt:lpstr>
      <vt:lpstr>La R. S. en la práctica de su gestión segundo paso. Decidiendo el alcance de la RS</vt:lpstr>
      <vt:lpstr>La R. S. en la práctica de su gestión segundo paso. Decidiendo el alcance de la RS</vt:lpstr>
      <vt:lpstr>Presentación de PowerPoint</vt:lpstr>
      <vt:lpstr>La R. S. en la práctica de su gestión segundo paso. Decidiendo el alcance de la RS</vt:lpstr>
      <vt:lpstr>La R. S. en la práctica de su gestión segundo paso. Decidiendo el alcance de la RS</vt:lpstr>
      <vt:lpstr>La R. S. en la práctica de su gestión segundo paso. Decidiendo el alcance de la RS</vt:lpstr>
      <vt:lpstr>La R. S. en la práctica de su gestión tercer paso. Decidiendo las dimensiones a desarrollar en la RS</vt:lpstr>
      <vt:lpstr>La R. S. en la práctica de su gestión tercer paso. Decidiendo las dimensiones a desarrollar en la RS</vt:lpstr>
      <vt:lpstr>La R. S. en la práctica de su gestión tercer paso. Decidiendo las dimensiones a desarrollar en la RS</vt:lpstr>
      <vt:lpstr>La R. S. en la práctica de su gestión tercer paso. Decidiendo las dimensiones a desarrollar en la RS, El Pacto Global</vt:lpstr>
      <vt:lpstr>La R. S. en la práctica de su gestión tercer paso. Decidiendo las dimensiones a desarrollar en la RS, El Pacto Global</vt:lpstr>
      <vt:lpstr>tercer paso. dimensiones a desarrollar en la RS, El Pacto Global Modelo de gestión</vt:lpstr>
      <vt:lpstr>tercer paso. dimensiones a desarrollar en la RS, El Pacto Global Modelo de gestión</vt:lpstr>
      <vt:lpstr>tercer paso. dimensiones a desarrollar en la RS, El Pacto Global Modelo de gestión</vt:lpstr>
      <vt:lpstr>Dimensiones a desarrollar en la RS, El Pacto Global, diez principios </vt:lpstr>
      <vt:lpstr>Dimensiones a desarrollar en la RS, El Pacto Global, diez principios </vt:lpstr>
      <vt:lpstr>Dimensiones a desarrollar en la RS, El Pacto Global, diez principios </vt:lpstr>
      <vt:lpstr>Dimensiones a desarrollar en la RS, El Pacto Global, diez principios </vt:lpstr>
      <vt:lpstr>La R. S. en la práctica de su gestión tercer paso. Decidiendo las dimensiones a desarrollar en la RS, El Pacto Global</vt:lpstr>
      <vt:lpstr>La R. S. en la práctica de su gestión tercer paso. Decidiendo las dimensiones a desarrollar en la RS, Los Indicadores Ethos</vt:lpstr>
      <vt:lpstr>La R. S. en la práctica de su gestión tercer paso. Decidiendo las dimensiones a desarrollar en la RS, Los Indicadores Ethos</vt:lpstr>
      <vt:lpstr>La R. S. en la práctica de su gestión tercer paso. Decidiendo las dimensiones a desarrollar en la RS, Los Indicadores Ethos</vt:lpstr>
      <vt:lpstr>La R. S. en la práctica de su gestión tercer paso. Decidiendo las dimensiones a desarrollar en la RS, Los Indicadores Ethos</vt:lpstr>
      <vt:lpstr>La R. S. en la práctica de su gestión tercer paso. Decidiendo las dimensiones a desarrollar en la RS, Indicadores GRI</vt:lpstr>
      <vt:lpstr>La R. S. en la práctica de su gestión tercer paso. Decidiendo las dimensiones a desarrollar en la RS, Indicadores GRI</vt:lpstr>
      <vt:lpstr>La R. S. en la práctica de su gestión tercer paso. Decidiendo las dimensiones a desarrollar en la RS, Indicadores GRI</vt:lpstr>
      <vt:lpstr>La R. S. en la práctica de su gestión tercer paso. Decidiendo las dimensiones a desarrollar en la RS, Norma ISO 26000</vt:lpstr>
      <vt:lpstr>La R. S. en la práctica de su gestión tercer paso. Decidiendo las dimensiones a desarrollar en la RS, Norma ISO 26000</vt:lpstr>
      <vt:lpstr>La R. S. en la práctica de su gestión tercer paso. Decidiendo las dimensiones a desarrollar en la RS, Norma ISO 26000</vt:lpstr>
      <vt:lpstr>La R. S. en la práctica de su gestión tercer paso. Decidiendo las dimensiones a desarrollar en la RS, Norma ISO 26000</vt:lpstr>
      <vt:lpstr>La R. S. en la práctica de su gestión tercer paso. Decidiendo las dimensiones a desarrollar en la RS, Norma ISO 26000</vt:lpstr>
      <vt:lpstr>La R. S. en la práctica de su gestión tercer paso. Decidiendo las dimensiones a desarrollar en la RS, Norma ISO 26000</vt:lpstr>
      <vt:lpstr>La R. S. en la práctica de su gestión Cuarto paso. Practicando la RS</vt:lpstr>
      <vt:lpstr>La R. S. en la práctica de su gestión Cuarto paso. Practicando la RS</vt:lpstr>
      <vt:lpstr>La R. S. en la práctica de su gestión Cuarto paso. Practicando la RS</vt:lpstr>
      <vt:lpstr>La R. S. en la práctica de su gestión Cuarto paso. Practicando la 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Información transversal sobre la Responsabilidad Social en el Ecuador</dc:title>
  <dc:creator>Antonio Troya J.</dc:creator>
  <cp:lastModifiedBy>Antonio Troya J.</cp:lastModifiedBy>
  <cp:revision>165</cp:revision>
  <dcterms:created xsi:type="dcterms:W3CDTF">2017-03-01T15:16:23Z</dcterms:created>
  <dcterms:modified xsi:type="dcterms:W3CDTF">2018-05-28T14:17:28Z</dcterms:modified>
</cp:coreProperties>
</file>