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3" r:id="rId1"/>
  </p:sldMasterIdLst>
  <p:notesMasterIdLst>
    <p:notesMasterId r:id="rId10"/>
  </p:notesMasterIdLst>
  <p:sldIdLst>
    <p:sldId id="256" r:id="rId2"/>
    <p:sldId id="258" r:id="rId3"/>
    <p:sldId id="260" r:id="rId4"/>
    <p:sldId id="275" r:id="rId5"/>
    <p:sldId id="261" r:id="rId6"/>
    <p:sldId id="262" r:id="rId7"/>
    <p:sldId id="264" r:id="rId8"/>
    <p:sldId id="27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o testa" initials="mt" lastIdx="2" clrIdx="0">
    <p:extLst>
      <p:ext uri="{19B8F6BF-5375-455C-9EA6-DF929625EA0E}">
        <p15:presenceInfo xmlns:p15="http://schemas.microsoft.com/office/powerpoint/2012/main" userId="43be3192d640dd0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 snapToGrid="0">
      <p:cViewPr varScale="1">
        <p:scale>
          <a:sx n="68" d="100"/>
          <a:sy n="68" d="100"/>
        </p:scale>
        <p:origin x="8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CF95D4-5983-4B8D-815A-BE91CC723B0F}" type="doc">
      <dgm:prSet loTypeId="urn:microsoft.com/office/officeart/2005/8/layout/process4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86A245B-B173-4AF5-9803-216D9FAFD5AB}" type="pres">
      <dgm:prSet presAssocID="{ADCF95D4-5983-4B8D-815A-BE91CC723B0F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0741DC7F-1779-4AEB-9AEC-9AFF30CC3BB8}" type="presOf" srcId="{ADCF95D4-5983-4B8D-815A-BE91CC723B0F}" destId="{786A245B-B173-4AF5-9803-216D9FAFD5A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0C19E-946B-4FCB-9EE9-BC55C5767792}" type="datetimeFigureOut">
              <a:rPr lang="it-IT" smtClean="0"/>
              <a:t>10/07/2018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9AA42-8B3E-408A-903E-626EDBD60C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3041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9AA42-8B3E-408A-903E-626EDBD60C0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236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7689A70F-C508-4C8A-B6EE-CE6514A40743}" type="datetimeFigureOut">
              <a:rPr lang="it-IT" smtClean="0"/>
              <a:t>10/07/2018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it-IT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500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10/07/2018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4799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10/07/2018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711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10/07/2018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2940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10/07/2018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9151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10/07/2018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6211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10/07/2018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8287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10/07/2018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077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10/07/2018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756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10/07/2018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5031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10/07/2018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26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10/07/2018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68763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10/07/2018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09149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10/07/2018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9687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10/07/2018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486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10/07/2018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93599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A70F-C508-4C8A-B6EE-CE6514A40743}" type="datetimeFigureOut">
              <a:rPr lang="it-IT" smtClean="0"/>
              <a:t>10/07/2018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283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689A70F-C508-4C8A-B6EE-CE6514A40743}" type="datetimeFigureOut">
              <a:rPr lang="it-IT" smtClean="0"/>
              <a:t>10/07/2018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3225095-B062-4E70-B30D-4B345219B1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6833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4" r:id="rId1"/>
    <p:sldLayoutId id="2147484225" r:id="rId2"/>
    <p:sldLayoutId id="2147484226" r:id="rId3"/>
    <p:sldLayoutId id="2147484227" r:id="rId4"/>
    <p:sldLayoutId id="2147484228" r:id="rId5"/>
    <p:sldLayoutId id="2147484229" r:id="rId6"/>
    <p:sldLayoutId id="2147484230" r:id="rId7"/>
    <p:sldLayoutId id="2147484231" r:id="rId8"/>
    <p:sldLayoutId id="2147484232" r:id="rId9"/>
    <p:sldLayoutId id="2147484233" r:id="rId10"/>
    <p:sldLayoutId id="2147484234" r:id="rId11"/>
    <p:sldLayoutId id="2147484235" r:id="rId12"/>
    <p:sldLayoutId id="2147484236" r:id="rId13"/>
    <p:sldLayoutId id="2147484237" r:id="rId14"/>
    <p:sldLayoutId id="2147484238" r:id="rId15"/>
    <p:sldLayoutId id="2147484239" r:id="rId16"/>
    <p:sldLayoutId id="214748424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C976B399-D460-4CC9-9CD6-1C7BC60BA0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Titolo </a:t>
            </a:r>
            <a:r>
              <a:rPr lang="it-IT" dirty="0" err="1"/>
              <a:t>uda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DA1157B-979F-445A-A4F4-0BEEC74D19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it-IT" sz="3600" b="1" dirty="0"/>
          </a:p>
          <a:p>
            <a:r>
              <a:rPr lang="it-IT" sz="3600" b="1" dirty="0"/>
              <a:t>«Frase da scegliere»</a:t>
            </a:r>
          </a:p>
        </p:txBody>
      </p:sp>
    </p:spTree>
    <p:extLst>
      <p:ext uri="{BB962C8B-B14F-4D97-AF65-F5344CB8AC3E}">
        <p14:creationId xmlns:p14="http://schemas.microsoft.com/office/powerpoint/2010/main" val="127797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DF3C2C-DE23-42A2-8CB8-E830658F3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bg1"/>
                </a:solidFill>
                <a:latin typeface="Arial Black" panose="020B0A04020102020204" pitchFamily="34" charset="0"/>
              </a:rPr>
              <a:t>CONTESTO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3C60A7-0D21-4A7D-A7AC-BF97BAF85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499"/>
            <a:ext cx="9677168" cy="4022383"/>
          </a:xfrm>
        </p:spPr>
        <p:txBody>
          <a:bodyPr/>
          <a:lstStyle/>
          <a:p>
            <a: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Destinatari</a:t>
            </a:r>
            <a:b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Caratteristiche della classe</a:t>
            </a:r>
            <a:b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Clima relazionale interno</a:t>
            </a:r>
            <a:b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Descrizione precisa della classe</a:t>
            </a:r>
            <a:b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br>
              <a:rPr lang="it-IT" b="1" dirty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endParaRPr lang="it-IT" b="1" dirty="0">
              <a:solidFill>
                <a:schemeClr val="tx2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33994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aborazione alternativa 8">
            <a:extLst>
              <a:ext uri="{FF2B5EF4-FFF2-40B4-BE49-F238E27FC236}">
                <a16:creationId xmlns:a16="http://schemas.microsoft.com/office/drawing/2014/main" id="{C115F0E1-3B94-4DA5-8089-728912C240A6}"/>
              </a:ext>
            </a:extLst>
          </p:cNvPr>
          <p:cNvSpPr/>
          <p:nvPr/>
        </p:nvSpPr>
        <p:spPr>
          <a:xfrm>
            <a:off x="7825467" y="2447705"/>
            <a:ext cx="2995878" cy="55017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Esposizione orale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2402D5-4E69-4265-8769-8A60CDFE0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65" y="2448722"/>
            <a:ext cx="4913099" cy="5501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>
                <a:solidFill>
                  <a:schemeClr val="tx2"/>
                </a:solidFill>
                <a:latin typeface="Arial Black" panose="020B0A04020102020204" pitchFamily="34" charset="0"/>
              </a:rPr>
              <a:t>Comunicazione nella madrelingua </a:t>
            </a:r>
          </a:p>
          <a:p>
            <a:pPr marL="457200" indent="-457200">
              <a:buFont typeface="+mj-lt"/>
              <a:buAutoNum type="arabicPeriod"/>
            </a:pPr>
            <a:endParaRPr lang="it-IT" sz="2000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it-IT" sz="20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3C10380F-92E1-4212-9E40-C237BABF2386}"/>
              </a:ext>
            </a:extLst>
          </p:cNvPr>
          <p:cNvCxnSpPr>
            <a:cxnSpLocks/>
          </p:cNvCxnSpPr>
          <p:nvPr/>
        </p:nvCxnSpPr>
        <p:spPr>
          <a:xfrm>
            <a:off x="5458806" y="2723812"/>
            <a:ext cx="2109613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>
            <a:extLst>
              <a:ext uri="{FF2B5EF4-FFF2-40B4-BE49-F238E27FC236}">
                <a16:creationId xmlns:a16="http://schemas.microsoft.com/office/drawing/2014/main" id="{DD13EAC4-4D64-46F8-8E13-613EADFB9C63}"/>
              </a:ext>
            </a:extLst>
          </p:cNvPr>
          <p:cNvSpPr/>
          <p:nvPr/>
        </p:nvSpPr>
        <p:spPr>
          <a:xfrm>
            <a:off x="796621" y="674300"/>
            <a:ext cx="45496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COMPETENZE</a:t>
            </a:r>
            <a:endParaRPr lang="it-IT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1724B96-9A80-4FF6-B5EF-DD6D11A47DCC}"/>
              </a:ext>
            </a:extLst>
          </p:cNvPr>
          <p:cNvSpPr txBox="1"/>
          <p:nvPr/>
        </p:nvSpPr>
        <p:spPr>
          <a:xfrm>
            <a:off x="433165" y="3226334"/>
            <a:ext cx="6668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Competenza digitale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5581724A-D78E-4977-9679-2FAA417F1C03}"/>
              </a:ext>
            </a:extLst>
          </p:cNvPr>
          <p:cNvSpPr/>
          <p:nvPr/>
        </p:nvSpPr>
        <p:spPr>
          <a:xfrm>
            <a:off x="5603312" y="3153927"/>
            <a:ext cx="2995878" cy="5501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Uso TIC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2E2CEC80-55BF-46DB-BD9E-7A49C030CF57}"/>
              </a:ext>
            </a:extLst>
          </p:cNvPr>
          <p:cNvCxnSpPr>
            <a:cxnSpLocks/>
          </p:cNvCxnSpPr>
          <p:nvPr/>
        </p:nvCxnSpPr>
        <p:spPr>
          <a:xfrm>
            <a:off x="3264582" y="3411000"/>
            <a:ext cx="2109613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98A15B0-230F-4B80-ACD5-9BF4256ED4F6}"/>
              </a:ext>
            </a:extLst>
          </p:cNvPr>
          <p:cNvSpPr txBox="1"/>
          <p:nvPr/>
        </p:nvSpPr>
        <p:spPr>
          <a:xfrm>
            <a:off x="433165" y="3983185"/>
            <a:ext cx="5662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Imparare ad imparare</a:t>
            </a:r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05C4FF1F-C585-432C-BDC3-0B06122CF1F8}"/>
              </a:ext>
            </a:extLst>
          </p:cNvPr>
          <p:cNvCxnSpPr>
            <a:cxnSpLocks/>
          </p:cNvCxnSpPr>
          <p:nvPr/>
        </p:nvCxnSpPr>
        <p:spPr>
          <a:xfrm>
            <a:off x="4319388" y="4903590"/>
            <a:ext cx="2109613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44DB6D10-F291-4AA0-9F6F-F288FFC93C3A}"/>
              </a:ext>
            </a:extLst>
          </p:cNvPr>
          <p:cNvSpPr/>
          <p:nvPr/>
        </p:nvSpPr>
        <p:spPr>
          <a:xfrm>
            <a:off x="5599112" y="3894102"/>
            <a:ext cx="3132725" cy="550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Attività metacognitiva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8DDAB44-09AE-4A42-B1F7-212A0EAFE144}"/>
              </a:ext>
            </a:extLst>
          </p:cNvPr>
          <p:cNvSpPr txBox="1"/>
          <p:nvPr/>
        </p:nvSpPr>
        <p:spPr>
          <a:xfrm>
            <a:off x="417497" y="4708843"/>
            <a:ext cx="5307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Competenze sociali e civiche</a:t>
            </a:r>
          </a:p>
        </p:txBody>
      </p: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56E4D4D0-40E9-4A31-A08F-48E44B736E65}"/>
              </a:ext>
            </a:extLst>
          </p:cNvPr>
          <p:cNvCxnSpPr>
            <a:cxnSpLocks/>
          </p:cNvCxnSpPr>
          <p:nvPr/>
        </p:nvCxnSpPr>
        <p:spPr>
          <a:xfrm>
            <a:off x="3349193" y="4167851"/>
            <a:ext cx="2109613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id="{B2419E61-B12F-45C5-94D1-2494DFFE48C7}"/>
              </a:ext>
            </a:extLst>
          </p:cNvPr>
          <p:cNvSpPr/>
          <p:nvPr/>
        </p:nvSpPr>
        <p:spPr>
          <a:xfrm>
            <a:off x="6631399" y="4628516"/>
            <a:ext cx="2995878" cy="5501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Cooperative </a:t>
            </a:r>
            <a:r>
              <a:rPr lang="it-IT" dirty="0" err="1">
                <a:solidFill>
                  <a:schemeClr val="tx2"/>
                </a:solidFill>
                <a:latin typeface="Arial Black" panose="020B0A04020102020204" pitchFamily="34" charset="0"/>
              </a:rPr>
              <a:t>learning</a:t>
            </a:r>
            <a:endParaRPr lang="it-IT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8207334E-78A2-4142-A820-1671727B6461}"/>
              </a:ext>
            </a:extLst>
          </p:cNvPr>
          <p:cNvSpPr txBox="1"/>
          <p:nvPr/>
        </p:nvSpPr>
        <p:spPr>
          <a:xfrm>
            <a:off x="417497" y="5465694"/>
            <a:ext cx="6822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Consapevolezza ed espressione culturale</a:t>
            </a:r>
            <a:endParaRPr lang="it-IT" dirty="0"/>
          </a:p>
        </p:txBody>
      </p: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406A4AE9-8E63-4F7C-AEE6-2798369B4671}"/>
              </a:ext>
            </a:extLst>
          </p:cNvPr>
          <p:cNvCxnSpPr>
            <a:cxnSpLocks/>
          </p:cNvCxnSpPr>
          <p:nvPr/>
        </p:nvCxnSpPr>
        <p:spPr>
          <a:xfrm>
            <a:off x="5881975" y="5650360"/>
            <a:ext cx="2109613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tangolo con angoli arrotondati 18">
            <a:extLst>
              <a:ext uri="{FF2B5EF4-FFF2-40B4-BE49-F238E27FC236}">
                <a16:creationId xmlns:a16="http://schemas.microsoft.com/office/drawing/2014/main" id="{12669033-35C6-49A1-B43C-529B524421BC}"/>
              </a:ext>
            </a:extLst>
          </p:cNvPr>
          <p:cNvSpPr/>
          <p:nvPr/>
        </p:nvSpPr>
        <p:spPr>
          <a:xfrm>
            <a:off x="8129338" y="5375286"/>
            <a:ext cx="3145984" cy="5501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/>
                </a:solidFill>
                <a:latin typeface="Arial Black" panose="020B0A04020102020204" pitchFamily="34" charset="0"/>
              </a:rPr>
              <a:t>Letteratura/storia/arte</a:t>
            </a:r>
          </a:p>
        </p:txBody>
      </p:sp>
    </p:spTree>
    <p:extLst>
      <p:ext uri="{BB962C8B-B14F-4D97-AF65-F5344CB8AC3E}">
        <p14:creationId xmlns:p14="http://schemas.microsoft.com/office/powerpoint/2010/main" val="137203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11" grpId="0" animBg="1"/>
      <p:bldP spid="16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C76A30-7F4A-4E37-B4C4-5F2510392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metacognizione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B952B4-11EA-4CFE-8CAC-576974605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1830BC8-BF68-48D2-8C42-FC86C6C349B4}"/>
              </a:ext>
            </a:extLst>
          </p:cNvPr>
          <p:cNvSpPr/>
          <p:nvPr/>
        </p:nvSpPr>
        <p:spPr>
          <a:xfrm>
            <a:off x="-19121" y="-3227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tx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D6E2881B-5707-492A-AC6A-6E2E8EABA28E}"/>
              </a:ext>
            </a:extLst>
          </p:cNvPr>
          <p:cNvSpPr/>
          <p:nvPr/>
        </p:nvSpPr>
        <p:spPr>
          <a:xfrm>
            <a:off x="3531035" y="2505670"/>
            <a:ext cx="5129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METODOLOGIE</a:t>
            </a:r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B5151AF7-6A80-4405-86BB-9D2796D9B827}"/>
              </a:ext>
            </a:extLst>
          </p:cNvPr>
          <p:cNvSpPr/>
          <p:nvPr/>
        </p:nvSpPr>
        <p:spPr>
          <a:xfrm rot="12523349">
            <a:off x="2215390" y="2007502"/>
            <a:ext cx="1398910" cy="506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2BF70C19-586D-4244-8267-1F0948A5DDF3}"/>
              </a:ext>
            </a:extLst>
          </p:cNvPr>
          <p:cNvSpPr/>
          <p:nvPr/>
        </p:nvSpPr>
        <p:spPr>
          <a:xfrm rot="19010324">
            <a:off x="6608552" y="1561649"/>
            <a:ext cx="1355188" cy="506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7FE8DC85-72BC-4544-BC7C-A76D132A1EEA}"/>
              </a:ext>
            </a:extLst>
          </p:cNvPr>
          <p:cNvSpPr/>
          <p:nvPr/>
        </p:nvSpPr>
        <p:spPr>
          <a:xfrm rot="16200000">
            <a:off x="4613354" y="1480016"/>
            <a:ext cx="1433775" cy="506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>
            <a:extLst>
              <a:ext uri="{FF2B5EF4-FFF2-40B4-BE49-F238E27FC236}">
                <a16:creationId xmlns:a16="http://schemas.microsoft.com/office/drawing/2014/main" id="{6488EF95-9B6A-40A6-AE55-A50436712160}"/>
              </a:ext>
            </a:extLst>
          </p:cNvPr>
          <p:cNvSpPr/>
          <p:nvPr/>
        </p:nvSpPr>
        <p:spPr>
          <a:xfrm rot="2917139">
            <a:off x="6453891" y="3651119"/>
            <a:ext cx="825455" cy="506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AC831BFD-0D65-490E-8D84-C321881B381B}"/>
              </a:ext>
            </a:extLst>
          </p:cNvPr>
          <p:cNvSpPr/>
          <p:nvPr/>
        </p:nvSpPr>
        <p:spPr>
          <a:xfrm rot="6470924">
            <a:off x="3960839" y="4253847"/>
            <a:ext cx="1896528" cy="506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12">
            <a:extLst>
              <a:ext uri="{FF2B5EF4-FFF2-40B4-BE49-F238E27FC236}">
                <a16:creationId xmlns:a16="http://schemas.microsoft.com/office/drawing/2014/main" id="{CB92703B-B727-4BB7-BCE2-21F592F62F09}"/>
              </a:ext>
            </a:extLst>
          </p:cNvPr>
          <p:cNvSpPr/>
          <p:nvPr/>
        </p:nvSpPr>
        <p:spPr>
          <a:xfrm rot="7501982">
            <a:off x="2677949" y="3658274"/>
            <a:ext cx="1099450" cy="5151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>
            <a:extLst>
              <a:ext uri="{FF2B5EF4-FFF2-40B4-BE49-F238E27FC236}">
                <a16:creationId xmlns:a16="http://schemas.microsoft.com/office/drawing/2014/main" id="{E6400942-C404-43FC-8810-8F8AD5B545F8}"/>
              </a:ext>
            </a:extLst>
          </p:cNvPr>
          <p:cNvSpPr/>
          <p:nvPr/>
        </p:nvSpPr>
        <p:spPr>
          <a:xfrm rot="2774555">
            <a:off x="8507483" y="3665776"/>
            <a:ext cx="1453128" cy="506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>
            <a:extLst>
              <a:ext uri="{FF2B5EF4-FFF2-40B4-BE49-F238E27FC236}">
                <a16:creationId xmlns:a16="http://schemas.microsoft.com/office/drawing/2014/main" id="{8EA39A33-CC56-4C46-A2C8-12A5BABDDBF6}"/>
              </a:ext>
            </a:extLst>
          </p:cNvPr>
          <p:cNvSpPr/>
          <p:nvPr/>
        </p:nvSpPr>
        <p:spPr>
          <a:xfrm rot="20488973">
            <a:off x="8702673" y="2075837"/>
            <a:ext cx="1788798" cy="506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205A4E03-E209-48E2-AAC8-37E70810EFA0}"/>
              </a:ext>
            </a:extLst>
          </p:cNvPr>
          <p:cNvSpPr/>
          <p:nvPr/>
        </p:nvSpPr>
        <p:spPr>
          <a:xfrm>
            <a:off x="6499160" y="4269702"/>
            <a:ext cx="149752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tutoring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DE4C5A5A-E46E-4F31-8E49-15FAD65DEADE}"/>
              </a:ext>
            </a:extLst>
          </p:cNvPr>
          <p:cNvSpPr/>
          <p:nvPr/>
        </p:nvSpPr>
        <p:spPr>
          <a:xfrm>
            <a:off x="3845870" y="380823"/>
            <a:ext cx="265329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peer </a:t>
            </a:r>
            <a:r>
              <a:rPr lang="it-IT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teaching</a:t>
            </a:r>
            <a:endParaRPr lang="it-IT" sz="28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850A458C-1827-4AC2-A737-8B0DEB73CF85}"/>
              </a:ext>
            </a:extLst>
          </p:cNvPr>
          <p:cNvSpPr/>
          <p:nvPr/>
        </p:nvSpPr>
        <p:spPr>
          <a:xfrm>
            <a:off x="7060813" y="604433"/>
            <a:ext cx="23086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Peer to peer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C214875B-14F1-411B-800A-E6C03EB3169F}"/>
              </a:ext>
            </a:extLst>
          </p:cNvPr>
          <p:cNvSpPr/>
          <p:nvPr/>
        </p:nvSpPr>
        <p:spPr>
          <a:xfrm>
            <a:off x="239241" y="1100643"/>
            <a:ext cx="388920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Cooperative </a:t>
            </a:r>
            <a:r>
              <a:rPr lang="it-IT" sz="2800" b="1" cap="none" spc="0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learning</a:t>
            </a:r>
            <a:endParaRPr lang="it-IT" sz="28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FBED1088-7F13-4CC4-8B80-0790E1711F01}"/>
              </a:ext>
            </a:extLst>
          </p:cNvPr>
          <p:cNvSpPr/>
          <p:nvPr/>
        </p:nvSpPr>
        <p:spPr>
          <a:xfrm>
            <a:off x="8863571" y="4461555"/>
            <a:ext cx="30187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metacognizione</a:t>
            </a:r>
            <a:endParaRPr lang="it-IT" sz="28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D167D3F6-F692-4046-B8A0-E6A3BCCF23E8}"/>
              </a:ext>
            </a:extLst>
          </p:cNvPr>
          <p:cNvSpPr/>
          <p:nvPr/>
        </p:nvSpPr>
        <p:spPr>
          <a:xfrm>
            <a:off x="441020" y="4346540"/>
            <a:ext cx="25635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brainstorming</a:t>
            </a:r>
          </a:p>
        </p:txBody>
      </p:sp>
      <p:sp>
        <p:nvSpPr>
          <p:cNvPr id="25" name="Rettangolo 24">
            <a:extLst>
              <a:ext uri="{FF2B5EF4-FFF2-40B4-BE49-F238E27FC236}">
                <a16:creationId xmlns:a16="http://schemas.microsoft.com/office/drawing/2014/main" id="{BCF0B09B-87C1-4F60-98C1-AAA6FA0A6F12}"/>
              </a:ext>
            </a:extLst>
          </p:cNvPr>
          <p:cNvSpPr/>
          <p:nvPr/>
        </p:nvSpPr>
        <p:spPr>
          <a:xfrm>
            <a:off x="8654307" y="1291647"/>
            <a:ext cx="32944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Lezione dialogata</a:t>
            </a: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B7CD9EED-33F7-4248-8C23-54280A6D4004}"/>
              </a:ext>
            </a:extLst>
          </p:cNvPr>
          <p:cNvSpPr/>
          <p:nvPr/>
        </p:nvSpPr>
        <p:spPr>
          <a:xfrm>
            <a:off x="2317344" y="5446769"/>
            <a:ext cx="52549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Apprendimento per scoperta</a:t>
            </a:r>
          </a:p>
        </p:txBody>
      </p:sp>
    </p:spTree>
    <p:extLst>
      <p:ext uri="{BB962C8B-B14F-4D97-AF65-F5344CB8AC3E}">
        <p14:creationId xmlns:p14="http://schemas.microsoft.com/office/powerpoint/2010/main" val="33222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tangolo con angoli in alto arrotondati 15">
            <a:extLst>
              <a:ext uri="{FF2B5EF4-FFF2-40B4-BE49-F238E27FC236}">
                <a16:creationId xmlns:a16="http://schemas.microsoft.com/office/drawing/2014/main" id="{F06BE866-0BB1-4CBC-8694-991AF3A90161}"/>
              </a:ext>
            </a:extLst>
          </p:cNvPr>
          <p:cNvSpPr/>
          <p:nvPr/>
        </p:nvSpPr>
        <p:spPr>
          <a:xfrm rot="5400000">
            <a:off x="-643489" y="1579216"/>
            <a:ext cx="6168455" cy="3924875"/>
          </a:xfrm>
          <a:prstGeom prst="round2Same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ABB5D03-1B2E-4D7A-9CE7-B6C2A81E4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it-IT" sz="2500" b="1" dirty="0">
                <a:solidFill>
                  <a:srgbClr val="EBEBEB"/>
                </a:solidFill>
                <a:latin typeface="Arial Black" panose="020B0A04020102020204" pitchFamily="34" charset="0"/>
              </a:rPr>
              <a:t>MATERIALI E STRUMENTI</a:t>
            </a:r>
          </a:p>
        </p:txBody>
      </p:sp>
      <p:graphicFrame>
        <p:nvGraphicFramePr>
          <p:cNvPr id="35" name="Segnaposto contenuto 2">
            <a:extLst>
              <a:ext uri="{FF2B5EF4-FFF2-40B4-BE49-F238E27FC236}">
                <a16:creationId xmlns:a16="http://schemas.microsoft.com/office/drawing/2014/main" id="{2EC952FD-496A-4335-B323-B8CE36666B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819841"/>
              </p:ext>
            </p:extLst>
          </p:nvPr>
        </p:nvGraphicFramePr>
        <p:xfrm>
          <a:off x="5194300" y="808038"/>
          <a:ext cx="6391275" cy="866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02720892-D20E-4084-98B7-1558055BC721}"/>
              </a:ext>
            </a:extLst>
          </p:cNvPr>
          <p:cNvCxnSpPr>
            <a:cxnSpLocks/>
          </p:cNvCxnSpPr>
          <p:nvPr/>
        </p:nvCxnSpPr>
        <p:spPr>
          <a:xfrm>
            <a:off x="478302" y="450166"/>
            <a:ext cx="0" cy="61616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7876016E-5D3D-4C18-8D32-DCE22328E04F}"/>
              </a:ext>
            </a:extLst>
          </p:cNvPr>
          <p:cNvCxnSpPr/>
          <p:nvPr/>
        </p:nvCxnSpPr>
        <p:spPr>
          <a:xfrm>
            <a:off x="478302" y="6625883"/>
            <a:ext cx="32918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e 2">
            <a:extLst>
              <a:ext uri="{FF2B5EF4-FFF2-40B4-BE49-F238E27FC236}">
                <a16:creationId xmlns:a16="http://schemas.microsoft.com/office/drawing/2014/main" id="{B19B41B3-D1AF-41E3-BFCF-20FF12A33A65}"/>
              </a:ext>
            </a:extLst>
          </p:cNvPr>
          <p:cNvSpPr/>
          <p:nvPr/>
        </p:nvSpPr>
        <p:spPr>
          <a:xfrm>
            <a:off x="6939289" y="808038"/>
            <a:ext cx="2082018" cy="14459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rgbClr val="FF0000"/>
                </a:solidFill>
                <a:latin typeface="AR CENA" panose="02000000000000000000" pitchFamily="2" charset="0"/>
              </a:rPr>
              <a:t>PC E LIM</a:t>
            </a:r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F809F6ED-C92A-4FDE-A5E1-84C619ADF25E}"/>
              </a:ext>
            </a:extLst>
          </p:cNvPr>
          <p:cNvSpPr/>
          <p:nvPr/>
        </p:nvSpPr>
        <p:spPr>
          <a:xfrm>
            <a:off x="4533479" y="1983024"/>
            <a:ext cx="2082018" cy="14459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rgbClr val="FF0000"/>
                </a:solidFill>
                <a:latin typeface="AR CENA" panose="02000000000000000000" pitchFamily="2" charset="0"/>
              </a:rPr>
              <a:t>LIBRO DI TESTO</a:t>
            </a:r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C36D6E91-55BC-4229-8601-0C93B11B2A32}"/>
              </a:ext>
            </a:extLst>
          </p:cNvPr>
          <p:cNvSpPr/>
          <p:nvPr/>
        </p:nvSpPr>
        <p:spPr>
          <a:xfrm>
            <a:off x="9287003" y="1936651"/>
            <a:ext cx="2082018" cy="14459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FF0000"/>
                </a:solidFill>
                <a:latin typeface="AR CENA" panose="02000000000000000000" pitchFamily="2" charset="0"/>
              </a:rPr>
              <a:t>CLASSE ONLINE (REGISTRO ELETTRONICO)</a:t>
            </a: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9FE49D6C-C085-4585-9A23-F9D4EC53C23D}"/>
              </a:ext>
            </a:extLst>
          </p:cNvPr>
          <p:cNvSpPr/>
          <p:nvPr/>
        </p:nvSpPr>
        <p:spPr>
          <a:xfrm>
            <a:off x="7087374" y="3645224"/>
            <a:ext cx="2082018" cy="14459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rgbClr val="FF0000"/>
                </a:solidFill>
                <a:latin typeface="AR CENA" panose="02000000000000000000" pitchFamily="2" charset="0"/>
              </a:rPr>
              <a:t>MAPPE CONCETTUALI</a:t>
            </a:r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B0237993-E634-4353-A9A0-43602C95F015}"/>
              </a:ext>
            </a:extLst>
          </p:cNvPr>
          <p:cNvSpPr/>
          <p:nvPr/>
        </p:nvSpPr>
        <p:spPr>
          <a:xfrm>
            <a:off x="4857271" y="4936169"/>
            <a:ext cx="2082018" cy="14459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rgbClr val="FF0000"/>
                </a:solidFill>
                <a:latin typeface="AR CENA" panose="02000000000000000000" pitchFamily="2" charset="0"/>
              </a:rPr>
              <a:t>VIDEO</a:t>
            </a:r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91DC6808-AB34-40F0-91AE-5A0B0568FB9E}"/>
              </a:ext>
            </a:extLst>
          </p:cNvPr>
          <p:cNvSpPr/>
          <p:nvPr/>
        </p:nvSpPr>
        <p:spPr>
          <a:xfrm>
            <a:off x="9475402" y="4639993"/>
            <a:ext cx="2238296" cy="14459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FF0000"/>
                </a:solidFill>
                <a:latin typeface="AR CENA" panose="02000000000000000000" pitchFamily="2" charset="0"/>
              </a:rPr>
              <a:t>PRESENTAZIONI POWER POINT</a:t>
            </a:r>
          </a:p>
        </p:txBody>
      </p:sp>
    </p:spTree>
    <p:extLst>
      <p:ext uri="{BB962C8B-B14F-4D97-AF65-F5344CB8AC3E}">
        <p14:creationId xmlns:p14="http://schemas.microsoft.com/office/powerpoint/2010/main" val="361930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5F5E05DD-A3A9-42F1-AE01-7BBB6B145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27B985E-E89B-4F61-9A87-6CACC96FF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274" y="1448262"/>
            <a:ext cx="11111392" cy="1320800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Strategie per alunni con DSA         legge 170/2010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D6DA8D5-4C61-4E70-BDA7-4B4F44F6880B}"/>
              </a:ext>
            </a:extLst>
          </p:cNvPr>
          <p:cNvSpPr txBox="1"/>
          <p:nvPr/>
        </p:nvSpPr>
        <p:spPr>
          <a:xfrm>
            <a:off x="403274" y="309489"/>
            <a:ext cx="1080867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>
                <a:solidFill>
                  <a:srgbClr val="FF0000"/>
                </a:solidFill>
              </a:rPr>
              <a:t>Com’è un docente inclusivo?</a:t>
            </a:r>
          </a:p>
          <a:p>
            <a:r>
              <a:rPr lang="it-IT" sz="2800" dirty="0">
                <a:solidFill>
                  <a:srgbClr val="FF0000"/>
                </a:solidFill>
              </a:rPr>
              <a:t>Sa valutare la diversità degli alunni: la differenza è una risorsa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29080D8-73E7-4C82-9F95-71AC86498537}"/>
              </a:ext>
            </a:extLst>
          </p:cNvPr>
          <p:cNvSpPr txBox="1"/>
          <p:nvPr/>
        </p:nvSpPr>
        <p:spPr>
          <a:xfrm>
            <a:off x="677334" y="2200069"/>
            <a:ext cx="108373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STRUMENTI COMPENSATIVI  </a:t>
            </a:r>
          </a:p>
          <a:p>
            <a:endParaRPr lang="it-IT" dirty="0"/>
          </a:p>
          <a:p>
            <a:r>
              <a:rPr lang="it-IT" dirty="0"/>
              <a:t>Risorse audio e video</a:t>
            </a:r>
          </a:p>
          <a:p>
            <a:r>
              <a:rPr lang="it-IT" dirty="0"/>
              <a:t>Correttore ortografico</a:t>
            </a:r>
          </a:p>
          <a:p>
            <a:r>
              <a:rPr lang="it-IT" dirty="0"/>
              <a:t>Schemi e mappe</a:t>
            </a:r>
          </a:p>
          <a:p>
            <a:r>
              <a:rPr lang="it-IT" dirty="0"/>
              <a:t>Libri digitali</a:t>
            </a:r>
          </a:p>
          <a:p>
            <a:r>
              <a:rPr lang="it-IT" dirty="0"/>
              <a:t>Uso del testo semplificato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A6550E7-0CB4-46F4-8AF5-DB373DDBDA72}"/>
              </a:ext>
            </a:extLst>
          </p:cNvPr>
          <p:cNvSpPr txBox="1"/>
          <p:nvPr/>
        </p:nvSpPr>
        <p:spPr>
          <a:xfrm>
            <a:off x="6096000" y="2299899"/>
            <a:ext cx="69588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MISURE DISPENSATIVE</a:t>
            </a:r>
          </a:p>
          <a:p>
            <a:endParaRPr lang="it-IT" dirty="0"/>
          </a:p>
          <a:p>
            <a:r>
              <a:rPr lang="it-IT" dirty="0"/>
              <a:t>Lettura ad alta voce</a:t>
            </a:r>
          </a:p>
          <a:p>
            <a:r>
              <a:rPr lang="it-IT" dirty="0"/>
              <a:t>Concessione di un tempo maggiore</a:t>
            </a:r>
          </a:p>
          <a:p>
            <a:r>
              <a:rPr lang="it-IT" dirty="0"/>
              <a:t>Copiare alla lavagna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B2BC2D02-7AAF-4B5A-9285-9BE0B75A8999}"/>
              </a:ext>
            </a:extLst>
          </p:cNvPr>
          <p:cNvSpPr/>
          <p:nvPr/>
        </p:nvSpPr>
        <p:spPr>
          <a:xfrm>
            <a:off x="677334" y="4477044"/>
            <a:ext cx="10942580" cy="207146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7978995-2F6F-4741-8364-A283288D8C4D}"/>
              </a:ext>
            </a:extLst>
          </p:cNvPr>
          <p:cNvSpPr txBox="1"/>
          <p:nvPr/>
        </p:nvSpPr>
        <p:spPr>
          <a:xfrm>
            <a:off x="677334" y="4431323"/>
            <a:ext cx="109847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Obiettivi minimi per un alunno </a:t>
            </a:r>
            <a:r>
              <a:rPr lang="it-IT" dirty="0" err="1"/>
              <a:t>Dva</a:t>
            </a:r>
            <a:r>
              <a:rPr lang="it-IT" dirty="0"/>
              <a:t> legge 104/1992 :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5034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E75251-C152-40BD-83AB-E0D35CD7A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MATERIALI E STRUMENTI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80F772-D409-4AAE-896F-C3C2CF67A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GUARDA ALTRO POWER POINT</a:t>
            </a:r>
          </a:p>
        </p:txBody>
      </p:sp>
    </p:spTree>
    <p:extLst>
      <p:ext uri="{BB962C8B-B14F-4D97-AF65-F5344CB8AC3E}">
        <p14:creationId xmlns:p14="http://schemas.microsoft.com/office/powerpoint/2010/main" val="632696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7EEF33-6B0F-4F49-859A-1548CCB4A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287472"/>
            <a:ext cx="8911687" cy="1280890"/>
          </a:xfrm>
        </p:spPr>
        <p:txBody>
          <a:bodyPr/>
          <a:lstStyle/>
          <a:p>
            <a:r>
              <a:rPr lang="it-IT" b="1" dirty="0">
                <a:solidFill>
                  <a:schemeClr val="tx2"/>
                </a:solidFill>
              </a:rPr>
              <a:t>METODOLOGIE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2E8B4D1-34F8-4F70-84F7-9C89AAF0AEE4}"/>
              </a:ext>
            </a:extLst>
          </p:cNvPr>
          <p:cNvSpPr txBox="1"/>
          <p:nvPr/>
        </p:nvSpPr>
        <p:spPr>
          <a:xfrm>
            <a:off x="6793724" y="3914910"/>
            <a:ext cx="7343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chemeClr val="tx2"/>
                </a:solidFill>
              </a:rPr>
              <a:t>STRUMENTI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AB32108-F9BF-48A1-8A0E-8F242CC866F8}"/>
              </a:ext>
            </a:extLst>
          </p:cNvPr>
          <p:cNvSpPr txBox="1"/>
          <p:nvPr/>
        </p:nvSpPr>
        <p:spPr>
          <a:xfrm>
            <a:off x="7061015" y="1606586"/>
            <a:ext cx="48064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b="1" dirty="0"/>
          </a:p>
          <a:p>
            <a:endParaRPr lang="it-IT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7E608DD-48E5-4610-AD64-71C3C2C9D522}"/>
              </a:ext>
            </a:extLst>
          </p:cNvPr>
          <p:cNvSpPr txBox="1"/>
          <p:nvPr/>
        </p:nvSpPr>
        <p:spPr>
          <a:xfrm>
            <a:off x="5616732" y="4730516"/>
            <a:ext cx="76950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/>
              <a:t>PC E LIM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/>
              <a:t>LIBRO DI TESTO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/>
              <a:t>CLASSE ONLINE (REGISTRO ELETTRONICO)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/>
              <a:t>MAPPE CONCETTUALI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/>
              <a:t>VIDEO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/>
              <a:t>PRESENTAZIONI IN POWER POINT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28F04C2-3BE2-44EA-B9D8-61428B34F0E1}"/>
              </a:ext>
            </a:extLst>
          </p:cNvPr>
          <p:cNvSpPr/>
          <p:nvPr/>
        </p:nvSpPr>
        <p:spPr>
          <a:xfrm>
            <a:off x="2592924" y="1202548"/>
            <a:ext cx="2365717" cy="5047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tx1"/>
                </a:solidFill>
              </a:rPr>
              <a:t>TUTORING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A61B170D-DEAC-45D1-B04C-15326B4C6661}"/>
              </a:ext>
            </a:extLst>
          </p:cNvPr>
          <p:cNvSpPr/>
          <p:nvPr/>
        </p:nvSpPr>
        <p:spPr>
          <a:xfrm>
            <a:off x="2592924" y="1802105"/>
            <a:ext cx="2365717" cy="5394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tx1"/>
                </a:solidFill>
              </a:rPr>
              <a:t>PEER TEACHING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E13CA9A9-80DE-4706-B616-FB414177B756}"/>
              </a:ext>
            </a:extLst>
          </p:cNvPr>
          <p:cNvSpPr/>
          <p:nvPr/>
        </p:nvSpPr>
        <p:spPr>
          <a:xfrm>
            <a:off x="2592924" y="2436402"/>
            <a:ext cx="2365717" cy="5394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tx1"/>
                </a:solidFill>
              </a:rPr>
              <a:t>PEER TO PEER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775DBEA8-38E2-4686-BB86-EDF787639E55}"/>
              </a:ext>
            </a:extLst>
          </p:cNvPr>
          <p:cNvSpPr/>
          <p:nvPr/>
        </p:nvSpPr>
        <p:spPr>
          <a:xfrm>
            <a:off x="2594414" y="3075649"/>
            <a:ext cx="2364227" cy="53081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tx1"/>
                </a:solidFill>
              </a:rPr>
              <a:t>COOPERATIVE LEARNING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C52C186A-B47C-4504-9C9F-EE3BCD19370B}"/>
              </a:ext>
            </a:extLst>
          </p:cNvPr>
          <p:cNvSpPr/>
          <p:nvPr/>
        </p:nvSpPr>
        <p:spPr>
          <a:xfrm>
            <a:off x="6793724" y="1204142"/>
            <a:ext cx="2365717" cy="50313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tx1"/>
                </a:solidFill>
              </a:rPr>
              <a:t>METACOGNIZIONE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F004620E-52E7-491C-A25A-27DFE83EF0E7}"/>
              </a:ext>
            </a:extLst>
          </p:cNvPr>
          <p:cNvSpPr/>
          <p:nvPr/>
        </p:nvSpPr>
        <p:spPr>
          <a:xfrm>
            <a:off x="6793724" y="3066991"/>
            <a:ext cx="2365717" cy="5394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tx1"/>
                </a:solidFill>
              </a:rPr>
              <a:t>APPRENDIMENTO PER SCOPERTA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50E52CCF-C31E-4593-BEED-E934CD67439C}"/>
              </a:ext>
            </a:extLst>
          </p:cNvPr>
          <p:cNvSpPr/>
          <p:nvPr/>
        </p:nvSpPr>
        <p:spPr>
          <a:xfrm>
            <a:off x="6793725" y="1802105"/>
            <a:ext cx="2365717" cy="539468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tx1"/>
                </a:solidFill>
              </a:rPr>
              <a:t>BRAINSTORMING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FAC440E1-CF14-4B18-AC23-847596758E1A}"/>
              </a:ext>
            </a:extLst>
          </p:cNvPr>
          <p:cNvSpPr/>
          <p:nvPr/>
        </p:nvSpPr>
        <p:spPr>
          <a:xfrm>
            <a:off x="6793725" y="2436402"/>
            <a:ext cx="2365717" cy="5394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tx1"/>
                </a:solidFill>
              </a:rPr>
              <a:t>LEZIONE DIALOGATA</a:t>
            </a:r>
          </a:p>
        </p:txBody>
      </p:sp>
    </p:spTree>
    <p:extLst>
      <p:ext uri="{BB962C8B-B14F-4D97-AF65-F5344CB8AC3E}">
        <p14:creationId xmlns:p14="http://schemas.microsoft.com/office/powerpoint/2010/main" val="4133333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riunioni ione">
  <a:themeElements>
    <a:clrScheme name="Sala riunioni ione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Sala riunioni 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riunioni 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173</TotalTime>
  <Words>185</Words>
  <Application>Microsoft Office PowerPoint</Application>
  <PresentationFormat>Widescreen</PresentationFormat>
  <Paragraphs>74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7" baseType="lpstr">
      <vt:lpstr>Malgun Gothic</vt:lpstr>
      <vt:lpstr>AR CENA</vt:lpstr>
      <vt:lpstr>Arial</vt:lpstr>
      <vt:lpstr>Arial Black</vt:lpstr>
      <vt:lpstr>Calibri</vt:lpstr>
      <vt:lpstr>Century Gothic</vt:lpstr>
      <vt:lpstr>Wingdings</vt:lpstr>
      <vt:lpstr>Wingdings 3</vt:lpstr>
      <vt:lpstr>Sala riunioni ione</vt:lpstr>
      <vt:lpstr>Titolo uda</vt:lpstr>
      <vt:lpstr>CONTESTO</vt:lpstr>
      <vt:lpstr>Presentazione standard di PowerPoint</vt:lpstr>
      <vt:lpstr>metacognizione</vt:lpstr>
      <vt:lpstr>MATERIALI E STRUMENTI</vt:lpstr>
      <vt:lpstr>Strategie per alunni con DSA         legge 170/2010</vt:lpstr>
      <vt:lpstr>MATERIALI E STRUMENTI</vt:lpstr>
      <vt:lpstr>METODOLOGIE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 uda</dc:title>
  <dc:creator>marco testa</dc:creator>
  <cp:lastModifiedBy>marco testa</cp:lastModifiedBy>
  <cp:revision>21</cp:revision>
  <dcterms:created xsi:type="dcterms:W3CDTF">2018-07-09T17:49:50Z</dcterms:created>
  <dcterms:modified xsi:type="dcterms:W3CDTF">2018-07-10T08:27:22Z</dcterms:modified>
</cp:coreProperties>
</file>