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9" r:id="rId5"/>
    <p:sldId id="262" r:id="rId6"/>
    <p:sldId id="260" r:id="rId7"/>
    <p:sldId id="273" r:id="rId8"/>
    <p:sldId id="261" r:id="rId9"/>
    <p:sldId id="274" r:id="rId10"/>
    <p:sldId id="275" r:id="rId11"/>
    <p:sldId id="276" r:id="rId12"/>
    <p:sldId id="258"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9C34"/>
    <a:srgbClr val="FFFF99"/>
    <a:srgbClr val="E48322"/>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000"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ADD548-F5A9-4643-BBE7-0535D5B690EB}" type="doc">
      <dgm:prSet loTypeId="urn:microsoft.com/office/officeart/2005/8/layout/list1" loCatId="list" qsTypeId="urn:microsoft.com/office/officeart/2005/8/quickstyle/simple1" qsCatId="simple" csTypeId="urn:microsoft.com/office/officeart/2005/8/colors/accent6_1" csCatId="accent6" phldr="1"/>
      <dgm:spPr/>
      <dgm:t>
        <a:bodyPr/>
        <a:lstStyle/>
        <a:p>
          <a:endParaRPr lang="es-CL"/>
        </a:p>
      </dgm:t>
    </dgm:pt>
    <dgm:pt modelId="{08AA9903-6F82-47A0-AA3D-44AD9CEF2E43}">
      <dgm:prSet custT="1"/>
      <dgm:spPr/>
      <dgm:t>
        <a:bodyPr/>
        <a:lstStyle/>
        <a:p>
          <a:r>
            <a:rPr lang="es-ES" sz="1800" dirty="0" smtClean="0">
              <a:latin typeface="Calibri" panose="020F0502020204030204" pitchFamily="34" charset="0"/>
              <a:ea typeface="Calibri" panose="020F0502020204030204" pitchFamily="34" charset="0"/>
              <a:cs typeface="Times New Roman" panose="02020603050405020304" pitchFamily="18" charset="0"/>
            </a:rPr>
            <a:t>Al </a:t>
          </a:r>
          <a:r>
            <a:rPr lang="es-CL" sz="1800" dirty="0" smtClean="0">
              <a:latin typeface="Calibri" panose="020F0502020204030204" pitchFamily="34" charset="0"/>
              <a:ea typeface="Calibri" panose="020F0502020204030204" pitchFamily="34" charset="0"/>
              <a:cs typeface="Times New Roman" panose="02020603050405020304" pitchFamily="18" charset="0"/>
            </a:rPr>
            <a:t>autorregular </a:t>
          </a:r>
          <a:r>
            <a:rPr lang="es-ES" sz="1800" dirty="0" smtClean="0">
              <a:latin typeface="Calibri" panose="020F0502020204030204" pitchFamily="34" charset="0"/>
              <a:ea typeface="Calibri" panose="020F0502020204030204" pitchFamily="34" charset="0"/>
              <a:cs typeface="Times New Roman" panose="02020603050405020304" pitchFamily="18" charset="0"/>
            </a:rPr>
            <a:t>algunos aspectos de</a:t>
          </a:r>
          <a:r>
            <a:rPr lang="es-CL" sz="1800" dirty="0" smtClean="0">
              <a:latin typeface="Calibri" panose="020F0502020204030204" pitchFamily="34" charset="0"/>
              <a:ea typeface="Calibri" panose="020F0502020204030204" pitchFamily="34" charset="0"/>
              <a:cs typeface="Times New Roman" panose="02020603050405020304" pitchFamily="18" charset="0"/>
            </a:rPr>
            <a:t>l </a:t>
          </a:r>
          <a:r>
            <a:rPr lang="es-ES" sz="1800" dirty="0" smtClean="0">
              <a:latin typeface="Calibri" panose="020F0502020204030204" pitchFamily="34" charset="0"/>
              <a:ea typeface="Calibri" panose="020F0502020204030204" pitchFamily="34" charset="0"/>
              <a:cs typeface="Times New Roman" panose="02020603050405020304" pitchFamily="18" charset="0"/>
            </a:rPr>
            <a:t>aprendizaje</a:t>
          </a:r>
          <a:r>
            <a:rPr lang="es-CL" sz="1800" dirty="0" smtClean="0">
              <a:latin typeface="Calibri" panose="020F0502020204030204" pitchFamily="34" charset="0"/>
              <a:ea typeface="Calibri" panose="020F0502020204030204" pitchFamily="34" charset="0"/>
              <a:cs typeface="Times New Roman" panose="02020603050405020304" pitchFamily="18" charset="0"/>
            </a:rPr>
            <a:t>, los estudiantes se hacen conscientes de é</a:t>
          </a:r>
          <a:r>
            <a:rPr lang="es-ES" sz="1800" dirty="0" smtClean="0">
              <a:latin typeface="Calibri" panose="020F0502020204030204" pitchFamily="34" charset="0"/>
              <a:ea typeface="Calibri" panose="020F0502020204030204" pitchFamily="34" charset="0"/>
              <a:cs typeface="Times New Roman" panose="02020603050405020304" pitchFamily="18" charset="0"/>
            </a:rPr>
            <a:t>l (meta-cognición), mejorando espontáneamente  su funcionamiento (</a:t>
          </a:r>
          <a:r>
            <a:rPr lang="es-ES" sz="1800" dirty="0" err="1" smtClean="0">
              <a:latin typeface="Calibri" panose="020F0502020204030204" pitchFamily="34" charset="0"/>
              <a:ea typeface="Calibri" panose="020F0502020204030204" pitchFamily="34" charset="0"/>
              <a:cs typeface="Times New Roman" panose="02020603050405020304" pitchFamily="18" charset="0"/>
            </a:rPr>
            <a:t>Shapiro</a:t>
          </a:r>
          <a:r>
            <a:rPr lang="es-ES" sz="1800" dirty="0" smtClean="0">
              <a:latin typeface="Calibri" panose="020F0502020204030204" pitchFamily="34" charset="0"/>
              <a:ea typeface="Calibri" panose="020F0502020204030204" pitchFamily="34" charset="0"/>
              <a:cs typeface="Times New Roman" panose="02020603050405020304" pitchFamily="18" charset="0"/>
            </a:rPr>
            <a:t>, 1984). </a:t>
          </a:r>
          <a:endParaRPr lang="es-CL" sz="1800" dirty="0"/>
        </a:p>
      </dgm:t>
    </dgm:pt>
    <dgm:pt modelId="{81BF83C8-3AEC-451D-813F-1CC827BE1C80}" type="parTrans" cxnId="{42E5C358-8851-4DDC-A5CD-94B9D56B83A2}">
      <dgm:prSet/>
      <dgm:spPr/>
      <dgm:t>
        <a:bodyPr/>
        <a:lstStyle/>
        <a:p>
          <a:endParaRPr lang="es-CL"/>
        </a:p>
      </dgm:t>
    </dgm:pt>
    <dgm:pt modelId="{556D734B-FA6F-405F-93CA-36D6DD0CF8BA}" type="sibTrans" cxnId="{42E5C358-8851-4DDC-A5CD-94B9D56B83A2}">
      <dgm:prSet/>
      <dgm:spPr/>
      <dgm:t>
        <a:bodyPr/>
        <a:lstStyle/>
        <a:p>
          <a:endParaRPr lang="es-CL"/>
        </a:p>
      </dgm:t>
    </dgm:pt>
    <dgm:pt modelId="{5D5C5246-3E23-464A-9A90-93DFF3DB30D0}">
      <dgm:prSet custT="1"/>
      <dgm:spPr/>
      <dgm:t>
        <a:bodyPr/>
        <a:lstStyle/>
        <a:p>
          <a:pPr algn="l"/>
          <a:r>
            <a:rPr lang="es-ES" sz="1800" dirty="0" smtClean="0">
              <a:latin typeface="Calibri" panose="020F0502020204030204" pitchFamily="34" charset="0"/>
              <a:ea typeface="Calibri" panose="020F0502020204030204" pitchFamily="34" charset="0"/>
              <a:cs typeface="Times New Roman" panose="02020603050405020304" pitchFamily="18" charset="0"/>
            </a:rPr>
            <a:t>Permite emitir un juicio sobre el propio aprendizaje </a:t>
          </a:r>
          <a:r>
            <a:rPr lang="es-CL" sz="1800" dirty="0" smtClean="0">
              <a:latin typeface="Calibri" panose="020F0502020204030204" pitchFamily="34" charset="0"/>
              <a:ea typeface="Calibri" panose="020F0502020204030204" pitchFamily="34" charset="0"/>
              <a:cs typeface="Times New Roman" panose="02020603050405020304" pitchFamily="18" charset="0"/>
            </a:rPr>
            <a:t>a partir de una comparación con algún estándar (relativo al propio aprendizaje o a </a:t>
          </a:r>
          <a:r>
            <a:rPr lang="es-ES" sz="1800" dirty="0" smtClean="0">
              <a:latin typeface="Calibri" panose="020F0502020204030204" pitchFamily="34" charset="0"/>
              <a:ea typeface="Calibri" panose="020F0502020204030204" pitchFamily="34" charset="0"/>
              <a:cs typeface="Times New Roman" panose="02020603050405020304" pitchFamily="18" charset="0"/>
            </a:rPr>
            <a:t>un modelo externo).</a:t>
          </a:r>
          <a:endParaRPr lang="es-CL" sz="1800" dirty="0"/>
        </a:p>
      </dgm:t>
    </dgm:pt>
    <dgm:pt modelId="{19D1A890-19CF-4DA8-971D-A911D57B9335}" type="parTrans" cxnId="{61659247-568F-4103-B019-E40329FC6A9B}">
      <dgm:prSet/>
      <dgm:spPr/>
      <dgm:t>
        <a:bodyPr/>
        <a:lstStyle/>
        <a:p>
          <a:endParaRPr lang="es-CL"/>
        </a:p>
      </dgm:t>
    </dgm:pt>
    <dgm:pt modelId="{BC54FBA5-15A1-4B60-818A-C69FF6FF8D9B}" type="sibTrans" cxnId="{61659247-568F-4103-B019-E40329FC6A9B}">
      <dgm:prSet/>
      <dgm:spPr/>
      <dgm:t>
        <a:bodyPr/>
        <a:lstStyle/>
        <a:p>
          <a:endParaRPr lang="es-CL"/>
        </a:p>
      </dgm:t>
    </dgm:pt>
    <dgm:pt modelId="{B907CBBB-6D08-4235-A0A9-AFB4284E7E92}" type="pres">
      <dgm:prSet presAssocID="{9BADD548-F5A9-4643-BBE7-0535D5B690EB}" presName="linear" presStyleCnt="0">
        <dgm:presLayoutVars>
          <dgm:dir/>
          <dgm:animLvl val="lvl"/>
          <dgm:resizeHandles val="exact"/>
        </dgm:presLayoutVars>
      </dgm:prSet>
      <dgm:spPr/>
      <dgm:t>
        <a:bodyPr/>
        <a:lstStyle/>
        <a:p>
          <a:endParaRPr lang="es-CL"/>
        </a:p>
      </dgm:t>
    </dgm:pt>
    <dgm:pt modelId="{E901C96F-430B-404A-A678-BC76527C0AB6}" type="pres">
      <dgm:prSet presAssocID="{08AA9903-6F82-47A0-AA3D-44AD9CEF2E43}" presName="parentLin" presStyleCnt="0"/>
      <dgm:spPr/>
    </dgm:pt>
    <dgm:pt modelId="{5CC9462A-1857-4323-98EC-58CF661FE86C}" type="pres">
      <dgm:prSet presAssocID="{08AA9903-6F82-47A0-AA3D-44AD9CEF2E43}" presName="parentLeftMargin" presStyleLbl="node1" presStyleIdx="0" presStyleCnt="2"/>
      <dgm:spPr/>
      <dgm:t>
        <a:bodyPr/>
        <a:lstStyle/>
        <a:p>
          <a:endParaRPr lang="es-CL"/>
        </a:p>
      </dgm:t>
    </dgm:pt>
    <dgm:pt modelId="{ACF8AE1E-B4F6-48B5-BED0-676CE348E124}" type="pres">
      <dgm:prSet presAssocID="{08AA9903-6F82-47A0-AA3D-44AD9CEF2E43}" presName="parentText" presStyleLbl="node1" presStyleIdx="0" presStyleCnt="2" custScaleX="123077" custScaleY="55345" custLinFactNeighborX="29702" custLinFactNeighborY="31594">
        <dgm:presLayoutVars>
          <dgm:chMax val="0"/>
          <dgm:bulletEnabled val="1"/>
        </dgm:presLayoutVars>
      </dgm:prSet>
      <dgm:spPr/>
      <dgm:t>
        <a:bodyPr/>
        <a:lstStyle/>
        <a:p>
          <a:endParaRPr lang="es-CL"/>
        </a:p>
      </dgm:t>
    </dgm:pt>
    <dgm:pt modelId="{A5441644-25B9-4797-BA65-E65E79CCE35F}" type="pres">
      <dgm:prSet presAssocID="{08AA9903-6F82-47A0-AA3D-44AD9CEF2E43}" presName="negativeSpace" presStyleCnt="0"/>
      <dgm:spPr/>
    </dgm:pt>
    <dgm:pt modelId="{377547EA-71CB-408F-AA0C-27A82D452039}" type="pres">
      <dgm:prSet presAssocID="{08AA9903-6F82-47A0-AA3D-44AD9CEF2E43}" presName="childText" presStyleLbl="conFgAcc1" presStyleIdx="0" presStyleCnt="2" custLinFactY="18042" custLinFactNeighborX="409" custLinFactNeighborY="100000">
        <dgm:presLayoutVars>
          <dgm:bulletEnabled val="1"/>
        </dgm:presLayoutVars>
      </dgm:prSet>
      <dgm:spPr/>
      <dgm:t>
        <a:bodyPr/>
        <a:lstStyle/>
        <a:p>
          <a:endParaRPr lang="es-CL"/>
        </a:p>
      </dgm:t>
    </dgm:pt>
    <dgm:pt modelId="{2AFA914F-4C44-495D-8D25-A75336D4F661}" type="pres">
      <dgm:prSet presAssocID="{556D734B-FA6F-405F-93CA-36D6DD0CF8BA}" presName="spaceBetweenRectangles" presStyleCnt="0"/>
      <dgm:spPr/>
    </dgm:pt>
    <dgm:pt modelId="{BCA33079-F27B-42DB-87C2-ECF2DDC01768}" type="pres">
      <dgm:prSet presAssocID="{5D5C5246-3E23-464A-9A90-93DFF3DB30D0}" presName="parentLin" presStyleCnt="0"/>
      <dgm:spPr/>
    </dgm:pt>
    <dgm:pt modelId="{1F9B4FE3-DBB6-4209-A8BE-730E4F0F0544}" type="pres">
      <dgm:prSet presAssocID="{5D5C5246-3E23-464A-9A90-93DFF3DB30D0}" presName="parentLeftMargin" presStyleLbl="node1" presStyleIdx="0" presStyleCnt="2"/>
      <dgm:spPr/>
      <dgm:t>
        <a:bodyPr/>
        <a:lstStyle/>
        <a:p>
          <a:endParaRPr lang="es-CL"/>
        </a:p>
      </dgm:t>
    </dgm:pt>
    <dgm:pt modelId="{19977FC7-D66B-44AC-85FE-F3E65E5C46CC}" type="pres">
      <dgm:prSet presAssocID="{5D5C5246-3E23-464A-9A90-93DFF3DB30D0}" presName="parentText" presStyleLbl="node1" presStyleIdx="1" presStyleCnt="2" custScaleX="123171" custScaleY="55273" custLinFactNeighborX="29702" custLinFactNeighborY="-14118">
        <dgm:presLayoutVars>
          <dgm:chMax val="0"/>
          <dgm:bulletEnabled val="1"/>
        </dgm:presLayoutVars>
      </dgm:prSet>
      <dgm:spPr/>
      <dgm:t>
        <a:bodyPr/>
        <a:lstStyle/>
        <a:p>
          <a:endParaRPr lang="es-CL"/>
        </a:p>
      </dgm:t>
    </dgm:pt>
    <dgm:pt modelId="{376E3B75-EBEF-4064-8CC0-87249F9CC983}" type="pres">
      <dgm:prSet presAssocID="{5D5C5246-3E23-464A-9A90-93DFF3DB30D0}" presName="negativeSpace" presStyleCnt="0"/>
      <dgm:spPr/>
    </dgm:pt>
    <dgm:pt modelId="{A45027AC-831A-40C2-B5B9-97D14BBA3B29}" type="pres">
      <dgm:prSet presAssocID="{5D5C5246-3E23-464A-9A90-93DFF3DB30D0}" presName="childText" presStyleLbl="conFgAcc1" presStyleIdx="1" presStyleCnt="2" custLinFactNeighborX="409" custLinFactNeighborY="35679">
        <dgm:presLayoutVars>
          <dgm:bulletEnabled val="1"/>
        </dgm:presLayoutVars>
      </dgm:prSet>
      <dgm:spPr/>
    </dgm:pt>
  </dgm:ptLst>
  <dgm:cxnLst>
    <dgm:cxn modelId="{42E5C358-8851-4DDC-A5CD-94B9D56B83A2}" srcId="{9BADD548-F5A9-4643-BBE7-0535D5B690EB}" destId="{08AA9903-6F82-47A0-AA3D-44AD9CEF2E43}" srcOrd="0" destOrd="0" parTransId="{81BF83C8-3AEC-451D-813F-1CC827BE1C80}" sibTransId="{556D734B-FA6F-405F-93CA-36D6DD0CF8BA}"/>
    <dgm:cxn modelId="{3D4FD860-9D1C-425D-A2BD-01C2A260D320}" type="presOf" srcId="{08AA9903-6F82-47A0-AA3D-44AD9CEF2E43}" destId="{ACF8AE1E-B4F6-48B5-BED0-676CE348E124}" srcOrd="1" destOrd="0" presId="urn:microsoft.com/office/officeart/2005/8/layout/list1"/>
    <dgm:cxn modelId="{61659247-568F-4103-B019-E40329FC6A9B}" srcId="{9BADD548-F5A9-4643-BBE7-0535D5B690EB}" destId="{5D5C5246-3E23-464A-9A90-93DFF3DB30D0}" srcOrd="1" destOrd="0" parTransId="{19D1A890-19CF-4DA8-971D-A911D57B9335}" sibTransId="{BC54FBA5-15A1-4B60-818A-C69FF6FF8D9B}"/>
    <dgm:cxn modelId="{3C4E11D7-B01C-4826-B106-024587C8C0BD}" type="presOf" srcId="{08AA9903-6F82-47A0-AA3D-44AD9CEF2E43}" destId="{5CC9462A-1857-4323-98EC-58CF661FE86C}" srcOrd="0" destOrd="0" presId="urn:microsoft.com/office/officeart/2005/8/layout/list1"/>
    <dgm:cxn modelId="{9D6D7FEF-C811-4CC5-BE83-9AB4BBAFC790}" type="presOf" srcId="{9BADD548-F5A9-4643-BBE7-0535D5B690EB}" destId="{B907CBBB-6D08-4235-A0A9-AFB4284E7E92}" srcOrd="0" destOrd="0" presId="urn:microsoft.com/office/officeart/2005/8/layout/list1"/>
    <dgm:cxn modelId="{86B7FF1F-C448-4B7F-8D0B-0A452079C17A}" type="presOf" srcId="{5D5C5246-3E23-464A-9A90-93DFF3DB30D0}" destId="{19977FC7-D66B-44AC-85FE-F3E65E5C46CC}" srcOrd="1" destOrd="0" presId="urn:microsoft.com/office/officeart/2005/8/layout/list1"/>
    <dgm:cxn modelId="{EBD08974-6318-47B9-9A59-5803F7EA94EC}" type="presOf" srcId="{5D5C5246-3E23-464A-9A90-93DFF3DB30D0}" destId="{1F9B4FE3-DBB6-4209-A8BE-730E4F0F0544}" srcOrd="0" destOrd="0" presId="urn:microsoft.com/office/officeart/2005/8/layout/list1"/>
    <dgm:cxn modelId="{241CB834-DED1-450D-96B0-7463DF960282}" type="presParOf" srcId="{B907CBBB-6D08-4235-A0A9-AFB4284E7E92}" destId="{E901C96F-430B-404A-A678-BC76527C0AB6}" srcOrd="0" destOrd="0" presId="urn:microsoft.com/office/officeart/2005/8/layout/list1"/>
    <dgm:cxn modelId="{924AD603-5ACF-45A6-85A2-4A9373F24718}" type="presParOf" srcId="{E901C96F-430B-404A-A678-BC76527C0AB6}" destId="{5CC9462A-1857-4323-98EC-58CF661FE86C}" srcOrd="0" destOrd="0" presId="urn:microsoft.com/office/officeart/2005/8/layout/list1"/>
    <dgm:cxn modelId="{978107C9-6863-46E1-ADC5-A887628089A8}" type="presParOf" srcId="{E901C96F-430B-404A-A678-BC76527C0AB6}" destId="{ACF8AE1E-B4F6-48B5-BED0-676CE348E124}" srcOrd="1" destOrd="0" presId="urn:microsoft.com/office/officeart/2005/8/layout/list1"/>
    <dgm:cxn modelId="{AD47A3DF-F5C6-410E-BFF8-99FC1FFEAB34}" type="presParOf" srcId="{B907CBBB-6D08-4235-A0A9-AFB4284E7E92}" destId="{A5441644-25B9-4797-BA65-E65E79CCE35F}" srcOrd="1" destOrd="0" presId="urn:microsoft.com/office/officeart/2005/8/layout/list1"/>
    <dgm:cxn modelId="{11BDF31A-FB47-429E-A97A-30905D50CF51}" type="presParOf" srcId="{B907CBBB-6D08-4235-A0A9-AFB4284E7E92}" destId="{377547EA-71CB-408F-AA0C-27A82D452039}" srcOrd="2" destOrd="0" presId="urn:microsoft.com/office/officeart/2005/8/layout/list1"/>
    <dgm:cxn modelId="{5AB3DC3E-1F96-44B4-95AD-F680730798E8}" type="presParOf" srcId="{B907CBBB-6D08-4235-A0A9-AFB4284E7E92}" destId="{2AFA914F-4C44-495D-8D25-A75336D4F661}" srcOrd="3" destOrd="0" presId="urn:microsoft.com/office/officeart/2005/8/layout/list1"/>
    <dgm:cxn modelId="{5712237C-DCD0-448B-95B6-88733B6898FE}" type="presParOf" srcId="{B907CBBB-6D08-4235-A0A9-AFB4284E7E92}" destId="{BCA33079-F27B-42DB-87C2-ECF2DDC01768}" srcOrd="4" destOrd="0" presId="urn:microsoft.com/office/officeart/2005/8/layout/list1"/>
    <dgm:cxn modelId="{71D0D42B-026A-45BD-B4AF-E8BCD225C03D}" type="presParOf" srcId="{BCA33079-F27B-42DB-87C2-ECF2DDC01768}" destId="{1F9B4FE3-DBB6-4209-A8BE-730E4F0F0544}" srcOrd="0" destOrd="0" presId="urn:microsoft.com/office/officeart/2005/8/layout/list1"/>
    <dgm:cxn modelId="{7C8F00FC-6F72-4C1A-A93C-94B4B0807009}" type="presParOf" srcId="{BCA33079-F27B-42DB-87C2-ECF2DDC01768}" destId="{19977FC7-D66B-44AC-85FE-F3E65E5C46CC}" srcOrd="1" destOrd="0" presId="urn:microsoft.com/office/officeart/2005/8/layout/list1"/>
    <dgm:cxn modelId="{819BF1DE-2802-4BAC-8A28-04968DDDB78B}" type="presParOf" srcId="{B907CBBB-6D08-4235-A0A9-AFB4284E7E92}" destId="{376E3B75-EBEF-4064-8CC0-87249F9CC983}" srcOrd="5" destOrd="0" presId="urn:microsoft.com/office/officeart/2005/8/layout/list1"/>
    <dgm:cxn modelId="{83221087-7C6D-4DBD-8DBF-D57BA6C5FEBE}" type="presParOf" srcId="{B907CBBB-6D08-4235-A0A9-AFB4284E7E92}" destId="{A45027AC-831A-40C2-B5B9-97D14BBA3B2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F1B8A5-3359-4089-9BD8-1061D3031AEB}"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GB"/>
        </a:p>
      </dgm:t>
    </dgm:pt>
    <dgm:pt modelId="{F69F7A70-A3CF-40D8-9126-98F6A4A34CB3}">
      <dgm:prSet phldrT="[Text]" custT="1"/>
      <dgm:spPr>
        <a:solidFill>
          <a:schemeClr val="accent6">
            <a:lumMod val="75000"/>
          </a:schemeClr>
        </a:solidFill>
      </dgm:spPr>
      <dgm:t>
        <a:bodyPr/>
        <a:lstStyle/>
        <a:p>
          <a:r>
            <a:rPr lang="en-GB" sz="2000" b="1" dirty="0" smtClean="0">
              <a:effectLst>
                <a:outerShdw blurRad="38100" dist="38100" dir="2700000" algn="tl">
                  <a:srgbClr val="000000">
                    <a:alpha val="43137"/>
                  </a:srgbClr>
                </a:outerShdw>
              </a:effectLst>
            </a:rPr>
            <a:t>Establecer objetivos de aprendizaje</a:t>
          </a:r>
          <a:endParaRPr lang="en-GB" sz="2000" b="1" dirty="0">
            <a:effectLst>
              <a:outerShdw blurRad="38100" dist="38100" dir="2700000" algn="tl">
                <a:srgbClr val="000000">
                  <a:alpha val="43137"/>
                </a:srgbClr>
              </a:outerShdw>
            </a:effectLst>
          </a:endParaRPr>
        </a:p>
      </dgm:t>
    </dgm:pt>
    <dgm:pt modelId="{BA9D4EBE-F517-486B-8D0F-A56238964384}" type="parTrans" cxnId="{790654B2-DCEC-4376-A70F-3C14E7FA604B}">
      <dgm:prSet/>
      <dgm:spPr/>
      <dgm:t>
        <a:bodyPr/>
        <a:lstStyle/>
        <a:p>
          <a:endParaRPr lang="en-GB"/>
        </a:p>
      </dgm:t>
    </dgm:pt>
    <dgm:pt modelId="{629BC05E-C93F-477B-842D-7E801A8C43F5}" type="sibTrans" cxnId="{790654B2-DCEC-4376-A70F-3C14E7FA604B}">
      <dgm:prSet/>
      <dgm:spPr/>
      <dgm:t>
        <a:bodyPr/>
        <a:lstStyle/>
        <a:p>
          <a:endParaRPr lang="en-GB"/>
        </a:p>
      </dgm:t>
    </dgm:pt>
    <dgm:pt modelId="{26BE7D5C-DA6D-4671-AAC0-E90F3E0DA53F}">
      <dgm:prSet phldrT="[Text]" custT="1"/>
      <dgm:spPr>
        <a:solidFill>
          <a:schemeClr val="accent6">
            <a:lumMod val="75000"/>
          </a:schemeClr>
        </a:solidFill>
      </dgm:spPr>
      <dgm:t>
        <a:bodyPr/>
        <a:lstStyle/>
        <a:p>
          <a:r>
            <a:rPr lang="en-GB" sz="2000" b="1" dirty="0" smtClean="0">
              <a:effectLst>
                <a:outerShdw blurRad="38100" dist="38100" dir="2700000" algn="tl">
                  <a:srgbClr val="000000">
                    <a:alpha val="43137"/>
                  </a:srgbClr>
                </a:outerShdw>
              </a:effectLst>
            </a:rPr>
            <a:t>Generar preguntas reflexivas</a:t>
          </a:r>
          <a:endParaRPr lang="en-GB" sz="2000" b="1" dirty="0">
            <a:effectLst>
              <a:outerShdw blurRad="38100" dist="38100" dir="2700000" algn="tl">
                <a:srgbClr val="000000">
                  <a:alpha val="43137"/>
                </a:srgbClr>
              </a:outerShdw>
            </a:effectLst>
          </a:endParaRPr>
        </a:p>
      </dgm:t>
    </dgm:pt>
    <dgm:pt modelId="{C00AC77B-205D-44B9-8A21-2A3D4C4D1F6D}" type="parTrans" cxnId="{F9F99673-F918-476F-8A3D-59D8D8A7AD1C}">
      <dgm:prSet/>
      <dgm:spPr/>
      <dgm:t>
        <a:bodyPr/>
        <a:lstStyle/>
        <a:p>
          <a:endParaRPr lang="en-GB"/>
        </a:p>
      </dgm:t>
    </dgm:pt>
    <dgm:pt modelId="{E7483305-FE6C-4019-B858-00DA6EBF4018}" type="sibTrans" cxnId="{F9F99673-F918-476F-8A3D-59D8D8A7AD1C}">
      <dgm:prSet/>
      <dgm:spPr/>
      <dgm:t>
        <a:bodyPr/>
        <a:lstStyle/>
        <a:p>
          <a:endParaRPr lang="en-GB"/>
        </a:p>
      </dgm:t>
    </dgm:pt>
    <dgm:pt modelId="{09751C81-C8EE-47BC-B520-C9B6DDECECA2}">
      <dgm:prSet phldrT="[Text]" custT="1"/>
      <dgm:spPr>
        <a:solidFill>
          <a:schemeClr val="accent6">
            <a:lumMod val="75000"/>
          </a:schemeClr>
        </a:solidFill>
      </dgm:spPr>
      <dgm:t>
        <a:bodyPr/>
        <a:lstStyle/>
        <a:p>
          <a:endParaRPr lang="en-GB" sz="1900" dirty="0" smtClean="0">
            <a:effectLst>
              <a:outerShdw blurRad="38100" dist="38100" dir="2700000" algn="tl">
                <a:srgbClr val="000000">
                  <a:alpha val="43137"/>
                </a:srgbClr>
              </a:outerShdw>
            </a:effectLst>
          </a:endParaRPr>
        </a:p>
        <a:p>
          <a:r>
            <a:rPr lang="en-GB" sz="2000" b="1" dirty="0" smtClean="0">
              <a:effectLst>
                <a:outerShdw blurRad="38100" dist="38100" dir="2700000" algn="tl">
                  <a:srgbClr val="000000">
                    <a:alpha val="43137"/>
                  </a:srgbClr>
                </a:outerShdw>
              </a:effectLst>
            </a:rPr>
            <a:t>Usar organizadores gr</a:t>
          </a:r>
          <a:r>
            <a:rPr lang="es-ES" sz="2000" b="1" dirty="0" smtClean="0">
              <a:effectLst>
                <a:outerShdw blurRad="38100" dist="38100" dir="2700000" algn="tl">
                  <a:srgbClr val="000000">
                    <a:alpha val="43137"/>
                  </a:srgbClr>
                </a:outerShdw>
              </a:effectLst>
            </a:rPr>
            <a:t>á</a:t>
          </a:r>
          <a:r>
            <a:rPr lang="en-GB" sz="2000" b="1" dirty="0" smtClean="0">
              <a:effectLst>
                <a:outerShdw blurRad="38100" dist="38100" dir="2700000" algn="tl">
                  <a:srgbClr val="000000">
                    <a:alpha val="43137"/>
                  </a:srgbClr>
                </a:outerShdw>
              </a:effectLst>
            </a:rPr>
            <a:t>ficos</a:t>
          </a:r>
        </a:p>
        <a:p>
          <a:endParaRPr lang="en-GB" sz="1900" dirty="0">
            <a:effectLst>
              <a:outerShdw blurRad="38100" dist="38100" dir="2700000" algn="tl">
                <a:srgbClr val="000000">
                  <a:alpha val="43137"/>
                </a:srgbClr>
              </a:outerShdw>
            </a:effectLst>
          </a:endParaRPr>
        </a:p>
      </dgm:t>
    </dgm:pt>
    <dgm:pt modelId="{8032C0D0-FEFA-4119-BEE9-E90340DC3BF6}" type="parTrans" cxnId="{F6CB85AF-9895-41FA-8F46-3E2F07C918BD}">
      <dgm:prSet/>
      <dgm:spPr/>
      <dgm:t>
        <a:bodyPr/>
        <a:lstStyle/>
        <a:p>
          <a:endParaRPr lang="en-GB"/>
        </a:p>
      </dgm:t>
    </dgm:pt>
    <dgm:pt modelId="{B43414BC-AA8C-4B45-A53A-0B93FB3F8612}" type="sibTrans" cxnId="{F6CB85AF-9895-41FA-8F46-3E2F07C918BD}">
      <dgm:prSet/>
      <dgm:spPr/>
      <dgm:t>
        <a:bodyPr/>
        <a:lstStyle/>
        <a:p>
          <a:endParaRPr lang="en-GB"/>
        </a:p>
      </dgm:t>
    </dgm:pt>
    <dgm:pt modelId="{BF541CA2-6801-4B99-B08C-440E1CACA717}">
      <dgm:prSet phldrT="[Text]" custT="1"/>
      <dgm:spPr>
        <a:solidFill>
          <a:schemeClr val="accent6">
            <a:lumMod val="75000"/>
          </a:schemeClr>
        </a:solidFill>
      </dgm:spPr>
      <dgm:t>
        <a:bodyPr/>
        <a:lstStyle/>
        <a:p>
          <a:r>
            <a:rPr lang="en-GB" sz="2000" b="1" dirty="0" smtClean="0">
              <a:effectLst>
                <a:outerShdw blurRad="38100" dist="38100" dir="2700000" algn="tl">
                  <a:srgbClr val="000000">
                    <a:alpha val="43137"/>
                  </a:srgbClr>
                </a:outerShdw>
              </a:effectLst>
            </a:rPr>
            <a:t>Hacer presentaciones grupales</a:t>
          </a:r>
          <a:endParaRPr lang="en-GB" sz="2000" b="1" dirty="0">
            <a:effectLst>
              <a:outerShdw blurRad="38100" dist="38100" dir="2700000" algn="tl">
                <a:srgbClr val="000000">
                  <a:alpha val="43137"/>
                </a:srgbClr>
              </a:outerShdw>
            </a:effectLst>
          </a:endParaRPr>
        </a:p>
      </dgm:t>
    </dgm:pt>
    <dgm:pt modelId="{D802EA5A-C688-4C97-B3A8-8D7DDA566789}" type="parTrans" cxnId="{629F830C-053A-4C04-94BC-FC7E95A4655C}">
      <dgm:prSet/>
      <dgm:spPr/>
      <dgm:t>
        <a:bodyPr/>
        <a:lstStyle/>
        <a:p>
          <a:endParaRPr lang="en-GB"/>
        </a:p>
      </dgm:t>
    </dgm:pt>
    <dgm:pt modelId="{11050106-0EFF-49FD-A2D2-53C290FA8896}" type="sibTrans" cxnId="{629F830C-053A-4C04-94BC-FC7E95A4655C}">
      <dgm:prSet/>
      <dgm:spPr/>
      <dgm:t>
        <a:bodyPr/>
        <a:lstStyle/>
        <a:p>
          <a:endParaRPr lang="en-GB"/>
        </a:p>
      </dgm:t>
    </dgm:pt>
    <dgm:pt modelId="{FE940CE7-096E-4731-9C30-72A2DA8C6F9A}">
      <dgm:prSet phldrT="[Text]" custT="1"/>
      <dgm:spPr>
        <a:solidFill>
          <a:schemeClr val="accent6">
            <a:lumMod val="75000"/>
          </a:schemeClr>
        </a:solidFill>
      </dgm:spPr>
      <dgm:t>
        <a:bodyPr/>
        <a:lstStyle/>
        <a:p>
          <a:r>
            <a:rPr lang="en-GB" sz="2000" b="1" dirty="0" smtClean="0">
              <a:effectLst>
                <a:outerShdw blurRad="38100" dist="38100" dir="2700000" algn="tl">
                  <a:srgbClr val="000000">
                    <a:alpha val="43137"/>
                  </a:srgbClr>
                </a:outerShdw>
              </a:effectLst>
            </a:rPr>
            <a:t>Usar Carta Gantt para gestionar el tiempo</a:t>
          </a:r>
          <a:endParaRPr lang="en-GB" sz="2000" b="1" dirty="0">
            <a:effectLst>
              <a:outerShdw blurRad="38100" dist="38100" dir="2700000" algn="tl">
                <a:srgbClr val="000000">
                  <a:alpha val="43137"/>
                </a:srgbClr>
              </a:outerShdw>
            </a:effectLst>
          </a:endParaRPr>
        </a:p>
      </dgm:t>
    </dgm:pt>
    <dgm:pt modelId="{DEDFAAE0-25EB-4752-80E0-41ED30066613}" type="parTrans" cxnId="{3FC47811-7871-49EE-AD13-85C404908481}">
      <dgm:prSet/>
      <dgm:spPr/>
      <dgm:t>
        <a:bodyPr/>
        <a:lstStyle/>
        <a:p>
          <a:endParaRPr lang="en-GB"/>
        </a:p>
      </dgm:t>
    </dgm:pt>
    <dgm:pt modelId="{00486BC1-A45F-4EBC-932D-45E512B5F26F}" type="sibTrans" cxnId="{3FC47811-7871-49EE-AD13-85C404908481}">
      <dgm:prSet/>
      <dgm:spPr/>
      <dgm:t>
        <a:bodyPr/>
        <a:lstStyle/>
        <a:p>
          <a:endParaRPr lang="en-GB"/>
        </a:p>
      </dgm:t>
    </dgm:pt>
    <dgm:pt modelId="{D1078342-8AF0-44C7-BD72-E1C5B6D3B098}" type="pres">
      <dgm:prSet presAssocID="{21F1B8A5-3359-4089-9BD8-1061D3031AEB}" presName="diagram" presStyleCnt="0">
        <dgm:presLayoutVars>
          <dgm:dir/>
          <dgm:resizeHandles val="exact"/>
        </dgm:presLayoutVars>
      </dgm:prSet>
      <dgm:spPr/>
      <dgm:t>
        <a:bodyPr/>
        <a:lstStyle/>
        <a:p>
          <a:endParaRPr lang="en-GB"/>
        </a:p>
      </dgm:t>
    </dgm:pt>
    <dgm:pt modelId="{E5B9616C-DA0B-41EB-B5DA-2482BD1B76F4}" type="pres">
      <dgm:prSet presAssocID="{F69F7A70-A3CF-40D8-9126-98F6A4A34CB3}" presName="node" presStyleLbl="node1" presStyleIdx="0" presStyleCnt="5" custLinFactNeighborY="-163">
        <dgm:presLayoutVars>
          <dgm:bulletEnabled val="1"/>
        </dgm:presLayoutVars>
      </dgm:prSet>
      <dgm:spPr/>
      <dgm:t>
        <a:bodyPr/>
        <a:lstStyle/>
        <a:p>
          <a:endParaRPr lang="en-GB"/>
        </a:p>
      </dgm:t>
    </dgm:pt>
    <dgm:pt modelId="{928DA964-6C5D-487D-88F7-B0B766191342}" type="pres">
      <dgm:prSet presAssocID="{629BC05E-C93F-477B-842D-7E801A8C43F5}" presName="sibTrans" presStyleCnt="0"/>
      <dgm:spPr/>
    </dgm:pt>
    <dgm:pt modelId="{267396B6-0935-414A-BC7A-287890DEF04A}" type="pres">
      <dgm:prSet presAssocID="{26BE7D5C-DA6D-4671-AAC0-E90F3E0DA53F}" presName="node" presStyleLbl="node1" presStyleIdx="1" presStyleCnt="5">
        <dgm:presLayoutVars>
          <dgm:bulletEnabled val="1"/>
        </dgm:presLayoutVars>
      </dgm:prSet>
      <dgm:spPr/>
      <dgm:t>
        <a:bodyPr/>
        <a:lstStyle/>
        <a:p>
          <a:endParaRPr lang="en-GB"/>
        </a:p>
      </dgm:t>
    </dgm:pt>
    <dgm:pt modelId="{7520657D-99E5-4CC4-B40D-F26294BCC7D2}" type="pres">
      <dgm:prSet presAssocID="{E7483305-FE6C-4019-B858-00DA6EBF4018}" presName="sibTrans" presStyleCnt="0"/>
      <dgm:spPr/>
    </dgm:pt>
    <dgm:pt modelId="{A031D01A-AAEF-4E6D-91C7-DF690D8E27FF}" type="pres">
      <dgm:prSet presAssocID="{09751C81-C8EE-47BC-B520-C9B6DDECECA2}" presName="node" presStyleLbl="node1" presStyleIdx="2" presStyleCnt="5">
        <dgm:presLayoutVars>
          <dgm:bulletEnabled val="1"/>
        </dgm:presLayoutVars>
      </dgm:prSet>
      <dgm:spPr/>
      <dgm:t>
        <a:bodyPr/>
        <a:lstStyle/>
        <a:p>
          <a:endParaRPr lang="en-GB"/>
        </a:p>
      </dgm:t>
    </dgm:pt>
    <dgm:pt modelId="{AA67CE57-DB49-43AD-A5AC-9108038CF076}" type="pres">
      <dgm:prSet presAssocID="{B43414BC-AA8C-4B45-A53A-0B93FB3F8612}" presName="sibTrans" presStyleCnt="0"/>
      <dgm:spPr/>
    </dgm:pt>
    <dgm:pt modelId="{44BF7497-BAD4-449E-8A7B-93B96FAD6253}" type="pres">
      <dgm:prSet presAssocID="{BF541CA2-6801-4B99-B08C-440E1CACA717}" presName="node" presStyleLbl="node1" presStyleIdx="3" presStyleCnt="5">
        <dgm:presLayoutVars>
          <dgm:bulletEnabled val="1"/>
        </dgm:presLayoutVars>
      </dgm:prSet>
      <dgm:spPr/>
      <dgm:t>
        <a:bodyPr/>
        <a:lstStyle/>
        <a:p>
          <a:endParaRPr lang="en-GB"/>
        </a:p>
      </dgm:t>
    </dgm:pt>
    <dgm:pt modelId="{CE33EB94-9132-4239-B697-99C43EDE480D}" type="pres">
      <dgm:prSet presAssocID="{11050106-0EFF-49FD-A2D2-53C290FA8896}" presName="sibTrans" presStyleCnt="0"/>
      <dgm:spPr/>
    </dgm:pt>
    <dgm:pt modelId="{7565C939-5A9E-4E36-8FC4-961D1B052D5C}" type="pres">
      <dgm:prSet presAssocID="{FE940CE7-096E-4731-9C30-72A2DA8C6F9A}" presName="node" presStyleLbl="node1" presStyleIdx="4" presStyleCnt="5">
        <dgm:presLayoutVars>
          <dgm:bulletEnabled val="1"/>
        </dgm:presLayoutVars>
      </dgm:prSet>
      <dgm:spPr/>
      <dgm:t>
        <a:bodyPr/>
        <a:lstStyle/>
        <a:p>
          <a:endParaRPr lang="en-GB"/>
        </a:p>
      </dgm:t>
    </dgm:pt>
  </dgm:ptLst>
  <dgm:cxnLst>
    <dgm:cxn modelId="{F6CB85AF-9895-41FA-8F46-3E2F07C918BD}" srcId="{21F1B8A5-3359-4089-9BD8-1061D3031AEB}" destId="{09751C81-C8EE-47BC-B520-C9B6DDECECA2}" srcOrd="2" destOrd="0" parTransId="{8032C0D0-FEFA-4119-BEE9-E90340DC3BF6}" sibTransId="{B43414BC-AA8C-4B45-A53A-0B93FB3F8612}"/>
    <dgm:cxn modelId="{DE4D62D3-B72A-4B60-8063-919621CA76AF}" type="presOf" srcId="{09751C81-C8EE-47BC-B520-C9B6DDECECA2}" destId="{A031D01A-AAEF-4E6D-91C7-DF690D8E27FF}" srcOrd="0" destOrd="0" presId="urn:microsoft.com/office/officeart/2005/8/layout/default#1"/>
    <dgm:cxn modelId="{790654B2-DCEC-4376-A70F-3C14E7FA604B}" srcId="{21F1B8A5-3359-4089-9BD8-1061D3031AEB}" destId="{F69F7A70-A3CF-40D8-9126-98F6A4A34CB3}" srcOrd="0" destOrd="0" parTransId="{BA9D4EBE-F517-486B-8D0F-A56238964384}" sibTransId="{629BC05E-C93F-477B-842D-7E801A8C43F5}"/>
    <dgm:cxn modelId="{3FC47811-7871-49EE-AD13-85C404908481}" srcId="{21F1B8A5-3359-4089-9BD8-1061D3031AEB}" destId="{FE940CE7-096E-4731-9C30-72A2DA8C6F9A}" srcOrd="4" destOrd="0" parTransId="{DEDFAAE0-25EB-4752-80E0-41ED30066613}" sibTransId="{00486BC1-A45F-4EBC-932D-45E512B5F26F}"/>
    <dgm:cxn modelId="{678DADC4-666D-4068-8BC1-C3102876CC67}" type="presOf" srcId="{BF541CA2-6801-4B99-B08C-440E1CACA717}" destId="{44BF7497-BAD4-449E-8A7B-93B96FAD6253}" srcOrd="0" destOrd="0" presId="urn:microsoft.com/office/officeart/2005/8/layout/default#1"/>
    <dgm:cxn modelId="{F9F99673-F918-476F-8A3D-59D8D8A7AD1C}" srcId="{21F1B8A5-3359-4089-9BD8-1061D3031AEB}" destId="{26BE7D5C-DA6D-4671-AAC0-E90F3E0DA53F}" srcOrd="1" destOrd="0" parTransId="{C00AC77B-205D-44B9-8A21-2A3D4C4D1F6D}" sibTransId="{E7483305-FE6C-4019-B858-00DA6EBF4018}"/>
    <dgm:cxn modelId="{05D7C370-1D65-4923-A0FD-BC62B4F1C9D3}" type="presOf" srcId="{F69F7A70-A3CF-40D8-9126-98F6A4A34CB3}" destId="{E5B9616C-DA0B-41EB-B5DA-2482BD1B76F4}" srcOrd="0" destOrd="0" presId="urn:microsoft.com/office/officeart/2005/8/layout/default#1"/>
    <dgm:cxn modelId="{53609EEE-4925-44E3-A6E1-0F1BFCC6D548}" type="presOf" srcId="{26BE7D5C-DA6D-4671-AAC0-E90F3E0DA53F}" destId="{267396B6-0935-414A-BC7A-287890DEF04A}" srcOrd="0" destOrd="0" presId="urn:microsoft.com/office/officeart/2005/8/layout/default#1"/>
    <dgm:cxn modelId="{9D32A9B3-9F61-4BC9-9C0E-FF2E0274283A}" type="presOf" srcId="{21F1B8A5-3359-4089-9BD8-1061D3031AEB}" destId="{D1078342-8AF0-44C7-BD72-E1C5B6D3B098}" srcOrd="0" destOrd="0" presId="urn:microsoft.com/office/officeart/2005/8/layout/default#1"/>
    <dgm:cxn modelId="{629F830C-053A-4C04-94BC-FC7E95A4655C}" srcId="{21F1B8A5-3359-4089-9BD8-1061D3031AEB}" destId="{BF541CA2-6801-4B99-B08C-440E1CACA717}" srcOrd="3" destOrd="0" parTransId="{D802EA5A-C688-4C97-B3A8-8D7DDA566789}" sibTransId="{11050106-0EFF-49FD-A2D2-53C290FA8896}"/>
    <dgm:cxn modelId="{88B28DB0-E68F-4F2B-BF96-0084D8407FD7}" type="presOf" srcId="{FE940CE7-096E-4731-9C30-72A2DA8C6F9A}" destId="{7565C939-5A9E-4E36-8FC4-961D1B052D5C}" srcOrd="0" destOrd="0" presId="urn:microsoft.com/office/officeart/2005/8/layout/default#1"/>
    <dgm:cxn modelId="{EF8D473D-92DE-42AC-BC3D-70657F3E0BBE}" type="presParOf" srcId="{D1078342-8AF0-44C7-BD72-E1C5B6D3B098}" destId="{E5B9616C-DA0B-41EB-B5DA-2482BD1B76F4}" srcOrd="0" destOrd="0" presId="urn:microsoft.com/office/officeart/2005/8/layout/default#1"/>
    <dgm:cxn modelId="{40EA70D8-9F47-4D49-8FEA-E47B2DCB1EA5}" type="presParOf" srcId="{D1078342-8AF0-44C7-BD72-E1C5B6D3B098}" destId="{928DA964-6C5D-487D-88F7-B0B766191342}" srcOrd="1" destOrd="0" presId="urn:microsoft.com/office/officeart/2005/8/layout/default#1"/>
    <dgm:cxn modelId="{B25C322D-6C46-4DC7-87F6-6DBEFD95DB60}" type="presParOf" srcId="{D1078342-8AF0-44C7-BD72-E1C5B6D3B098}" destId="{267396B6-0935-414A-BC7A-287890DEF04A}" srcOrd="2" destOrd="0" presId="urn:microsoft.com/office/officeart/2005/8/layout/default#1"/>
    <dgm:cxn modelId="{27C56C05-1461-4E05-94EE-30F9CDD6769F}" type="presParOf" srcId="{D1078342-8AF0-44C7-BD72-E1C5B6D3B098}" destId="{7520657D-99E5-4CC4-B40D-F26294BCC7D2}" srcOrd="3" destOrd="0" presId="urn:microsoft.com/office/officeart/2005/8/layout/default#1"/>
    <dgm:cxn modelId="{2D4232EA-0354-4F15-8CFD-87C02372CBC7}" type="presParOf" srcId="{D1078342-8AF0-44C7-BD72-E1C5B6D3B098}" destId="{A031D01A-AAEF-4E6D-91C7-DF690D8E27FF}" srcOrd="4" destOrd="0" presId="urn:microsoft.com/office/officeart/2005/8/layout/default#1"/>
    <dgm:cxn modelId="{EB0BF9F0-A768-4A6B-88CF-DA961F0BF615}" type="presParOf" srcId="{D1078342-8AF0-44C7-BD72-E1C5B6D3B098}" destId="{AA67CE57-DB49-43AD-A5AC-9108038CF076}" srcOrd="5" destOrd="0" presId="urn:microsoft.com/office/officeart/2005/8/layout/default#1"/>
    <dgm:cxn modelId="{F85FB1B0-5CDB-49DD-ABD8-36166EFEBAA2}" type="presParOf" srcId="{D1078342-8AF0-44C7-BD72-E1C5B6D3B098}" destId="{44BF7497-BAD4-449E-8A7B-93B96FAD6253}" srcOrd="6" destOrd="0" presId="urn:microsoft.com/office/officeart/2005/8/layout/default#1"/>
    <dgm:cxn modelId="{B6526179-1301-4834-B2FF-48E380004723}" type="presParOf" srcId="{D1078342-8AF0-44C7-BD72-E1C5B6D3B098}" destId="{CE33EB94-9132-4239-B697-99C43EDE480D}" srcOrd="7" destOrd="0" presId="urn:microsoft.com/office/officeart/2005/8/layout/default#1"/>
    <dgm:cxn modelId="{87C488AF-019D-43D9-9942-C9E88F5AD6E5}" type="presParOf" srcId="{D1078342-8AF0-44C7-BD72-E1C5B6D3B098}" destId="{7565C939-5A9E-4E36-8FC4-961D1B052D5C}" srcOrd="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547EA-71CB-408F-AA0C-27A82D452039}">
      <dsp:nvSpPr>
        <dsp:cNvPr id="0" name=""/>
        <dsp:cNvSpPr/>
      </dsp:nvSpPr>
      <dsp:spPr>
        <a:xfrm>
          <a:off x="0" y="1285879"/>
          <a:ext cx="8229600" cy="1638000"/>
        </a:xfrm>
        <a:prstGeom prst="rect">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F8AE1E-B4F6-48B5-BED0-676CE348E124}">
      <dsp:nvSpPr>
        <dsp:cNvPr id="0" name=""/>
        <dsp:cNvSpPr/>
      </dsp:nvSpPr>
      <dsp:spPr>
        <a:xfrm>
          <a:off x="533697" y="1143017"/>
          <a:ext cx="7090121" cy="1061959"/>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s-ES" sz="1800" kern="1200" dirty="0" smtClean="0">
              <a:latin typeface="Calibri" panose="020F0502020204030204" pitchFamily="34" charset="0"/>
              <a:ea typeface="Calibri" panose="020F0502020204030204" pitchFamily="34" charset="0"/>
              <a:cs typeface="Times New Roman" panose="02020603050405020304" pitchFamily="18" charset="0"/>
            </a:rPr>
            <a:t>Al </a:t>
          </a:r>
          <a:r>
            <a:rPr lang="es-CL" sz="1800" kern="1200" dirty="0" smtClean="0">
              <a:latin typeface="Calibri" panose="020F0502020204030204" pitchFamily="34" charset="0"/>
              <a:ea typeface="Calibri" panose="020F0502020204030204" pitchFamily="34" charset="0"/>
              <a:cs typeface="Times New Roman" panose="02020603050405020304" pitchFamily="18" charset="0"/>
            </a:rPr>
            <a:t>autorregular </a:t>
          </a:r>
          <a:r>
            <a:rPr lang="es-ES" sz="1800" kern="1200" dirty="0" smtClean="0">
              <a:latin typeface="Calibri" panose="020F0502020204030204" pitchFamily="34" charset="0"/>
              <a:ea typeface="Calibri" panose="020F0502020204030204" pitchFamily="34" charset="0"/>
              <a:cs typeface="Times New Roman" panose="02020603050405020304" pitchFamily="18" charset="0"/>
            </a:rPr>
            <a:t>algunos aspectos de</a:t>
          </a:r>
          <a:r>
            <a:rPr lang="es-CL" sz="1800" kern="1200" dirty="0" smtClean="0">
              <a:latin typeface="Calibri" panose="020F0502020204030204" pitchFamily="34" charset="0"/>
              <a:ea typeface="Calibri" panose="020F0502020204030204" pitchFamily="34" charset="0"/>
              <a:cs typeface="Times New Roman" panose="02020603050405020304" pitchFamily="18" charset="0"/>
            </a:rPr>
            <a:t>l </a:t>
          </a:r>
          <a:r>
            <a:rPr lang="es-ES" sz="1800" kern="1200" dirty="0" smtClean="0">
              <a:latin typeface="Calibri" panose="020F0502020204030204" pitchFamily="34" charset="0"/>
              <a:ea typeface="Calibri" panose="020F0502020204030204" pitchFamily="34" charset="0"/>
              <a:cs typeface="Times New Roman" panose="02020603050405020304" pitchFamily="18" charset="0"/>
            </a:rPr>
            <a:t>aprendizaje</a:t>
          </a:r>
          <a:r>
            <a:rPr lang="es-CL" sz="1800" kern="1200" dirty="0" smtClean="0">
              <a:latin typeface="Calibri" panose="020F0502020204030204" pitchFamily="34" charset="0"/>
              <a:ea typeface="Calibri" panose="020F0502020204030204" pitchFamily="34" charset="0"/>
              <a:cs typeface="Times New Roman" panose="02020603050405020304" pitchFamily="18" charset="0"/>
            </a:rPr>
            <a:t>, los estudiantes se hacen conscientes de é</a:t>
          </a:r>
          <a:r>
            <a:rPr lang="es-ES" sz="1800" kern="1200" dirty="0" smtClean="0">
              <a:latin typeface="Calibri" panose="020F0502020204030204" pitchFamily="34" charset="0"/>
              <a:ea typeface="Calibri" panose="020F0502020204030204" pitchFamily="34" charset="0"/>
              <a:cs typeface="Times New Roman" panose="02020603050405020304" pitchFamily="18" charset="0"/>
            </a:rPr>
            <a:t>l (meta-cognición), mejorando espontáneamente  su funcionamiento (</a:t>
          </a:r>
          <a:r>
            <a:rPr lang="es-ES" sz="1800" kern="1200" dirty="0" err="1" smtClean="0">
              <a:latin typeface="Calibri" panose="020F0502020204030204" pitchFamily="34" charset="0"/>
              <a:ea typeface="Calibri" panose="020F0502020204030204" pitchFamily="34" charset="0"/>
              <a:cs typeface="Times New Roman" panose="02020603050405020304" pitchFamily="18" charset="0"/>
            </a:rPr>
            <a:t>Shapiro</a:t>
          </a:r>
          <a:r>
            <a:rPr lang="es-ES" sz="1800" kern="1200" dirty="0" smtClean="0">
              <a:latin typeface="Calibri" panose="020F0502020204030204" pitchFamily="34" charset="0"/>
              <a:ea typeface="Calibri" panose="020F0502020204030204" pitchFamily="34" charset="0"/>
              <a:cs typeface="Times New Roman" panose="02020603050405020304" pitchFamily="18" charset="0"/>
            </a:rPr>
            <a:t>, 1984). </a:t>
          </a:r>
          <a:endParaRPr lang="es-CL" sz="1800" kern="1200" dirty="0"/>
        </a:p>
      </dsp:txBody>
      <dsp:txXfrm>
        <a:off x="585538" y="1194858"/>
        <a:ext cx="6986439" cy="958277"/>
      </dsp:txXfrm>
    </dsp:sp>
    <dsp:sp modelId="{A45027AC-831A-40C2-B5B9-97D14BBA3B29}">
      <dsp:nvSpPr>
        <dsp:cNvPr id="0" name=""/>
        <dsp:cNvSpPr/>
      </dsp:nvSpPr>
      <dsp:spPr>
        <a:xfrm>
          <a:off x="0" y="3071833"/>
          <a:ext cx="8229600" cy="1638000"/>
        </a:xfrm>
        <a:prstGeom prst="rect">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977FC7-D66B-44AC-85FE-F3E65E5C46CC}">
      <dsp:nvSpPr>
        <dsp:cNvPr id="0" name=""/>
        <dsp:cNvSpPr/>
      </dsp:nvSpPr>
      <dsp:spPr>
        <a:xfrm>
          <a:off x="533697" y="2357455"/>
          <a:ext cx="7095536" cy="1060578"/>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s-ES" sz="1800" kern="1200" dirty="0" smtClean="0">
              <a:latin typeface="Calibri" panose="020F0502020204030204" pitchFamily="34" charset="0"/>
              <a:ea typeface="Calibri" panose="020F0502020204030204" pitchFamily="34" charset="0"/>
              <a:cs typeface="Times New Roman" panose="02020603050405020304" pitchFamily="18" charset="0"/>
            </a:rPr>
            <a:t>Permite emitir un juicio sobre el propio aprendizaje </a:t>
          </a:r>
          <a:r>
            <a:rPr lang="es-CL" sz="1800" kern="1200" dirty="0" smtClean="0">
              <a:latin typeface="Calibri" panose="020F0502020204030204" pitchFamily="34" charset="0"/>
              <a:ea typeface="Calibri" panose="020F0502020204030204" pitchFamily="34" charset="0"/>
              <a:cs typeface="Times New Roman" panose="02020603050405020304" pitchFamily="18" charset="0"/>
            </a:rPr>
            <a:t>a partir de una comparación con algún estándar (relativo al propio aprendizaje o a </a:t>
          </a:r>
          <a:r>
            <a:rPr lang="es-ES" sz="1800" kern="1200" dirty="0" smtClean="0">
              <a:latin typeface="Calibri" panose="020F0502020204030204" pitchFamily="34" charset="0"/>
              <a:ea typeface="Calibri" panose="020F0502020204030204" pitchFamily="34" charset="0"/>
              <a:cs typeface="Times New Roman" panose="02020603050405020304" pitchFamily="18" charset="0"/>
            </a:rPr>
            <a:t>un modelo externo).</a:t>
          </a:r>
          <a:endParaRPr lang="es-CL" sz="1800" kern="1200" dirty="0"/>
        </a:p>
      </dsp:txBody>
      <dsp:txXfrm>
        <a:off x="585470" y="2409228"/>
        <a:ext cx="6991990" cy="9570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9616C-DA0B-41EB-B5DA-2482BD1B76F4}">
      <dsp:nvSpPr>
        <dsp:cNvPr id="0" name=""/>
        <dsp:cNvSpPr/>
      </dsp:nvSpPr>
      <dsp:spPr>
        <a:xfrm>
          <a:off x="0" y="766149"/>
          <a:ext cx="2362762" cy="141765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effectLst>
                <a:outerShdw blurRad="38100" dist="38100" dir="2700000" algn="tl">
                  <a:srgbClr val="000000">
                    <a:alpha val="43137"/>
                  </a:srgbClr>
                </a:outerShdw>
              </a:effectLst>
            </a:rPr>
            <a:t>Establecer objetivos de aprendizaje</a:t>
          </a:r>
          <a:endParaRPr lang="en-GB" sz="2000" b="1" kern="1200" dirty="0">
            <a:effectLst>
              <a:outerShdw blurRad="38100" dist="38100" dir="2700000" algn="tl">
                <a:srgbClr val="000000">
                  <a:alpha val="43137"/>
                </a:srgbClr>
              </a:outerShdw>
            </a:effectLst>
          </a:endParaRPr>
        </a:p>
      </dsp:txBody>
      <dsp:txXfrm>
        <a:off x="0" y="766149"/>
        <a:ext cx="2362762" cy="1417657"/>
      </dsp:txXfrm>
    </dsp:sp>
    <dsp:sp modelId="{267396B6-0935-414A-BC7A-287890DEF04A}">
      <dsp:nvSpPr>
        <dsp:cNvPr id="0" name=""/>
        <dsp:cNvSpPr/>
      </dsp:nvSpPr>
      <dsp:spPr>
        <a:xfrm>
          <a:off x="2599038" y="768460"/>
          <a:ext cx="2362762" cy="141765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effectLst>
                <a:outerShdw blurRad="38100" dist="38100" dir="2700000" algn="tl">
                  <a:srgbClr val="000000">
                    <a:alpha val="43137"/>
                  </a:srgbClr>
                </a:outerShdw>
              </a:effectLst>
            </a:rPr>
            <a:t>Generar preguntas reflexivas</a:t>
          </a:r>
          <a:endParaRPr lang="en-GB" sz="2000" b="1" kern="1200" dirty="0">
            <a:effectLst>
              <a:outerShdw blurRad="38100" dist="38100" dir="2700000" algn="tl">
                <a:srgbClr val="000000">
                  <a:alpha val="43137"/>
                </a:srgbClr>
              </a:outerShdw>
            </a:effectLst>
          </a:endParaRPr>
        </a:p>
      </dsp:txBody>
      <dsp:txXfrm>
        <a:off x="2599038" y="768460"/>
        <a:ext cx="2362762" cy="1417657"/>
      </dsp:txXfrm>
    </dsp:sp>
    <dsp:sp modelId="{A031D01A-AAEF-4E6D-91C7-DF690D8E27FF}">
      <dsp:nvSpPr>
        <dsp:cNvPr id="0" name=""/>
        <dsp:cNvSpPr/>
      </dsp:nvSpPr>
      <dsp:spPr>
        <a:xfrm>
          <a:off x="5198077" y="768460"/>
          <a:ext cx="2362762" cy="141765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en-GB" sz="1900" kern="1200" dirty="0" smtClean="0">
            <a:effectLst>
              <a:outerShdw blurRad="38100" dist="38100" dir="2700000" algn="tl">
                <a:srgbClr val="000000">
                  <a:alpha val="43137"/>
                </a:srgbClr>
              </a:outerShdw>
            </a:effectLst>
          </a:endParaRPr>
        </a:p>
        <a:p>
          <a:pPr lvl="0" algn="ctr" defTabSz="844550">
            <a:lnSpc>
              <a:spcPct val="90000"/>
            </a:lnSpc>
            <a:spcBef>
              <a:spcPct val="0"/>
            </a:spcBef>
            <a:spcAft>
              <a:spcPct val="35000"/>
            </a:spcAft>
          </a:pPr>
          <a:r>
            <a:rPr lang="en-GB" sz="2000" b="1" kern="1200" dirty="0" smtClean="0">
              <a:effectLst>
                <a:outerShdw blurRad="38100" dist="38100" dir="2700000" algn="tl">
                  <a:srgbClr val="000000">
                    <a:alpha val="43137"/>
                  </a:srgbClr>
                </a:outerShdw>
              </a:effectLst>
            </a:rPr>
            <a:t>Usar organizadores gr</a:t>
          </a:r>
          <a:r>
            <a:rPr lang="es-ES" sz="2000" b="1" kern="1200" dirty="0" smtClean="0">
              <a:effectLst>
                <a:outerShdw blurRad="38100" dist="38100" dir="2700000" algn="tl">
                  <a:srgbClr val="000000">
                    <a:alpha val="43137"/>
                  </a:srgbClr>
                </a:outerShdw>
              </a:effectLst>
            </a:rPr>
            <a:t>á</a:t>
          </a:r>
          <a:r>
            <a:rPr lang="en-GB" sz="2000" b="1" kern="1200" dirty="0" smtClean="0">
              <a:effectLst>
                <a:outerShdw blurRad="38100" dist="38100" dir="2700000" algn="tl">
                  <a:srgbClr val="000000">
                    <a:alpha val="43137"/>
                  </a:srgbClr>
                </a:outerShdw>
              </a:effectLst>
            </a:rPr>
            <a:t>ficos</a:t>
          </a:r>
        </a:p>
        <a:p>
          <a:pPr lvl="0" algn="ctr" defTabSz="844550">
            <a:lnSpc>
              <a:spcPct val="90000"/>
            </a:lnSpc>
            <a:spcBef>
              <a:spcPct val="0"/>
            </a:spcBef>
            <a:spcAft>
              <a:spcPct val="35000"/>
            </a:spcAft>
          </a:pPr>
          <a:endParaRPr lang="en-GB" sz="1900" kern="1200" dirty="0">
            <a:effectLst>
              <a:outerShdw blurRad="38100" dist="38100" dir="2700000" algn="tl">
                <a:srgbClr val="000000">
                  <a:alpha val="43137"/>
                </a:srgbClr>
              </a:outerShdw>
            </a:effectLst>
          </a:endParaRPr>
        </a:p>
      </dsp:txBody>
      <dsp:txXfrm>
        <a:off x="5198077" y="768460"/>
        <a:ext cx="2362762" cy="1417657"/>
      </dsp:txXfrm>
    </dsp:sp>
    <dsp:sp modelId="{44BF7497-BAD4-449E-8A7B-93B96FAD6253}">
      <dsp:nvSpPr>
        <dsp:cNvPr id="0" name=""/>
        <dsp:cNvSpPr/>
      </dsp:nvSpPr>
      <dsp:spPr>
        <a:xfrm>
          <a:off x="1299519" y="2422394"/>
          <a:ext cx="2362762" cy="141765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effectLst>
                <a:outerShdw blurRad="38100" dist="38100" dir="2700000" algn="tl">
                  <a:srgbClr val="000000">
                    <a:alpha val="43137"/>
                  </a:srgbClr>
                </a:outerShdw>
              </a:effectLst>
            </a:rPr>
            <a:t>Hacer presentaciones grupales</a:t>
          </a:r>
          <a:endParaRPr lang="en-GB" sz="2000" b="1" kern="1200" dirty="0">
            <a:effectLst>
              <a:outerShdw blurRad="38100" dist="38100" dir="2700000" algn="tl">
                <a:srgbClr val="000000">
                  <a:alpha val="43137"/>
                </a:srgbClr>
              </a:outerShdw>
            </a:effectLst>
          </a:endParaRPr>
        </a:p>
      </dsp:txBody>
      <dsp:txXfrm>
        <a:off x="1299519" y="2422394"/>
        <a:ext cx="2362762" cy="1417657"/>
      </dsp:txXfrm>
    </dsp:sp>
    <dsp:sp modelId="{7565C939-5A9E-4E36-8FC4-961D1B052D5C}">
      <dsp:nvSpPr>
        <dsp:cNvPr id="0" name=""/>
        <dsp:cNvSpPr/>
      </dsp:nvSpPr>
      <dsp:spPr>
        <a:xfrm>
          <a:off x="3898558" y="2422394"/>
          <a:ext cx="2362762" cy="1417657"/>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effectLst>
                <a:outerShdw blurRad="38100" dist="38100" dir="2700000" algn="tl">
                  <a:srgbClr val="000000">
                    <a:alpha val="43137"/>
                  </a:srgbClr>
                </a:outerShdw>
              </a:effectLst>
            </a:rPr>
            <a:t>Usar Carta Gantt para gestionar el tiempo</a:t>
          </a:r>
          <a:endParaRPr lang="en-GB" sz="2000" b="1" kern="1200" dirty="0">
            <a:effectLst>
              <a:outerShdw blurRad="38100" dist="38100" dir="2700000" algn="tl">
                <a:srgbClr val="000000">
                  <a:alpha val="43137"/>
                </a:srgbClr>
              </a:outerShdw>
            </a:effectLst>
          </a:endParaRPr>
        </a:p>
      </dsp:txBody>
      <dsp:txXfrm>
        <a:off x="3898558" y="2422394"/>
        <a:ext cx="2362762" cy="141765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E1790F-2FF8-44D5-A053-B25582D5354A}" type="datetimeFigureOut">
              <a:rPr lang="es-CL" smtClean="0"/>
              <a:pPr/>
              <a:t>13-01-14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F33070F-0AE8-4E85-A84C-CE35A7552307}" type="slidenum">
              <a:rPr lang="es-CL" smtClean="0"/>
              <a:pPr/>
              <a:t>‹Nr.›</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alpha val="0"/>
          </a:srgb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E1790F-2FF8-44D5-A053-B25582D5354A}" type="datetimeFigureOut">
              <a:rPr lang="es-CL" smtClean="0"/>
              <a:pPr/>
              <a:t>13-01-14</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3070F-0AE8-4E85-A84C-CE35A7552307}" type="slidenum">
              <a:rPr lang="es-CL" smtClean="0"/>
              <a:pPr/>
              <a:t>‹Nr.›</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356992"/>
            <a:ext cx="6400800" cy="1752600"/>
          </a:xfrm>
        </p:spPr>
        <p:txBody>
          <a:bodyPr>
            <a:normAutofit lnSpcReduction="10000"/>
          </a:bodyPr>
          <a:lstStyle/>
          <a:p>
            <a:r>
              <a:rPr lang="es-ES" sz="3600" dirty="0" smtClean="0">
                <a:solidFill>
                  <a:schemeClr val="tx1">
                    <a:lumMod val="65000"/>
                    <a:lumOff val="35000"/>
                  </a:schemeClr>
                </a:solidFill>
              </a:rPr>
              <a:t>C</a:t>
            </a:r>
            <a:r>
              <a:rPr lang="es-ES" sz="3600" dirty="0">
                <a:solidFill>
                  <a:schemeClr val="tx1">
                    <a:lumMod val="65000"/>
                    <a:lumOff val="35000"/>
                  </a:schemeClr>
                </a:solidFill>
              </a:rPr>
              <a:t>Ó</a:t>
            </a:r>
            <a:r>
              <a:rPr lang="es-ES" sz="3600" dirty="0" smtClean="0">
                <a:solidFill>
                  <a:schemeClr val="tx1">
                    <a:lumMod val="65000"/>
                    <a:lumOff val="35000"/>
                  </a:schemeClr>
                </a:solidFill>
              </a:rPr>
              <a:t>MO </a:t>
            </a:r>
            <a:r>
              <a:rPr lang="es-ES" sz="3600" dirty="0">
                <a:solidFill>
                  <a:schemeClr val="tx1">
                    <a:lumMod val="65000"/>
                    <a:lumOff val="35000"/>
                  </a:schemeClr>
                </a:solidFill>
              </a:rPr>
              <a:t>TRANSFORMAR LA </a:t>
            </a:r>
            <a:endParaRPr lang="es-ES" sz="3600" dirty="0" smtClean="0">
              <a:solidFill>
                <a:schemeClr val="tx1">
                  <a:lumMod val="65000"/>
                  <a:lumOff val="35000"/>
                </a:schemeClr>
              </a:solidFill>
            </a:endParaRPr>
          </a:p>
          <a:p>
            <a:r>
              <a:rPr lang="es-ES" sz="3600" dirty="0" smtClean="0">
                <a:solidFill>
                  <a:schemeClr val="tx1">
                    <a:lumMod val="65000"/>
                    <a:lumOff val="35000"/>
                  </a:schemeClr>
                </a:solidFill>
              </a:rPr>
              <a:t>AUTO-EVALUACIÓN </a:t>
            </a:r>
            <a:r>
              <a:rPr lang="es-ES" sz="3600" dirty="0">
                <a:solidFill>
                  <a:schemeClr val="tx1">
                    <a:lumMod val="65000"/>
                    <a:lumOff val="35000"/>
                  </a:schemeClr>
                </a:solidFill>
              </a:rPr>
              <a:t>EN UNA HERRAMIENTA DE APRENDIZAJE</a:t>
            </a:r>
            <a:endParaRPr lang="es-CL" sz="3600" dirty="0"/>
          </a:p>
        </p:txBody>
      </p:sp>
      <p:pic>
        <p:nvPicPr>
          <p:cNvPr id="1026" name="Picture 2" descr="C:\Users\mlaso\AppData\Local\Microsoft\Windows\Temporary Internet Files\Content.Outlook\75C1PJ2Y\ppt_educarchile-01.gif"/>
          <p:cNvPicPr>
            <a:picLocks noChangeAspect="1" noChangeArrowheads="1"/>
          </p:cNvPicPr>
          <p:nvPr/>
        </p:nvPicPr>
        <p:blipFill>
          <a:blip r:embed="rId2" cstate="print"/>
          <a:srcRect t="21619" r="1127" b="52643"/>
          <a:stretch>
            <a:fillRect/>
          </a:stretch>
        </p:blipFill>
        <p:spPr bwMode="auto">
          <a:xfrm>
            <a:off x="0" y="428604"/>
            <a:ext cx="9144032" cy="1785950"/>
          </a:xfrm>
          <a:prstGeom prst="rect">
            <a:avLst/>
          </a:prstGeom>
          <a:noFill/>
        </p:spPr>
      </p:pic>
      <p:cxnSp>
        <p:nvCxnSpPr>
          <p:cNvPr id="6" name="5 Conector recto"/>
          <p:cNvCxnSpPr/>
          <p:nvPr/>
        </p:nvCxnSpPr>
        <p:spPr>
          <a:xfrm>
            <a:off x="0" y="2214554"/>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0" y="428604"/>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928670"/>
            <a:ext cx="8229600" cy="500066"/>
          </a:xfrm>
        </p:spPr>
        <p:txBody>
          <a:bodyPr>
            <a:noAutofit/>
          </a:bodyPr>
          <a:lstStyle/>
          <a:p>
            <a:r>
              <a:rPr lang="es-CL" sz="3200" b="1" dirty="0" smtClean="0">
                <a:latin typeface="+mn-lt"/>
              </a:rPr>
              <a:t>Usar cartas Gantt para gestionar el tiempo</a:t>
            </a:r>
            <a:endParaRPr lang="es-CL" sz="32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7" name="5 Rectángulo redondeado"/>
          <p:cNvSpPr>
            <a:spLocks noGrp="1"/>
          </p:cNvSpPr>
          <p:nvPr>
            <p:ph idx="1"/>
          </p:nvPr>
        </p:nvSpPr>
        <p:spPr>
          <a:prstGeom prst="roundRect">
            <a:avLst/>
          </a:prstGeom>
        </p:spPr>
        <p:style>
          <a:lnRef idx="2">
            <a:schemeClr val="accent6"/>
          </a:lnRef>
          <a:fillRef idx="1">
            <a:schemeClr val="lt1"/>
          </a:fillRef>
          <a:effectRef idx="0">
            <a:schemeClr val="accent6"/>
          </a:effectRef>
          <a:fontRef idx="minor">
            <a:schemeClr val="dk1"/>
          </a:fontRef>
        </p:style>
        <p:txBody>
          <a:bodyPr rtlCol="0" anchor="ctr">
            <a:normAutofit/>
          </a:bodyPr>
          <a:lstStyle/>
          <a:p>
            <a:pPr marL="0" indent="0">
              <a:buNone/>
            </a:pPr>
            <a:r>
              <a:rPr lang="es-ES" sz="2400" dirty="0"/>
              <a:t>La habilidad de los estudiantes para gestionar y organizar sus tiempos con el fin de completar las tareas, es a la vez un aspecto crucial de la auto-evaluación. </a:t>
            </a:r>
            <a:endParaRPr lang="es-ES" sz="2400" dirty="0" smtClean="0"/>
          </a:p>
          <a:p>
            <a:pPr marL="0" indent="0">
              <a:buNone/>
            </a:pPr>
            <a:r>
              <a:rPr lang="es-ES" sz="2400" dirty="0" smtClean="0"/>
              <a:t>Reconocemos </a:t>
            </a:r>
            <a:r>
              <a:rPr lang="es-ES" sz="2400" dirty="0"/>
              <a:t>esto cuando instalamos una variedad de estructuras de apoyo a los estudiantes en el desarrollo de su independencia en esta área</a:t>
            </a:r>
            <a:r>
              <a:rPr lang="es-ES" sz="2400" dirty="0" smtClean="0"/>
              <a:t>.</a:t>
            </a:r>
          </a:p>
          <a:p>
            <a:pPr marL="0" indent="0">
              <a:buNone/>
            </a:pPr>
            <a:r>
              <a:rPr lang="es-ES" sz="2400" dirty="0" smtClean="0"/>
              <a:t>Por </a:t>
            </a:r>
            <a:r>
              <a:rPr lang="es-ES" sz="2400" dirty="0"/>
              <a:t>ejemplo, podemos ayudarlos explicitando las sub-tareas que deben realizarse al llevar a cabo una investigación a ser presentada  al final del </a:t>
            </a:r>
            <a:r>
              <a:rPr lang="es-ES" sz="2400" dirty="0" smtClean="0"/>
              <a:t>proceso.</a:t>
            </a:r>
            <a:endParaRPr lang="en-GB" sz="2400" dirty="0"/>
          </a:p>
        </p:txBody>
      </p:sp>
    </p:spTree>
    <p:extLst>
      <p:ext uri="{BB962C8B-B14F-4D97-AF65-F5344CB8AC3E}">
        <p14:creationId xmlns:p14="http://schemas.microsoft.com/office/powerpoint/2010/main" val="24455308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928670"/>
            <a:ext cx="8229600" cy="500066"/>
          </a:xfrm>
        </p:spPr>
        <p:txBody>
          <a:bodyPr>
            <a:noAutofit/>
          </a:bodyPr>
          <a:lstStyle/>
          <a:p>
            <a:r>
              <a:rPr lang="es-CL" sz="3200" b="1" dirty="0" smtClean="0">
                <a:latin typeface="+mn-lt"/>
              </a:rPr>
              <a:t>Ejemplo de carta Gantt para gestionar el tiempo del trabajo grupal</a:t>
            </a:r>
            <a:endParaRPr lang="es-CL" sz="32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p:cNvGraphicFramePr>
            <a:graphicFrameLocks noGrp="1"/>
          </p:cNvGraphicFramePr>
          <p:nvPr>
            <p:ph idx="1"/>
            <p:extLst>
              <p:ext uri="{D42A27DB-BD31-4B8C-83A1-F6EECF244321}">
                <p14:modId xmlns:p14="http://schemas.microsoft.com/office/powerpoint/2010/main" val="434426503"/>
              </p:ext>
            </p:extLst>
          </p:nvPr>
        </p:nvGraphicFramePr>
        <p:xfrm>
          <a:off x="179510" y="1916832"/>
          <a:ext cx="8716854" cy="3593315"/>
        </p:xfrm>
        <a:graphic>
          <a:graphicData uri="http://schemas.openxmlformats.org/drawingml/2006/table">
            <a:tbl>
              <a:tblPr firstRow="1" firstCol="1" lastRow="1" lastCol="1" bandRow="1" bandCol="1">
                <a:tableStyleId>{5C22544A-7EE6-4342-B048-85BDC9FD1C3A}</a:tableStyleId>
              </a:tblPr>
              <a:tblGrid>
                <a:gridCol w="4104458"/>
                <a:gridCol w="792088"/>
                <a:gridCol w="792088"/>
                <a:gridCol w="720080"/>
                <a:gridCol w="720080"/>
                <a:gridCol w="864096"/>
                <a:gridCol w="723964"/>
              </a:tblGrid>
              <a:tr h="447035">
                <a:tc>
                  <a:txBody>
                    <a:bodyPr/>
                    <a:lstStyle/>
                    <a:p>
                      <a:pPr>
                        <a:lnSpc>
                          <a:spcPct val="115000"/>
                        </a:lnSpc>
                        <a:spcBef>
                          <a:spcPts val="200"/>
                        </a:spcBef>
                        <a:spcAft>
                          <a:spcPts val="200"/>
                        </a:spcAft>
                      </a:pPr>
                      <a:r>
                        <a:rPr lang="en-GB" sz="1800" dirty="0" err="1">
                          <a:effectLst/>
                        </a:rPr>
                        <a:t>Tarea</a:t>
                      </a: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gn="ctr">
                        <a:lnSpc>
                          <a:spcPct val="115000"/>
                        </a:lnSpc>
                        <a:spcBef>
                          <a:spcPts val="200"/>
                        </a:spcBef>
                        <a:spcAft>
                          <a:spcPts val="200"/>
                        </a:spcAft>
                      </a:pPr>
                      <a:r>
                        <a:rPr lang="en-GB" sz="1000" dirty="0" err="1">
                          <a:effectLst/>
                        </a:rPr>
                        <a:t>Semana</a:t>
                      </a:r>
                      <a:r>
                        <a:rPr lang="en-GB" sz="1000" dirty="0">
                          <a:effectLst/>
                        </a:rPr>
                        <a:t> 1</a:t>
                      </a:r>
                      <a:br>
                        <a:rPr lang="en-GB" sz="1000" dirty="0">
                          <a:effectLst/>
                        </a:rPr>
                      </a:br>
                      <a:r>
                        <a:rPr lang="en-GB" sz="1000" dirty="0">
                          <a:effectLst/>
                        </a:rPr>
                        <a:t>(</a:t>
                      </a:r>
                      <a:r>
                        <a:rPr lang="en-GB" sz="1000" dirty="0" err="1">
                          <a:effectLst/>
                        </a:rPr>
                        <a:t>Fecha</a:t>
                      </a:r>
                      <a:r>
                        <a:rPr lang="en-GB" sz="1000" dirty="0">
                          <a:effectLst/>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gn="ctr">
                        <a:lnSpc>
                          <a:spcPct val="115000"/>
                        </a:lnSpc>
                        <a:spcAft>
                          <a:spcPts val="0"/>
                        </a:spcAft>
                      </a:pPr>
                      <a:r>
                        <a:rPr lang="en-GB" sz="1000" dirty="0" err="1">
                          <a:effectLst/>
                        </a:rPr>
                        <a:t>Semana</a:t>
                      </a:r>
                      <a:r>
                        <a:rPr lang="en-GB" sz="1000" dirty="0">
                          <a:effectLst/>
                        </a:rPr>
                        <a:t> 2</a:t>
                      </a:r>
                      <a:br>
                        <a:rPr lang="en-GB" sz="1000" dirty="0">
                          <a:effectLst/>
                        </a:rPr>
                      </a:br>
                      <a:r>
                        <a:rPr lang="en-GB" sz="1000" dirty="0">
                          <a:effectLst/>
                        </a:rPr>
                        <a:t>(</a:t>
                      </a:r>
                      <a:r>
                        <a:rPr lang="en-GB" sz="1000" dirty="0" err="1">
                          <a:effectLst/>
                        </a:rPr>
                        <a:t>Fecha</a:t>
                      </a:r>
                      <a:r>
                        <a:rPr lang="en-GB" sz="1000" dirty="0">
                          <a:effectLst/>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gn="ctr">
                        <a:lnSpc>
                          <a:spcPct val="115000"/>
                        </a:lnSpc>
                        <a:spcAft>
                          <a:spcPts val="0"/>
                        </a:spcAft>
                      </a:pPr>
                      <a:r>
                        <a:rPr lang="en-GB" sz="1000" dirty="0" err="1">
                          <a:effectLst/>
                        </a:rPr>
                        <a:t>Semana</a:t>
                      </a:r>
                      <a:r>
                        <a:rPr lang="en-GB" sz="1000" dirty="0">
                          <a:effectLst/>
                        </a:rPr>
                        <a:t> 3</a:t>
                      </a:r>
                      <a:br>
                        <a:rPr lang="en-GB" sz="1000" dirty="0">
                          <a:effectLst/>
                        </a:rPr>
                      </a:br>
                      <a:r>
                        <a:rPr lang="en-GB" sz="1000" dirty="0">
                          <a:effectLst/>
                        </a:rPr>
                        <a:t>(</a:t>
                      </a:r>
                      <a:r>
                        <a:rPr lang="en-GB" sz="1000" dirty="0" err="1">
                          <a:effectLst/>
                        </a:rPr>
                        <a:t>Fecha</a:t>
                      </a:r>
                      <a:r>
                        <a:rPr lang="en-GB" sz="1000" dirty="0">
                          <a:effectLst/>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gn="ctr">
                        <a:lnSpc>
                          <a:spcPct val="115000"/>
                        </a:lnSpc>
                        <a:spcAft>
                          <a:spcPts val="0"/>
                        </a:spcAft>
                      </a:pPr>
                      <a:r>
                        <a:rPr lang="en-GB" sz="1000" dirty="0" err="1">
                          <a:effectLst/>
                        </a:rPr>
                        <a:t>Semana</a:t>
                      </a:r>
                      <a:r>
                        <a:rPr lang="en-GB" sz="1000" dirty="0">
                          <a:effectLst/>
                        </a:rPr>
                        <a:t> 4</a:t>
                      </a:r>
                      <a:br>
                        <a:rPr lang="en-GB" sz="1000" dirty="0">
                          <a:effectLst/>
                        </a:rPr>
                      </a:br>
                      <a:r>
                        <a:rPr lang="en-GB" sz="1000" dirty="0">
                          <a:effectLst/>
                        </a:rPr>
                        <a:t>(</a:t>
                      </a:r>
                      <a:r>
                        <a:rPr lang="en-GB" sz="1000" dirty="0" err="1">
                          <a:effectLst/>
                        </a:rPr>
                        <a:t>Fecha</a:t>
                      </a:r>
                      <a:r>
                        <a:rPr lang="en-GB" sz="1000" dirty="0">
                          <a:effectLst/>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gn="ctr">
                        <a:lnSpc>
                          <a:spcPct val="115000"/>
                        </a:lnSpc>
                        <a:spcAft>
                          <a:spcPts val="0"/>
                        </a:spcAft>
                      </a:pPr>
                      <a:r>
                        <a:rPr lang="en-GB" sz="1000" dirty="0" err="1">
                          <a:effectLst/>
                        </a:rPr>
                        <a:t>Semana</a:t>
                      </a:r>
                      <a:r>
                        <a:rPr lang="en-GB" sz="1000" dirty="0">
                          <a:effectLst/>
                        </a:rPr>
                        <a:t> 5</a:t>
                      </a:r>
                      <a:br>
                        <a:rPr lang="en-GB" sz="1000" dirty="0">
                          <a:effectLst/>
                        </a:rPr>
                      </a:br>
                      <a:r>
                        <a:rPr lang="en-GB" sz="1000" dirty="0">
                          <a:effectLst/>
                        </a:rPr>
                        <a:t>(</a:t>
                      </a:r>
                      <a:r>
                        <a:rPr lang="en-GB" sz="1000" dirty="0" err="1">
                          <a:effectLst/>
                        </a:rPr>
                        <a:t>Fecha</a:t>
                      </a:r>
                      <a:r>
                        <a:rPr lang="en-GB" sz="1000" dirty="0">
                          <a:effectLst/>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gn="ctr">
                        <a:lnSpc>
                          <a:spcPct val="115000"/>
                        </a:lnSpc>
                        <a:spcAft>
                          <a:spcPts val="0"/>
                        </a:spcAft>
                      </a:pPr>
                      <a:r>
                        <a:rPr lang="en-GB" sz="1000" dirty="0" err="1">
                          <a:effectLst/>
                        </a:rPr>
                        <a:t>Semana</a:t>
                      </a:r>
                      <a:r>
                        <a:rPr lang="en-GB" sz="1000" dirty="0">
                          <a:effectLst/>
                        </a:rPr>
                        <a:t> 6</a:t>
                      </a:r>
                      <a:br>
                        <a:rPr lang="en-GB" sz="1000" dirty="0">
                          <a:effectLst/>
                        </a:rPr>
                      </a:br>
                      <a:r>
                        <a:rPr lang="en-GB" sz="1000" dirty="0">
                          <a:effectLst/>
                        </a:rPr>
                        <a:t>(</a:t>
                      </a:r>
                      <a:r>
                        <a:rPr lang="en-GB" sz="1000" dirty="0" err="1">
                          <a:effectLst/>
                        </a:rPr>
                        <a:t>Fecha</a:t>
                      </a:r>
                      <a:r>
                        <a:rPr lang="en-GB" sz="1000" dirty="0">
                          <a:effectLst/>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r>
              <a:tr h="528570">
                <a:tc>
                  <a:txBody>
                    <a:bodyPr/>
                    <a:lstStyle/>
                    <a:p>
                      <a:pPr>
                        <a:lnSpc>
                          <a:spcPct val="115000"/>
                        </a:lnSpc>
                        <a:spcBef>
                          <a:spcPts val="200"/>
                        </a:spcBef>
                        <a:spcAft>
                          <a:spcPts val="200"/>
                        </a:spcAft>
                      </a:pPr>
                      <a:r>
                        <a:rPr lang="en-GB" sz="1800" dirty="0">
                          <a:effectLst/>
                        </a:rPr>
                        <a:t>1. </a:t>
                      </a:r>
                      <a:r>
                        <a:rPr lang="en-GB" sz="1800" dirty="0" err="1">
                          <a:effectLst/>
                        </a:rPr>
                        <a:t>Decidir</a:t>
                      </a:r>
                      <a:r>
                        <a:rPr lang="en-GB" sz="1800" dirty="0">
                          <a:effectLst/>
                        </a:rPr>
                        <a:t> el </a:t>
                      </a:r>
                      <a:r>
                        <a:rPr lang="en-GB" sz="1800" dirty="0" err="1">
                          <a:effectLst/>
                        </a:rPr>
                        <a:t>tema</a:t>
                      </a:r>
                      <a:r>
                        <a:rPr lang="en-GB" sz="1800" dirty="0">
                          <a:effectLst/>
                        </a:rPr>
                        <a:t> de </a:t>
                      </a:r>
                      <a:r>
                        <a:rPr lang="en-GB" sz="1800" dirty="0" smtClean="0">
                          <a:effectLst/>
                        </a:rPr>
                        <a:t>investigación.</a:t>
                      </a:r>
                      <a:endParaRPr lang="en-GB" sz="1800" dirty="0">
                        <a:effectLst/>
                      </a:endParaRPr>
                    </a:p>
                    <a:p>
                      <a:pPr>
                        <a:lnSpc>
                          <a:spcPct val="115000"/>
                        </a:lnSpc>
                        <a:spcBef>
                          <a:spcPts val="200"/>
                        </a:spcBef>
                        <a:spcAft>
                          <a:spcPts val="200"/>
                        </a:spcAft>
                      </a:pPr>
                      <a:r>
                        <a:rPr lang="en-GB" sz="1800" dirty="0">
                          <a:effectLst/>
                        </a:rPr>
                        <a:t>2. Escribir una lista de fuentes y </a:t>
                      </a:r>
                      <a:r>
                        <a:rPr lang="en-GB" sz="1800" dirty="0" err="1">
                          <a:effectLst/>
                        </a:rPr>
                        <a:t>recursos</a:t>
                      </a:r>
                      <a:r>
                        <a:rPr lang="en-GB" sz="1800" dirty="0">
                          <a:effectLst/>
                        </a:rPr>
                        <a:t> </a:t>
                      </a:r>
                      <a:r>
                        <a:rPr lang="en-GB" sz="1800" dirty="0" smtClean="0">
                          <a:effectLst/>
                        </a:rPr>
                        <a:t>dónde encontrar información.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r>
              <a:tr h="216024">
                <a:tc>
                  <a:txBody>
                    <a:bodyPr/>
                    <a:lstStyle/>
                    <a:p>
                      <a:pPr>
                        <a:lnSpc>
                          <a:spcPct val="115000"/>
                        </a:lnSpc>
                        <a:spcBef>
                          <a:spcPts val="200"/>
                        </a:spcBef>
                        <a:spcAft>
                          <a:spcPts val="200"/>
                        </a:spcAft>
                      </a:pPr>
                      <a:r>
                        <a:rPr lang="en-GB" sz="1800" dirty="0">
                          <a:effectLst/>
                        </a:rPr>
                        <a:t>3. Asignar roles a los miembros del grupo y comenzar la </a:t>
                      </a:r>
                      <a:r>
                        <a:rPr lang="en-GB" sz="1800" dirty="0" smtClean="0">
                          <a:effectLst/>
                        </a:rPr>
                        <a:t>investigación.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r>
              <a:tr h="216024">
                <a:tc>
                  <a:txBody>
                    <a:bodyPr/>
                    <a:lstStyle/>
                    <a:p>
                      <a:pPr>
                        <a:lnSpc>
                          <a:spcPct val="115000"/>
                        </a:lnSpc>
                        <a:spcBef>
                          <a:spcPts val="200"/>
                        </a:spcBef>
                        <a:spcAft>
                          <a:spcPts val="200"/>
                        </a:spcAft>
                      </a:pPr>
                      <a:r>
                        <a:rPr lang="en-GB" sz="1800" dirty="0">
                          <a:effectLst/>
                        </a:rPr>
                        <a:t>4. Continuar con la investigación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r>
              <a:tr h="689319">
                <a:tc>
                  <a:txBody>
                    <a:bodyPr/>
                    <a:lstStyle/>
                    <a:p>
                      <a:pPr>
                        <a:lnSpc>
                          <a:spcPct val="115000"/>
                        </a:lnSpc>
                        <a:spcBef>
                          <a:spcPts val="200"/>
                        </a:spcBef>
                        <a:spcAft>
                          <a:spcPts val="200"/>
                        </a:spcAft>
                      </a:pPr>
                      <a:r>
                        <a:rPr lang="en-GB" sz="1800" dirty="0">
                          <a:effectLst/>
                        </a:rPr>
                        <a:t>5. </a:t>
                      </a:r>
                      <a:r>
                        <a:rPr lang="en-GB" sz="1800" dirty="0" smtClean="0">
                          <a:effectLst/>
                        </a:rPr>
                        <a:t>Dsarrollar la presentación.</a:t>
                      </a:r>
                    </a:p>
                    <a:p>
                      <a:pPr>
                        <a:lnSpc>
                          <a:spcPct val="115000"/>
                        </a:lnSpc>
                        <a:spcBef>
                          <a:spcPts val="200"/>
                        </a:spcBef>
                        <a:spcAft>
                          <a:spcPts val="200"/>
                        </a:spcAft>
                      </a:pPr>
                      <a:r>
                        <a:rPr lang="en-GB" sz="1800" dirty="0" smtClean="0">
                          <a:effectLst/>
                          <a:latin typeface="Calibri" panose="020F0502020204030204" pitchFamily="34" charset="0"/>
                          <a:ea typeface="Calibri" panose="020F0502020204030204" pitchFamily="34" charset="0"/>
                          <a:cs typeface="Times New Roman" panose="02020603050405020304" pitchFamily="18" charset="0"/>
                        </a:rPr>
                        <a:t>6. E</a:t>
                      </a:r>
                      <a:r>
                        <a:rPr lang="en-GB" sz="1800" dirty="0" smtClean="0">
                          <a:effectLst/>
                        </a:rPr>
                        <a:t>nsayar  la presentación.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lumMod val="65000"/>
                      </a:schemeClr>
                    </a:solidFill>
                  </a:tcPr>
                </a:tc>
              </a:tr>
              <a:tr h="513353">
                <a:tc>
                  <a:txBody>
                    <a:bodyPr/>
                    <a:lstStyle/>
                    <a:p>
                      <a:pPr>
                        <a:lnSpc>
                          <a:spcPct val="115000"/>
                        </a:lnSpc>
                        <a:spcBef>
                          <a:spcPts val="200"/>
                        </a:spcBef>
                        <a:spcAft>
                          <a:spcPts val="200"/>
                        </a:spcAft>
                      </a:pPr>
                      <a:r>
                        <a:rPr lang="en-GB" sz="1800" dirty="0">
                          <a:effectLst/>
                        </a:rPr>
                        <a:t>7. Hacer la </a:t>
                      </a:r>
                      <a:r>
                        <a:rPr lang="en-GB" sz="1800" dirty="0" smtClean="0">
                          <a:effectLst/>
                        </a:rPr>
                        <a:t>presentación.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accent6"/>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c>
                  <a:txBody>
                    <a:bodyPr/>
                    <a:lstStyle/>
                    <a:p>
                      <a:pPr>
                        <a:lnSpc>
                          <a:spcPct val="115000"/>
                        </a:lnSpc>
                        <a:spcBef>
                          <a:spcPts val="200"/>
                        </a:spcBef>
                        <a:spcAft>
                          <a:spcPts val="200"/>
                        </a:spcAft>
                      </a:pPr>
                      <a:r>
                        <a:rPr lang="en-GB" sz="9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591" marR="48591" marT="0" marB="0">
                    <a:solidFill>
                      <a:schemeClr val="bg1"/>
                    </a:solidFill>
                  </a:tcPr>
                </a:tc>
              </a:tr>
            </a:tbl>
          </a:graphicData>
        </a:graphic>
      </p:graphicFrame>
    </p:spTree>
    <p:extLst>
      <p:ext uri="{BB962C8B-B14F-4D97-AF65-F5344CB8AC3E}">
        <p14:creationId xmlns:p14="http://schemas.microsoft.com/office/powerpoint/2010/main" val="38516483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laso\Desktop\MACALASO1\educarchile_transp.png"/>
          <p:cNvPicPr>
            <a:picLocks noChangeAspect="1" noChangeArrowheads="1"/>
          </p:cNvPicPr>
          <p:nvPr/>
        </p:nvPicPr>
        <p:blipFill>
          <a:blip r:embed="rId2" cstate="print"/>
          <a:srcRect/>
          <a:stretch>
            <a:fillRect/>
          </a:stretch>
        </p:blipFill>
        <p:spPr bwMode="auto">
          <a:xfrm>
            <a:off x="1643042" y="2500306"/>
            <a:ext cx="5786478" cy="149084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1152" y="1089717"/>
            <a:ext cx="8229600" cy="500066"/>
          </a:xfrm>
        </p:spPr>
        <p:txBody>
          <a:bodyPr>
            <a:noAutofit/>
          </a:bodyPr>
          <a:lstStyle/>
          <a:p>
            <a:r>
              <a:rPr lang="es-CL" sz="3200" b="1" dirty="0" smtClean="0"/>
              <a:t>Definición de Auto-evaluaci</a:t>
            </a:r>
            <a:r>
              <a:rPr lang="es-CL" sz="3200" b="1" dirty="0"/>
              <a:t>ó</a:t>
            </a:r>
            <a:r>
              <a:rPr lang="es-CL" sz="3200" b="1" dirty="0" smtClean="0"/>
              <a:t>n</a:t>
            </a:r>
            <a:r>
              <a:rPr lang="es-CL" sz="3200" dirty="0" smtClean="0"/>
              <a:t/>
            </a:r>
            <a:br>
              <a:rPr lang="es-CL" sz="3200" dirty="0" smtClean="0"/>
            </a:br>
            <a:endParaRPr lang="es-CL" sz="3200"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7" name="6 Rectángulo redondeado"/>
          <p:cNvSpPr/>
          <p:nvPr/>
        </p:nvSpPr>
        <p:spPr>
          <a:xfrm>
            <a:off x="361152" y="2060848"/>
            <a:ext cx="8229600" cy="345638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CL" dirty="0"/>
          </a:p>
        </p:txBody>
      </p:sp>
      <p:sp>
        <p:nvSpPr>
          <p:cNvPr id="8" name="Content Placeholder 7"/>
          <p:cNvSpPr>
            <a:spLocks noGrp="1"/>
          </p:cNvSpPr>
          <p:nvPr>
            <p:ph idx="1"/>
          </p:nvPr>
        </p:nvSpPr>
        <p:spPr>
          <a:xfrm>
            <a:off x="611560" y="1902871"/>
            <a:ext cx="8064896" cy="3470343"/>
          </a:xfrm>
        </p:spPr>
        <p:txBody>
          <a:bodyPr>
            <a:normAutofit fontScale="70000" lnSpcReduction="20000"/>
          </a:bodyPr>
          <a:lstStyle/>
          <a:p>
            <a:endParaRPr lang="en-GB" dirty="0" smtClean="0"/>
          </a:p>
          <a:p>
            <a:pPr>
              <a:lnSpc>
                <a:spcPct val="120000"/>
              </a:lnSpc>
              <a:spcBef>
                <a:spcPts val="0"/>
              </a:spcBef>
            </a:pPr>
            <a:r>
              <a:rPr lang="es-ES" dirty="0"/>
              <a:t>L</a:t>
            </a:r>
            <a:r>
              <a:rPr lang="es-ES" dirty="0" smtClean="0"/>
              <a:t>a </a:t>
            </a:r>
            <a:r>
              <a:rPr lang="es-ES" dirty="0"/>
              <a:t>auto-evaluación </a:t>
            </a:r>
            <a:r>
              <a:rPr lang="es-ES" dirty="0" smtClean="0"/>
              <a:t>es una </a:t>
            </a:r>
            <a:r>
              <a:rPr lang="es-ES" dirty="0"/>
              <a:t>herramienta de </a:t>
            </a:r>
            <a:r>
              <a:rPr lang="es-ES" dirty="0" smtClean="0"/>
              <a:t>aprendizaje.</a:t>
            </a:r>
          </a:p>
          <a:p>
            <a:pPr marL="0" indent="0">
              <a:lnSpc>
                <a:spcPct val="120000"/>
              </a:lnSpc>
              <a:spcBef>
                <a:spcPts val="0"/>
              </a:spcBef>
              <a:buNone/>
            </a:pPr>
            <a:endParaRPr lang="es-ES" dirty="0" smtClean="0"/>
          </a:p>
          <a:p>
            <a:pPr>
              <a:lnSpc>
                <a:spcPct val="120000"/>
              </a:lnSpc>
              <a:spcBef>
                <a:spcPts val="0"/>
              </a:spcBef>
            </a:pPr>
            <a:r>
              <a:rPr lang="es-ES" dirty="0"/>
              <a:t>Junto a la definición de metas, gestión de tiempo, estrategias de aprendizaje, auto-atribuciones, estrategias de búsqueda de información y ayuda, la auto-evaluación </a:t>
            </a:r>
            <a:r>
              <a:rPr lang="es-ES" dirty="0" smtClean="0"/>
              <a:t>es </a:t>
            </a:r>
            <a:r>
              <a:rPr lang="es-ES" dirty="0"/>
              <a:t>uno de los procesos clave en la autorregulación del aprendizaje de los </a:t>
            </a:r>
            <a:r>
              <a:rPr lang="es-ES" dirty="0" smtClean="0"/>
              <a:t>estudiantes que ayuda </a:t>
            </a:r>
            <a:r>
              <a:rPr lang="es-ES" dirty="0"/>
              <a:t>a explicar el logro académico que alcanzan los estudiantes (</a:t>
            </a:r>
            <a:r>
              <a:rPr lang="es-ES" dirty="0" err="1"/>
              <a:t>Zimmerman</a:t>
            </a:r>
            <a:r>
              <a:rPr lang="es-ES" dirty="0"/>
              <a:t>, 2002).</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1152" y="1089717"/>
            <a:ext cx="8229600" cy="500066"/>
          </a:xfrm>
        </p:spPr>
        <p:txBody>
          <a:bodyPr>
            <a:noAutofit/>
          </a:bodyPr>
          <a:lstStyle/>
          <a:p>
            <a:r>
              <a:rPr lang="es-CL" sz="3200" b="1" dirty="0" smtClean="0"/>
              <a:t>Usos de la Auto-evaluación</a:t>
            </a:r>
            <a:r>
              <a:rPr lang="es-CL" sz="3200" dirty="0" smtClean="0"/>
              <a:t/>
            </a:r>
            <a:br>
              <a:rPr lang="es-CL" sz="3200" dirty="0" smtClean="0"/>
            </a:br>
            <a:endParaRPr lang="es-CL" sz="3200" dirty="0">
              <a:latin typeface="+mn-lt"/>
            </a:endParaRPr>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4188648968"/>
              </p:ext>
            </p:extLst>
          </p:nvPr>
        </p:nvGraphicFramePr>
        <p:xfrm>
          <a:off x="323528" y="1643050"/>
          <a:ext cx="8229600" cy="4904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8" name="Picture 2" descr="C:\Users\mlaso\Desktop\MACALASO1\educarchile_transp.png"/>
          <p:cNvPicPr>
            <a:picLocks noChangeAspect="1" noChangeArrowheads="1"/>
          </p:cNvPicPr>
          <p:nvPr/>
        </p:nvPicPr>
        <p:blipFill>
          <a:blip r:embed="rId7"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8" name="6 Rectángulo redondeado"/>
          <p:cNvSpPr/>
          <p:nvPr/>
        </p:nvSpPr>
        <p:spPr>
          <a:xfrm>
            <a:off x="857224" y="5214950"/>
            <a:ext cx="7215238" cy="128588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es-ES" dirty="0" smtClean="0"/>
          </a:p>
          <a:p>
            <a:pPr algn="just"/>
            <a:r>
              <a:rPr lang="es-ES" dirty="0" smtClean="0"/>
              <a:t>No </a:t>
            </a:r>
            <a:r>
              <a:rPr lang="es-ES" dirty="0"/>
              <a:t>parece </a:t>
            </a:r>
            <a:r>
              <a:rPr lang="es-ES" dirty="0" smtClean="0"/>
              <a:t>ser el </a:t>
            </a:r>
            <a:r>
              <a:rPr lang="es-ES" dirty="0"/>
              <a:t>método más indicado para evaluar el desempeño de los estudiantes, ya que está influenciada por la expectativa </a:t>
            </a:r>
            <a:r>
              <a:rPr lang="es-ES" dirty="0" smtClean="0"/>
              <a:t>de que </a:t>
            </a:r>
            <a:r>
              <a:rPr lang="es-ES" dirty="0"/>
              <a:t>'lleve nota', </a:t>
            </a:r>
            <a:r>
              <a:rPr lang="es-ES" dirty="0" smtClean="0"/>
              <a:t>su </a:t>
            </a:r>
            <a:r>
              <a:rPr lang="es-ES" dirty="0"/>
              <a:t>experiencia </a:t>
            </a:r>
            <a:r>
              <a:rPr lang="es-ES" dirty="0" smtClean="0"/>
              <a:t>previa, </a:t>
            </a:r>
            <a:r>
              <a:rPr lang="es-ES" dirty="0"/>
              <a:t>la falta de anonimato y la comparación que hacen </a:t>
            </a:r>
            <a:r>
              <a:rPr lang="es-ES" dirty="0" smtClean="0"/>
              <a:t>de su aprendizaje en relación con </a:t>
            </a:r>
            <a:r>
              <a:rPr lang="es-ES" dirty="0"/>
              <a:t>los demás (</a:t>
            </a:r>
            <a:r>
              <a:rPr lang="es-CL" dirty="0"/>
              <a:t>Mabe y West, 1982).</a:t>
            </a:r>
            <a:endParaRPr lang="en-GB" dirty="0"/>
          </a:p>
          <a:p>
            <a:pPr algn="ctr"/>
            <a:endParaRPr lang="en-GB"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8 Rectángulo"/>
          <p:cNvSpPr/>
          <p:nvPr/>
        </p:nvSpPr>
        <p:spPr>
          <a:xfrm>
            <a:off x="342928" y="1714488"/>
            <a:ext cx="8229600" cy="1071570"/>
          </a:xfrm>
          <a:prstGeom prst="rect">
            <a:avLst/>
          </a:prstGeom>
        </p:spPr>
        <p:style>
          <a:lnRef idx="2">
            <a:schemeClr val="accent6">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7" name="6 Rectángulo redondeado"/>
          <p:cNvSpPr/>
          <p:nvPr/>
        </p:nvSpPr>
        <p:spPr>
          <a:xfrm>
            <a:off x="857224" y="1643050"/>
            <a:ext cx="7000924" cy="9361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s-ES" dirty="0" smtClean="0">
                <a:latin typeface="Calibri" panose="020F0502020204030204" pitchFamily="34" charset="0"/>
                <a:ea typeface="Calibri" panose="020F0502020204030204" pitchFamily="34" charset="0"/>
                <a:cs typeface="Times New Roman" panose="02020603050405020304" pitchFamily="18" charset="0"/>
              </a:rPr>
              <a:t>Sirve para lograr </a:t>
            </a:r>
            <a:r>
              <a:rPr lang="es-ES" dirty="0">
                <a:latin typeface="Calibri" panose="020F0502020204030204" pitchFamily="34" charset="0"/>
                <a:ea typeface="Calibri" panose="020F0502020204030204" pitchFamily="34" charset="0"/>
                <a:cs typeface="Times New Roman" panose="02020603050405020304" pitchFamily="18" charset="0"/>
              </a:rPr>
              <a:t>que los estudiantes reflexionen sobre lo que han aprendido y lo que aún les falta por aprender, identificando fortalezas y debilidades y definiendo metas claras para el futuro aprendizaje</a:t>
            </a:r>
            <a:r>
              <a:rPr lang="es-ES" dirty="0" smtClean="0">
                <a:latin typeface="Calibri" panose="020F0502020204030204" pitchFamily="34" charset="0"/>
                <a:ea typeface="Calibri" panose="020F0502020204030204" pitchFamily="34" charset="0"/>
                <a:cs typeface="Times New Roman" panose="02020603050405020304" pitchFamily="18" charset="0"/>
              </a:rPr>
              <a:t>.</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4497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128734"/>
            <a:ext cx="8229600" cy="500066"/>
          </a:xfrm>
        </p:spPr>
        <p:txBody>
          <a:bodyPr>
            <a:noAutofit/>
          </a:bodyPr>
          <a:lstStyle/>
          <a:p>
            <a:r>
              <a:rPr lang="es-ES" sz="3200" b="1" dirty="0" smtClean="0"/>
              <a:t>C</a:t>
            </a:r>
            <a:r>
              <a:rPr lang="es-ES" sz="3200" b="1" dirty="0"/>
              <a:t>ó</a:t>
            </a:r>
            <a:r>
              <a:rPr lang="es-ES" sz="3200" b="1" dirty="0" smtClean="0"/>
              <a:t>mo apoyar </a:t>
            </a:r>
            <a:r>
              <a:rPr lang="es-ES" sz="3200" b="1" dirty="0"/>
              <a:t>la implementación de la auto-evaluación de los </a:t>
            </a:r>
            <a:r>
              <a:rPr lang="es-ES" sz="3200" b="1" dirty="0" smtClean="0"/>
              <a:t>estudiantes</a:t>
            </a:r>
            <a:endParaRPr lang="es-CL" sz="32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2258014542"/>
              </p:ext>
            </p:extLst>
          </p:nvPr>
        </p:nvGraphicFramePr>
        <p:xfrm>
          <a:off x="827585" y="2060848"/>
          <a:ext cx="7560840"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0 Rectángulo"/>
          <p:cNvSpPr/>
          <p:nvPr/>
        </p:nvSpPr>
        <p:spPr>
          <a:xfrm>
            <a:off x="434887" y="5782803"/>
            <a:ext cx="8449376" cy="854451"/>
          </a:xfrm>
          <a:prstGeom prst="rect">
            <a:avLst/>
          </a:pr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16" name="10 Rectángulo"/>
          <p:cNvSpPr/>
          <p:nvPr/>
        </p:nvSpPr>
        <p:spPr>
          <a:xfrm>
            <a:off x="456133" y="4708927"/>
            <a:ext cx="8449376" cy="854451"/>
          </a:xfrm>
          <a:prstGeom prst="rect">
            <a:avLst/>
          </a:pr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2" name="1 Título"/>
          <p:cNvSpPr>
            <a:spLocks noGrp="1"/>
          </p:cNvSpPr>
          <p:nvPr>
            <p:ph type="title"/>
          </p:nvPr>
        </p:nvSpPr>
        <p:spPr>
          <a:xfrm>
            <a:off x="428596" y="928670"/>
            <a:ext cx="8229600" cy="500066"/>
          </a:xfrm>
        </p:spPr>
        <p:txBody>
          <a:bodyPr>
            <a:noAutofit/>
          </a:bodyPr>
          <a:lstStyle/>
          <a:p>
            <a:r>
              <a:rPr lang="es-CL" sz="3200" b="1" dirty="0" smtClean="0">
                <a:latin typeface="+mn-lt"/>
              </a:rPr>
              <a:t>Establecer objetivos de aprendizaje</a:t>
            </a:r>
            <a:endParaRPr lang="es-CL" sz="32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grpSp>
        <p:nvGrpSpPr>
          <p:cNvPr id="10" name="9 Grupo"/>
          <p:cNvGrpSpPr/>
          <p:nvPr/>
        </p:nvGrpSpPr>
        <p:grpSpPr>
          <a:xfrm>
            <a:off x="428596" y="1556792"/>
            <a:ext cx="8467768" cy="854976"/>
            <a:chOff x="0" y="701238"/>
            <a:chExt cx="8467768" cy="750758"/>
          </a:xfrm>
        </p:grpSpPr>
        <p:sp>
          <p:nvSpPr>
            <p:cNvPr id="11" name="10 Rectángulo"/>
            <p:cNvSpPr/>
            <p:nvPr/>
          </p:nvSpPr>
          <p:spPr>
            <a:xfrm>
              <a:off x="46961" y="741890"/>
              <a:ext cx="8420807" cy="710106"/>
            </a:xfrm>
            <a:prstGeom prst="rect">
              <a:avLst/>
            </a:pr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12" name="11 Rectángulo"/>
            <p:cNvSpPr/>
            <p:nvPr/>
          </p:nvSpPr>
          <p:spPr>
            <a:xfrm>
              <a:off x="0" y="701238"/>
              <a:ext cx="8467768" cy="7507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0678" tIns="90678" rIns="120904" bIns="136017" numCol="1" spcCol="1270" anchor="t" anchorCtr="0">
              <a:noAutofit/>
            </a:bodyPr>
            <a:lstStyle/>
            <a:p>
              <a:pPr marL="171450" lvl="1" indent="-171450" defTabSz="755650">
                <a:lnSpc>
                  <a:spcPct val="90000"/>
                </a:lnSpc>
                <a:spcBef>
                  <a:spcPct val="0"/>
                </a:spcBef>
                <a:spcAft>
                  <a:spcPct val="15000"/>
                </a:spcAft>
                <a:buChar char="••"/>
              </a:pPr>
              <a:r>
                <a:rPr lang="es-CL" b="1" kern="1200" dirty="0" smtClean="0"/>
                <a:t>Específicos: </a:t>
              </a:r>
              <a:r>
                <a:rPr lang="es-ES" dirty="0"/>
                <a:t>el objetivo de aprendizaje debe ser específico y no </a:t>
              </a:r>
              <a:r>
                <a:rPr lang="es-ES" dirty="0" smtClean="0"/>
                <a:t>general. </a:t>
              </a:r>
              <a:r>
                <a:rPr lang="es-ES" dirty="0"/>
                <a:t>Por ejemplo 'Voy a incluir una oración principal en cada párrafo' es mejor que 'voy a mejorar mi </a:t>
              </a:r>
              <a:r>
                <a:rPr lang="es-ES" dirty="0" smtClean="0"/>
                <a:t>escritura'</a:t>
              </a:r>
              <a:endParaRPr lang="es-ES" kern="1200" dirty="0"/>
            </a:p>
          </p:txBody>
        </p:sp>
      </p:grpSp>
      <p:sp>
        <p:nvSpPr>
          <p:cNvPr id="13" name="10 Rectángulo"/>
          <p:cNvSpPr/>
          <p:nvPr/>
        </p:nvSpPr>
        <p:spPr>
          <a:xfrm>
            <a:off x="449172" y="2643142"/>
            <a:ext cx="8420807" cy="808681"/>
          </a:xfrm>
          <a:prstGeom prst="rect">
            <a:avLst/>
          </a:pr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14" name="10 Rectángulo"/>
          <p:cNvSpPr/>
          <p:nvPr/>
        </p:nvSpPr>
        <p:spPr>
          <a:xfrm>
            <a:off x="456133" y="3670060"/>
            <a:ext cx="8449376" cy="854451"/>
          </a:xfrm>
          <a:prstGeom prst="rect">
            <a:avLst/>
          </a:pr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3" name="Rectangle 2"/>
          <p:cNvSpPr/>
          <p:nvPr/>
        </p:nvSpPr>
        <p:spPr>
          <a:xfrm>
            <a:off x="409156" y="2645414"/>
            <a:ext cx="8460823" cy="840230"/>
          </a:xfrm>
          <a:prstGeom prst="rect">
            <a:avLst/>
          </a:prstGeom>
        </p:spPr>
        <p:txBody>
          <a:bodyPr wrap="square">
            <a:spAutoFit/>
          </a:bodyPr>
          <a:lstStyle/>
          <a:p>
            <a:pPr marL="171450" lvl="1" indent="-171450" defTabSz="755650">
              <a:lnSpc>
                <a:spcPct val="90000"/>
              </a:lnSpc>
              <a:spcBef>
                <a:spcPct val="0"/>
              </a:spcBef>
              <a:spcAft>
                <a:spcPct val="15000"/>
              </a:spcAft>
              <a:buChar char="••"/>
            </a:pPr>
            <a:r>
              <a:rPr lang="es-CL" b="1" dirty="0" smtClean="0"/>
              <a:t>Medibles</a:t>
            </a:r>
            <a:r>
              <a:rPr lang="es-CL" b="1" dirty="0"/>
              <a:t>: </a:t>
            </a:r>
            <a:r>
              <a:rPr lang="es-CL" dirty="0"/>
              <a:t>para saber </a:t>
            </a:r>
            <a:r>
              <a:rPr lang="es-ES" dirty="0"/>
              <a:t>si el objetivo de aprendizaje se ha logrado 'Voy a aprenderme la tabla del  7' , por ejemplo, podría ser medido con </a:t>
            </a:r>
            <a:r>
              <a:rPr lang="es-ES" dirty="0" smtClean="0"/>
              <a:t>'Ser </a:t>
            </a:r>
            <a:r>
              <a:rPr lang="es-ES" dirty="0"/>
              <a:t>capaz de recitar sin errores a mi profesora / padre la tabla del 7</a:t>
            </a:r>
            <a:r>
              <a:rPr lang="es-ES" dirty="0" smtClean="0"/>
              <a:t>'</a:t>
            </a:r>
            <a:endParaRPr lang="es-ES" dirty="0"/>
          </a:p>
        </p:txBody>
      </p:sp>
      <p:sp>
        <p:nvSpPr>
          <p:cNvPr id="4" name="Rectangle 3"/>
          <p:cNvSpPr/>
          <p:nvPr/>
        </p:nvSpPr>
        <p:spPr>
          <a:xfrm>
            <a:off x="388928" y="3684281"/>
            <a:ext cx="8507436" cy="840230"/>
          </a:xfrm>
          <a:prstGeom prst="rect">
            <a:avLst/>
          </a:prstGeom>
        </p:spPr>
        <p:txBody>
          <a:bodyPr wrap="square">
            <a:spAutoFit/>
          </a:bodyPr>
          <a:lstStyle/>
          <a:p>
            <a:pPr marL="171450" lvl="1" indent="-171450" defTabSz="755650">
              <a:lnSpc>
                <a:spcPct val="90000"/>
              </a:lnSpc>
              <a:spcBef>
                <a:spcPct val="0"/>
              </a:spcBef>
              <a:spcAft>
                <a:spcPct val="15000"/>
              </a:spcAft>
              <a:buChar char="••"/>
            </a:pPr>
            <a:r>
              <a:rPr lang="es-ES" b="1" dirty="0" smtClean="0"/>
              <a:t>Alcanzables: </a:t>
            </a:r>
            <a:r>
              <a:rPr lang="es-ES" dirty="0"/>
              <a:t>el logro de la meta de aprendizaje debe ser </a:t>
            </a:r>
            <a:r>
              <a:rPr lang="es-ES" dirty="0" smtClean="0"/>
              <a:t>alcanzable por los estudiantes. </a:t>
            </a:r>
            <a:r>
              <a:rPr lang="es-ES" dirty="0"/>
              <a:t>Cuando el logro parece muy lejano, el objetivo de aprendizaje puede ser desglosado en una serie de pasos para que el estudiante tenga la posibilidad de experimentar éxito.</a:t>
            </a:r>
          </a:p>
        </p:txBody>
      </p:sp>
      <p:sp>
        <p:nvSpPr>
          <p:cNvPr id="15" name="Rectangle 14"/>
          <p:cNvSpPr/>
          <p:nvPr/>
        </p:nvSpPr>
        <p:spPr>
          <a:xfrm>
            <a:off x="397732" y="4749010"/>
            <a:ext cx="8460823" cy="840230"/>
          </a:xfrm>
          <a:prstGeom prst="rect">
            <a:avLst/>
          </a:prstGeom>
        </p:spPr>
        <p:txBody>
          <a:bodyPr wrap="square">
            <a:spAutoFit/>
          </a:bodyPr>
          <a:lstStyle/>
          <a:p>
            <a:pPr marL="171450" lvl="1" indent="-171450" defTabSz="755650">
              <a:lnSpc>
                <a:spcPct val="90000"/>
              </a:lnSpc>
              <a:spcBef>
                <a:spcPct val="0"/>
              </a:spcBef>
              <a:spcAft>
                <a:spcPct val="15000"/>
              </a:spcAft>
              <a:buChar char="••"/>
            </a:pPr>
            <a:r>
              <a:rPr lang="en-GB" b="1" dirty="0" err="1" smtClean="0"/>
              <a:t>Relevantes</a:t>
            </a:r>
            <a:r>
              <a:rPr lang="en-GB" b="1" dirty="0" smtClean="0"/>
              <a:t>: </a:t>
            </a:r>
            <a:r>
              <a:rPr lang="es-ES" dirty="0"/>
              <a:t>el objetivo de aprendizaje debe </a:t>
            </a:r>
            <a:r>
              <a:rPr lang="es-ES" dirty="0" smtClean="0"/>
              <a:t>ser fijado en el </a:t>
            </a:r>
            <a:r>
              <a:rPr lang="es-ES" dirty="0"/>
              <a:t>marco </a:t>
            </a:r>
            <a:r>
              <a:rPr lang="es-ES" dirty="0" smtClean="0"/>
              <a:t>de 'Lo </a:t>
            </a:r>
            <a:r>
              <a:rPr lang="es-ES" dirty="0"/>
              <a:t>que sé o puedo hacer ahora / lo que todavía tengo que saber o poder hacer / cómo puedo llevar a cabo esa mejora'.</a:t>
            </a:r>
          </a:p>
        </p:txBody>
      </p:sp>
      <p:sp>
        <p:nvSpPr>
          <p:cNvPr id="17" name="Rectangle 16"/>
          <p:cNvSpPr/>
          <p:nvPr/>
        </p:nvSpPr>
        <p:spPr>
          <a:xfrm>
            <a:off x="377100" y="5848829"/>
            <a:ext cx="8460823" cy="590931"/>
          </a:xfrm>
          <a:prstGeom prst="rect">
            <a:avLst/>
          </a:prstGeom>
        </p:spPr>
        <p:txBody>
          <a:bodyPr wrap="square">
            <a:spAutoFit/>
          </a:bodyPr>
          <a:lstStyle/>
          <a:p>
            <a:pPr marL="171450" lvl="1" indent="-171450" defTabSz="755650">
              <a:lnSpc>
                <a:spcPct val="90000"/>
              </a:lnSpc>
              <a:spcBef>
                <a:spcPct val="0"/>
              </a:spcBef>
              <a:spcAft>
                <a:spcPct val="15000"/>
              </a:spcAft>
              <a:buChar char="••"/>
            </a:pPr>
            <a:r>
              <a:rPr lang="en-GB" b="1" dirty="0" err="1" smtClean="0"/>
              <a:t>Duraci</a:t>
            </a:r>
            <a:r>
              <a:rPr lang="es-ES" b="1" dirty="0" err="1"/>
              <a:t>ó</a:t>
            </a:r>
            <a:r>
              <a:rPr lang="en-GB" b="1" dirty="0" smtClean="0"/>
              <a:t>n determinada</a:t>
            </a:r>
            <a:r>
              <a:rPr lang="en-GB" dirty="0" smtClean="0"/>
              <a:t>: </a:t>
            </a:r>
            <a:r>
              <a:rPr lang="es-ES" dirty="0"/>
              <a:t>los estudiantes deben especificar cuándo van a alcanzar la meta.</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928670"/>
            <a:ext cx="8229600" cy="500066"/>
          </a:xfrm>
        </p:spPr>
        <p:txBody>
          <a:bodyPr>
            <a:noAutofit/>
          </a:bodyPr>
          <a:lstStyle/>
          <a:p>
            <a:r>
              <a:rPr lang="es-CL" sz="3000" b="1" dirty="0" smtClean="0">
                <a:latin typeface="+mn-lt"/>
              </a:rPr>
              <a:t>Generar preguntas reflexivas en Enseñanza Básica </a:t>
            </a:r>
            <a:endParaRPr lang="es-CL" sz="30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7" name="5 Rectángulo redondeado"/>
          <p:cNvSpPr>
            <a:spLocks noGrp="1"/>
          </p:cNvSpPr>
          <p:nvPr>
            <p:ph idx="1"/>
          </p:nvPr>
        </p:nvSpPr>
        <p:spPr>
          <a:prstGeom prst="roundRect">
            <a:avLst/>
          </a:prstGeom>
        </p:spPr>
        <p:style>
          <a:lnRef idx="2">
            <a:schemeClr val="accent6"/>
          </a:lnRef>
          <a:fillRef idx="1">
            <a:schemeClr val="lt1"/>
          </a:fillRef>
          <a:effectRef idx="0">
            <a:schemeClr val="accent6"/>
          </a:effectRef>
          <a:fontRef idx="minor">
            <a:schemeClr val="dk1"/>
          </a:fontRef>
        </p:style>
        <p:txBody>
          <a:bodyPr rtlCol="0" anchor="ctr">
            <a:normAutofit fontScale="85000" lnSpcReduction="10000"/>
          </a:bodyPr>
          <a:lstStyle/>
          <a:p>
            <a:pPr marL="0" indent="0"/>
            <a:r>
              <a:rPr lang="es-ES" sz="2800" dirty="0" smtClean="0"/>
              <a:t>¿</a:t>
            </a:r>
            <a:r>
              <a:rPr lang="es-ES" sz="2800" dirty="0"/>
              <a:t>Qué he aprendido</a:t>
            </a:r>
            <a:r>
              <a:rPr lang="es-ES" sz="2800" dirty="0" smtClean="0"/>
              <a:t>?</a:t>
            </a:r>
          </a:p>
          <a:p>
            <a:pPr marL="0" indent="0"/>
            <a:r>
              <a:rPr lang="es-ES" sz="2800" dirty="0" smtClean="0"/>
              <a:t>¿Qué encontré fácil de aprender?</a:t>
            </a:r>
          </a:p>
          <a:p>
            <a:pPr marL="0" indent="0"/>
            <a:r>
              <a:rPr lang="es-ES" sz="2800" dirty="0" smtClean="0"/>
              <a:t>¿</a:t>
            </a:r>
            <a:r>
              <a:rPr lang="es-ES" sz="2800" dirty="0"/>
              <a:t>Cómo hacer las cosas de manera diferente la próxima vez</a:t>
            </a:r>
            <a:r>
              <a:rPr lang="es-ES" sz="2800" dirty="0" smtClean="0"/>
              <a:t>?</a:t>
            </a:r>
          </a:p>
          <a:p>
            <a:pPr marL="0" indent="0"/>
            <a:r>
              <a:rPr lang="es-ES" sz="2800" dirty="0" smtClean="0"/>
              <a:t>¿</a:t>
            </a:r>
            <a:r>
              <a:rPr lang="es-ES" sz="2800" dirty="0"/>
              <a:t>Qué encontré difícil cuando estaba aprendiendo</a:t>
            </a:r>
            <a:r>
              <a:rPr lang="es-ES" sz="2800" dirty="0" smtClean="0"/>
              <a:t>____ ?</a:t>
            </a:r>
          </a:p>
          <a:p>
            <a:pPr marL="0" indent="0"/>
            <a:r>
              <a:rPr lang="es-ES" sz="2800" dirty="0" smtClean="0"/>
              <a:t>¿</a:t>
            </a:r>
            <a:r>
              <a:rPr lang="es-ES" sz="2800" dirty="0"/>
              <a:t>Qué me ayudó cuando algo me resultó complicado?</a:t>
            </a:r>
            <a:endParaRPr lang="en-GB" sz="2800" dirty="0"/>
          </a:p>
          <a:p>
            <a:r>
              <a:rPr lang="es-ES" sz="2800" dirty="0"/>
              <a:t>Lo más interesante de </a:t>
            </a:r>
            <a:r>
              <a:rPr lang="es-ES" sz="2800" dirty="0" smtClean="0"/>
              <a:t>_______ </a:t>
            </a:r>
            <a:r>
              <a:rPr lang="es-ES" sz="2800" dirty="0"/>
              <a:t>era</a:t>
            </a:r>
            <a:r>
              <a:rPr lang="es-ES" sz="2800" dirty="0" smtClean="0"/>
              <a:t>_______</a:t>
            </a:r>
            <a:endParaRPr lang="es-ES" sz="2800" dirty="0"/>
          </a:p>
          <a:p>
            <a:r>
              <a:rPr lang="es-ES" sz="2800" dirty="0" smtClean="0"/>
              <a:t>Prefiero </a:t>
            </a:r>
            <a:r>
              <a:rPr lang="es-ES" sz="2800" dirty="0"/>
              <a:t>trabajar por mi cuenta sobre las actividades que</a:t>
            </a:r>
            <a:r>
              <a:rPr lang="es-ES" sz="2800" dirty="0" smtClean="0"/>
              <a:t>____________________</a:t>
            </a:r>
            <a:endParaRPr lang="es-ES" sz="2800" dirty="0"/>
          </a:p>
          <a:p>
            <a:r>
              <a:rPr lang="es-ES" sz="2800" dirty="0" smtClean="0"/>
              <a:t>Me </a:t>
            </a:r>
            <a:r>
              <a:rPr lang="es-ES" sz="2800" dirty="0"/>
              <a:t>gusta trabajar con los demás cuando__________________________________</a:t>
            </a:r>
            <a:endParaRPr lang="es-CL" sz="28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928670"/>
            <a:ext cx="8229600" cy="500066"/>
          </a:xfrm>
        </p:spPr>
        <p:txBody>
          <a:bodyPr>
            <a:noAutofit/>
          </a:bodyPr>
          <a:lstStyle/>
          <a:p>
            <a:r>
              <a:rPr lang="es-CL" sz="3000" b="1" dirty="0" smtClean="0">
                <a:latin typeface="+mn-lt"/>
              </a:rPr>
              <a:t>Generar preguntas reflexivas en </a:t>
            </a:r>
            <a:r>
              <a:rPr lang="es-CL" sz="3000" b="1" dirty="0" smtClean="0"/>
              <a:t>Enseñanza </a:t>
            </a:r>
            <a:r>
              <a:rPr lang="es-CL" sz="3000" b="1" dirty="0" smtClean="0">
                <a:latin typeface="+mn-lt"/>
              </a:rPr>
              <a:t>Media</a:t>
            </a:r>
            <a:endParaRPr lang="es-CL" sz="30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7" name="5 Rectángulo redondeado"/>
          <p:cNvSpPr>
            <a:spLocks noGrp="1"/>
          </p:cNvSpPr>
          <p:nvPr>
            <p:ph idx="1"/>
          </p:nvPr>
        </p:nvSpPr>
        <p:spPr>
          <a:xfrm>
            <a:off x="457199" y="1600200"/>
            <a:ext cx="8439165" cy="490063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noAutofit/>
          </a:bodyPr>
          <a:lstStyle/>
          <a:p>
            <a:pPr marL="0" lvl="0" indent="0">
              <a:buNone/>
            </a:pPr>
            <a:r>
              <a:rPr lang="es-ES" sz="1800" dirty="0" smtClean="0"/>
              <a:t> </a:t>
            </a:r>
          </a:p>
          <a:p>
            <a:pPr marL="0" lvl="0" indent="0">
              <a:buNone/>
            </a:pPr>
            <a:endParaRPr lang="es-ES" sz="1800" dirty="0"/>
          </a:p>
          <a:p>
            <a:pPr marL="0" lvl="0" indent="0">
              <a:buNone/>
            </a:pPr>
            <a:endParaRPr lang="es-ES" sz="1800" dirty="0" smtClean="0"/>
          </a:p>
          <a:p>
            <a:pPr marL="0" lvl="0" indent="0">
              <a:buNone/>
            </a:pPr>
            <a:endParaRPr lang="es-ES" sz="1800" dirty="0"/>
          </a:p>
          <a:p>
            <a:pPr marL="0" lvl="0" indent="0">
              <a:buNone/>
            </a:pPr>
            <a:r>
              <a:rPr lang="es-ES" sz="2000" dirty="0" smtClean="0"/>
              <a:t>¿</a:t>
            </a:r>
            <a:r>
              <a:rPr lang="es-ES" sz="2000" dirty="0"/>
              <a:t>Dónde he oído acerca de este tema antes</a:t>
            </a:r>
            <a:r>
              <a:rPr lang="es-ES" sz="2000" dirty="0" smtClean="0"/>
              <a:t>?</a:t>
            </a:r>
            <a:endParaRPr lang="en-GB" sz="2000" dirty="0"/>
          </a:p>
          <a:p>
            <a:pPr marL="0" lvl="0" indent="0">
              <a:buNone/>
            </a:pPr>
            <a:r>
              <a:rPr lang="es-ES" sz="2000" dirty="0" smtClean="0"/>
              <a:t>¿</a:t>
            </a:r>
            <a:r>
              <a:rPr lang="es-ES" sz="2000" dirty="0"/>
              <a:t>Qué es lo que ya sé sobre este tema?</a:t>
            </a:r>
            <a:endParaRPr lang="en-GB" sz="2000" dirty="0"/>
          </a:p>
          <a:p>
            <a:pPr marL="0" indent="0">
              <a:buNone/>
            </a:pPr>
            <a:r>
              <a:rPr lang="es-ES" sz="2000" b="1" dirty="0" smtClean="0"/>
              <a:t>Mi </a:t>
            </a:r>
            <a:r>
              <a:rPr lang="es-ES" sz="2000" b="1" dirty="0"/>
              <a:t>proceso de aprendizaje y cómo me involucro en </a:t>
            </a:r>
            <a:r>
              <a:rPr lang="es-ES" sz="2000" b="1" dirty="0" smtClean="0"/>
              <a:t>él</a:t>
            </a:r>
            <a:endParaRPr lang="en-GB" sz="2000" dirty="0"/>
          </a:p>
          <a:p>
            <a:pPr marL="0" indent="0">
              <a:buNone/>
            </a:pPr>
            <a:r>
              <a:rPr lang="es-ES" sz="2000" dirty="0" smtClean="0"/>
              <a:t>¿Qué </a:t>
            </a:r>
            <a:r>
              <a:rPr lang="es-ES" sz="2000" dirty="0"/>
              <a:t>estrategias me ayudan mejor a recordar lo que he leído</a:t>
            </a:r>
            <a:r>
              <a:rPr lang="es-ES" sz="2000" dirty="0" smtClean="0"/>
              <a:t>?</a:t>
            </a:r>
            <a:endParaRPr lang="en-GB" sz="2000" dirty="0"/>
          </a:p>
          <a:p>
            <a:pPr marL="0" indent="0">
              <a:buNone/>
            </a:pPr>
            <a:r>
              <a:rPr lang="es-ES" sz="2000" dirty="0" smtClean="0"/>
              <a:t>¿</a:t>
            </a:r>
            <a:r>
              <a:rPr lang="es-ES" sz="2000" dirty="0"/>
              <a:t>Qué estrategias puedo utilizar cuando me enfrento a una dificultad?</a:t>
            </a:r>
            <a:endParaRPr lang="en-GB" sz="2000" dirty="0"/>
          </a:p>
          <a:p>
            <a:pPr marL="0" indent="0">
              <a:buNone/>
            </a:pPr>
            <a:r>
              <a:rPr lang="es-ES" sz="2000" dirty="0"/>
              <a:t> </a:t>
            </a:r>
            <a:r>
              <a:rPr lang="es-ES" sz="2000" b="1" dirty="0" smtClean="0"/>
              <a:t>Mi </a:t>
            </a:r>
            <a:r>
              <a:rPr lang="es-ES" sz="2000" b="1" dirty="0"/>
              <a:t>trabajo escolar previo al cual recurrir en una situación </a:t>
            </a:r>
            <a:r>
              <a:rPr lang="es-ES" sz="2000" b="1" dirty="0" smtClean="0"/>
              <a:t>nueva</a:t>
            </a:r>
            <a:endParaRPr lang="en-GB" sz="2000" dirty="0"/>
          </a:p>
          <a:p>
            <a:pPr marL="0" indent="0">
              <a:buNone/>
            </a:pPr>
            <a:r>
              <a:rPr lang="es-ES" sz="2000" dirty="0" smtClean="0"/>
              <a:t>¿En </a:t>
            </a:r>
            <a:r>
              <a:rPr lang="es-ES" sz="2000" dirty="0"/>
              <a:t>qué se parece esto a algo que he hecho antes</a:t>
            </a:r>
            <a:r>
              <a:rPr lang="es-ES" sz="2000" dirty="0" smtClean="0"/>
              <a:t>?</a:t>
            </a:r>
            <a:endParaRPr lang="en-GB" sz="2000" dirty="0"/>
          </a:p>
          <a:p>
            <a:pPr marL="0" indent="0">
              <a:buNone/>
            </a:pPr>
            <a:r>
              <a:rPr lang="es-ES" sz="2000" dirty="0" smtClean="0"/>
              <a:t>¿</a:t>
            </a:r>
            <a:r>
              <a:rPr lang="es-ES" sz="2000" dirty="0"/>
              <a:t>Qué recuerdo acerca de un proceso previo que pueda ayudarme con este?</a:t>
            </a:r>
            <a:br>
              <a:rPr lang="es-ES" sz="2000" dirty="0"/>
            </a:br>
            <a:r>
              <a:rPr lang="es-ES" sz="2000" b="1" dirty="0" smtClean="0"/>
              <a:t>Mi progreso                                                  Lo </a:t>
            </a:r>
            <a:r>
              <a:rPr lang="es-ES" sz="2000" b="1" dirty="0"/>
              <a:t>que me falta por aprender</a:t>
            </a:r>
            <a:endParaRPr lang="en-GB" sz="2000" dirty="0"/>
          </a:p>
          <a:p>
            <a:pPr marL="0" indent="0">
              <a:buNone/>
            </a:pPr>
            <a:r>
              <a:rPr lang="es-ES" sz="2000" dirty="0"/>
              <a:t>¿Cómo puedo mejorar? </a:t>
            </a:r>
            <a:r>
              <a:rPr lang="es-ES" sz="2000" dirty="0" smtClean="0"/>
              <a:t>                            ¿Qué </a:t>
            </a:r>
            <a:r>
              <a:rPr lang="es-ES" sz="2000" dirty="0"/>
              <a:t>no </a:t>
            </a:r>
            <a:r>
              <a:rPr lang="es-ES" sz="2000" dirty="0" smtClean="0"/>
              <a:t>entiendo?</a:t>
            </a:r>
            <a:endParaRPr lang="en-GB" sz="2000" dirty="0"/>
          </a:p>
          <a:p>
            <a:pPr marL="0" indent="0">
              <a:buNone/>
            </a:pPr>
            <a:r>
              <a:rPr lang="es-ES" sz="2000" dirty="0"/>
              <a:t>¿Qué pasos debo tomar</a:t>
            </a:r>
            <a:r>
              <a:rPr lang="es-ES" sz="2000" dirty="0" smtClean="0"/>
              <a:t>?                           </a:t>
            </a:r>
            <a:r>
              <a:rPr lang="es-ES" sz="2000" dirty="0"/>
              <a:t>¿Qué más tengo que entender?</a:t>
            </a:r>
            <a:endParaRPr lang="en-GB" sz="2000" dirty="0"/>
          </a:p>
          <a:p>
            <a:pPr marL="0" indent="0">
              <a:buNone/>
            </a:pPr>
            <a:endParaRPr lang="en-GB" sz="1800" dirty="0"/>
          </a:p>
          <a:p>
            <a:pPr marL="0" indent="0">
              <a:buNone/>
            </a:pPr>
            <a:endParaRPr lang="en-GB" sz="1800" dirty="0"/>
          </a:p>
          <a:p>
            <a:pPr marL="0" indent="0">
              <a:buNone/>
            </a:pPr>
            <a:r>
              <a:rPr lang="es-ES" sz="1800" dirty="0"/>
              <a:t/>
            </a:r>
            <a:br>
              <a:rPr lang="es-ES" sz="1800" dirty="0"/>
            </a:br>
            <a:endParaRPr lang="en-GB" sz="1800" dirty="0"/>
          </a:p>
        </p:txBody>
      </p:sp>
    </p:spTree>
    <p:extLst>
      <p:ext uri="{BB962C8B-B14F-4D97-AF65-F5344CB8AC3E}">
        <p14:creationId xmlns:p14="http://schemas.microsoft.com/office/powerpoint/2010/main" val="11495470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928670"/>
            <a:ext cx="8229600" cy="500066"/>
          </a:xfrm>
        </p:spPr>
        <p:txBody>
          <a:bodyPr>
            <a:noAutofit/>
          </a:bodyPr>
          <a:lstStyle/>
          <a:p>
            <a:r>
              <a:rPr lang="es-CL" sz="3200" b="1" dirty="0" smtClean="0">
                <a:latin typeface="+mn-lt"/>
              </a:rPr>
              <a:t>Usar organizadores gráficos</a:t>
            </a:r>
            <a:endParaRPr lang="es-CL" sz="32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6" name="5 Rectángulo redondeado"/>
          <p:cNvSpPr/>
          <p:nvPr/>
        </p:nvSpPr>
        <p:spPr>
          <a:xfrm>
            <a:off x="428596" y="1556792"/>
            <a:ext cx="8319868" cy="28083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s-ES" dirty="0" smtClean="0"/>
          </a:p>
          <a:p>
            <a:r>
              <a:rPr lang="es-ES" sz="2000" dirty="0" smtClean="0"/>
              <a:t>Los </a:t>
            </a:r>
            <a:r>
              <a:rPr lang="es-ES" sz="2000" dirty="0"/>
              <a:t>organizadores gráficos </a:t>
            </a:r>
            <a:r>
              <a:rPr lang="es-ES" sz="2000" dirty="0" smtClean="0"/>
              <a:t>ayudan </a:t>
            </a:r>
            <a:r>
              <a:rPr lang="es-ES" sz="2000" dirty="0"/>
              <a:t>a pensar y hacer </a:t>
            </a:r>
            <a:r>
              <a:rPr lang="es-ES" sz="2000" dirty="0" smtClean="0"/>
              <a:t>el </a:t>
            </a:r>
            <a:r>
              <a:rPr lang="es-ES" sz="2000" dirty="0"/>
              <a:t>proceso </a:t>
            </a:r>
            <a:r>
              <a:rPr lang="es-ES" sz="2000" dirty="0" smtClean="0"/>
              <a:t>visible. </a:t>
            </a:r>
          </a:p>
          <a:p>
            <a:r>
              <a:rPr lang="es-ES" sz="2000" dirty="0" smtClean="0"/>
              <a:t>Por </a:t>
            </a:r>
            <a:r>
              <a:rPr lang="es-ES" sz="2000" dirty="0"/>
              <a:t>ejemplo, los espacios vacíos </a:t>
            </a:r>
            <a:r>
              <a:rPr lang="es-ES" sz="2000" dirty="0" smtClean="0"/>
              <a:t>revelan </a:t>
            </a:r>
            <a:r>
              <a:rPr lang="es-ES" sz="2000" dirty="0"/>
              <a:t>lagunas en el conocimiento o el pensamiento del </a:t>
            </a:r>
            <a:r>
              <a:rPr lang="es-ES" sz="2000" dirty="0" smtClean="0"/>
              <a:t>estudiante, indican </a:t>
            </a:r>
            <a:r>
              <a:rPr lang="es-ES" sz="2000" dirty="0"/>
              <a:t>lo que todavía tiene que ser descubierto o aprendido. Si </a:t>
            </a:r>
            <a:r>
              <a:rPr lang="es-ES" sz="2000" dirty="0" smtClean="0"/>
              <a:t>se </a:t>
            </a:r>
            <a:r>
              <a:rPr lang="es-ES" sz="2000" dirty="0"/>
              <a:t>utilizan en la preparación de una respuesta por escrito, pueden mostrar dónde es necesaria más información o más argumentos. Al pedirle a los alumnos que expliquen </a:t>
            </a:r>
            <a:r>
              <a:rPr lang="es-ES" sz="2000" dirty="0" smtClean="0"/>
              <a:t>su uso, </a:t>
            </a:r>
            <a:r>
              <a:rPr lang="es-ES" sz="2000" dirty="0"/>
              <a:t>hay una oportunidad para el desarrollo </a:t>
            </a:r>
            <a:r>
              <a:rPr lang="es-ES" sz="2000" dirty="0" err="1" smtClean="0"/>
              <a:t>metaco</a:t>
            </a:r>
            <a:r>
              <a:rPr lang="es-ES" sz="2000" dirty="0" smtClean="0"/>
              <a:t> </a:t>
            </a:r>
            <a:r>
              <a:rPr lang="es-ES" sz="2000" dirty="0" err="1" smtClean="0"/>
              <a:t>gnitivo</a:t>
            </a:r>
            <a:r>
              <a:rPr lang="es-ES" sz="2000" dirty="0" smtClean="0"/>
              <a:t> </a:t>
            </a:r>
            <a:r>
              <a:rPr lang="es-ES" sz="2000" dirty="0"/>
              <a:t>porque deben explicar su proceso de pensamiento ('¿Por qué pones esta información aquí?')</a:t>
            </a:r>
            <a:r>
              <a:rPr lang="es-ES" sz="2800" dirty="0"/>
              <a:t/>
            </a:r>
            <a:br>
              <a:rPr lang="es-ES" sz="2800" dirty="0"/>
            </a:br>
            <a:endParaRPr lang="es-CL" sz="2800" dirty="0"/>
          </a:p>
        </p:txBody>
      </p:sp>
      <p:pic>
        <p:nvPicPr>
          <p:cNvPr id="7" name="Picture 6" descr="Image14"/>
          <p:cNvPicPr/>
          <p:nvPr/>
        </p:nvPicPr>
        <p:blipFill>
          <a:blip r:embed="rId3">
            <a:extLst>
              <a:ext uri="{28A0092B-C50C-407E-A947-70E740481C1C}">
                <a14:useLocalDpi xmlns:a14="http://schemas.microsoft.com/office/drawing/2010/main" val="0"/>
              </a:ext>
            </a:extLst>
          </a:blip>
          <a:srcRect/>
          <a:stretch>
            <a:fillRect/>
          </a:stretch>
        </p:blipFill>
        <p:spPr bwMode="auto">
          <a:xfrm>
            <a:off x="1979712" y="4429132"/>
            <a:ext cx="5164056" cy="2214578"/>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928670"/>
            <a:ext cx="8229600" cy="500066"/>
          </a:xfrm>
        </p:spPr>
        <p:txBody>
          <a:bodyPr>
            <a:noAutofit/>
          </a:bodyPr>
          <a:lstStyle/>
          <a:p>
            <a:r>
              <a:rPr lang="es-CL" sz="3200" b="1" dirty="0" smtClean="0">
                <a:latin typeface="+mn-lt"/>
              </a:rPr>
              <a:t>Hacer presentaciones grupales</a:t>
            </a:r>
            <a:endParaRPr lang="es-CL" sz="3200" b="1" dirty="0">
              <a:latin typeface="+mn-lt"/>
            </a:endParaRPr>
          </a:p>
        </p:txBody>
      </p:sp>
      <p:pic>
        <p:nvPicPr>
          <p:cNvPr id="4098" name="Picture 2" descr="C:\Users\mlaso\Desktop\MACALASO1\educarchile_transp.png"/>
          <p:cNvPicPr>
            <a:picLocks noChangeAspect="1" noChangeArrowheads="1"/>
          </p:cNvPicPr>
          <p:nvPr/>
        </p:nvPicPr>
        <p:blipFill>
          <a:blip r:embed="rId2" cstate="print"/>
          <a:srcRect/>
          <a:stretch>
            <a:fillRect/>
          </a:stretch>
        </p:blipFill>
        <p:spPr bwMode="auto">
          <a:xfrm>
            <a:off x="6715140" y="80943"/>
            <a:ext cx="2181225" cy="561975"/>
          </a:xfrm>
          <a:prstGeom prst="rect">
            <a:avLst/>
          </a:prstGeom>
          <a:noFill/>
        </p:spPr>
      </p:pic>
      <p:cxnSp>
        <p:nvCxnSpPr>
          <p:cNvPr id="5" name="4 Conector recto"/>
          <p:cNvCxnSpPr/>
          <p:nvPr/>
        </p:nvCxnSpPr>
        <p:spPr>
          <a:xfrm>
            <a:off x="0" y="714356"/>
            <a:ext cx="9144000" cy="1588"/>
          </a:xfrm>
          <a:prstGeom prst="line">
            <a:avLst/>
          </a:prstGeom>
          <a:ln w="38100">
            <a:solidFill>
              <a:srgbClr val="FA9C34"/>
            </a:solidFill>
          </a:ln>
        </p:spPr>
        <p:style>
          <a:lnRef idx="1">
            <a:schemeClr val="accent1"/>
          </a:lnRef>
          <a:fillRef idx="0">
            <a:schemeClr val="accent1"/>
          </a:fillRef>
          <a:effectRef idx="0">
            <a:schemeClr val="accent1"/>
          </a:effectRef>
          <a:fontRef idx="minor">
            <a:schemeClr val="tx1"/>
          </a:fontRef>
        </p:style>
      </p:cxnSp>
      <p:sp>
        <p:nvSpPr>
          <p:cNvPr id="7" name="5 Rectángulo redondeado"/>
          <p:cNvSpPr>
            <a:spLocks noGrp="1"/>
          </p:cNvSpPr>
          <p:nvPr>
            <p:ph idx="1"/>
          </p:nvPr>
        </p:nvSpPr>
        <p:spPr>
          <a:prstGeom prst="roundRect">
            <a:avLst/>
          </a:prstGeom>
        </p:spPr>
        <p:style>
          <a:lnRef idx="2">
            <a:schemeClr val="accent6"/>
          </a:lnRef>
          <a:fillRef idx="1">
            <a:schemeClr val="lt1"/>
          </a:fillRef>
          <a:effectRef idx="0">
            <a:schemeClr val="accent6"/>
          </a:effectRef>
          <a:fontRef idx="minor">
            <a:schemeClr val="dk1"/>
          </a:fontRef>
        </p:style>
        <p:txBody>
          <a:bodyPr rtlCol="0" anchor="ctr">
            <a:normAutofit/>
          </a:bodyPr>
          <a:lstStyle/>
          <a:p>
            <a:pPr marL="0" indent="0">
              <a:buNone/>
            </a:pPr>
            <a:r>
              <a:rPr lang="es-ES" sz="2400" dirty="0"/>
              <a:t>Otra </a:t>
            </a:r>
            <a:r>
              <a:rPr lang="es-ES" sz="2400" dirty="0" smtClean="0"/>
              <a:t>forma </a:t>
            </a:r>
            <a:r>
              <a:rPr lang="es-ES" sz="2400" dirty="0"/>
              <a:t>de apoyar la auto-evaluación de los estudiantes, es mediante presentaciones grupales en que los estudiantes presentan su aprendizaje a los profesores y/o apoderados. Esto les da la oportunidad de dar cuenta del aprendizaje que ha tenido lugar durante un período de tiempo. La reflexión se produce cuando los estudiantes se preparan, así como cuando muestran y explican a los demás lo que han aprendido. </a:t>
            </a:r>
            <a:endParaRPr lang="en-GB" sz="2400" dirty="0"/>
          </a:p>
        </p:txBody>
      </p:sp>
    </p:spTree>
    <p:extLst>
      <p:ext uri="{BB962C8B-B14F-4D97-AF65-F5344CB8AC3E}">
        <p14:creationId xmlns:p14="http://schemas.microsoft.com/office/powerpoint/2010/main" val="9762760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949</Words>
  <Application>Microsoft Macintosh PowerPoint</Application>
  <PresentationFormat>Presentación en pantalla (4:3)</PresentationFormat>
  <Paragraphs>108</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Definición de Auto-evaluación </vt:lpstr>
      <vt:lpstr>Usos de la Auto-evaluación </vt:lpstr>
      <vt:lpstr>Cómo apoyar la implementación de la auto-evaluación de los estudiantes</vt:lpstr>
      <vt:lpstr>Establecer objetivos de aprendizaje</vt:lpstr>
      <vt:lpstr>Generar preguntas reflexivas en Enseñanza Básica </vt:lpstr>
      <vt:lpstr>Generar preguntas reflexivas en Enseñanza Media</vt:lpstr>
      <vt:lpstr>Usar organizadores gráficos</vt:lpstr>
      <vt:lpstr>Hacer presentaciones grupales</vt:lpstr>
      <vt:lpstr>Usar cartas Gantt para gestionar el tiempo</vt:lpstr>
      <vt:lpstr>Ejemplo de carta Gantt para gestionar el tiempo del trabajo grupal</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mlaso</dc:creator>
  <cp:lastModifiedBy>Marcos Cordero canales</cp:lastModifiedBy>
  <cp:revision>40</cp:revision>
  <dcterms:created xsi:type="dcterms:W3CDTF">2012-11-14T17:56:22Z</dcterms:created>
  <dcterms:modified xsi:type="dcterms:W3CDTF">2014-01-13T14:14:38Z</dcterms:modified>
</cp:coreProperties>
</file>