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58" r:id="rId5"/>
    <p:sldId id="259" r:id="rId6"/>
    <p:sldId id="260" r:id="rId7"/>
    <p:sldId id="261" r:id="rId8"/>
    <p:sldId id="262" r:id="rId9"/>
    <p:sldId id="263" r:id="rId10"/>
    <p:sldId id="264" r:id="rId11"/>
    <p:sldId id="265" r:id="rId12"/>
    <p:sldId id="267" r:id="rId13"/>
    <p:sldId id="269" r:id="rId14"/>
    <p:sldId id="270" r:id="rId15"/>
    <p:sldId id="271" r:id="rId16"/>
    <p:sldId id="272" r:id="rId17"/>
    <p:sldId id="273" r:id="rId18"/>
    <p:sldId id="268"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8/17/2018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8/17/2018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531A6A-5F3A-4FAD-A41B-E618A5E29F75}"/>
              </a:ext>
            </a:extLst>
          </p:cNvPr>
          <p:cNvSpPr>
            <a:spLocks noGrp="1"/>
          </p:cNvSpPr>
          <p:nvPr>
            <p:ph type="ctrTitle"/>
          </p:nvPr>
        </p:nvSpPr>
        <p:spPr>
          <a:xfrm>
            <a:off x="1507067" y="834887"/>
            <a:ext cx="7766936" cy="3215949"/>
          </a:xfrm>
        </p:spPr>
        <p:txBody>
          <a:bodyPr/>
          <a:lstStyle/>
          <a:p>
            <a:pPr algn="ctr"/>
            <a:r>
              <a:rPr lang="es-PA" dirty="0"/>
              <a:t>NATIVOS E INMIGRANTES TECNOLOGICOS</a:t>
            </a:r>
            <a:br>
              <a:rPr lang="es-PA" dirty="0"/>
            </a:br>
            <a:r>
              <a:rPr lang="es-PA" sz="3600" dirty="0"/>
              <a:t>“COMUNICACIÓN Y TECNOLOGIA EDUCATIVA</a:t>
            </a:r>
            <a:r>
              <a:rPr lang="es-PA" sz="3600" baseline="-25000" dirty="0"/>
              <a:t>(MARK PRENSKY)</a:t>
            </a:r>
            <a:endParaRPr lang="es-PA" dirty="0"/>
          </a:p>
        </p:txBody>
      </p:sp>
      <p:sp>
        <p:nvSpPr>
          <p:cNvPr id="3" name="Subtítulo 2">
            <a:extLst>
              <a:ext uri="{FF2B5EF4-FFF2-40B4-BE49-F238E27FC236}">
                <a16:creationId xmlns:a16="http://schemas.microsoft.com/office/drawing/2014/main" id="{258F4427-094B-41EB-A8F2-46207CEECE04}"/>
              </a:ext>
            </a:extLst>
          </p:cNvPr>
          <p:cNvSpPr>
            <a:spLocks noGrp="1"/>
          </p:cNvSpPr>
          <p:nvPr>
            <p:ph type="subTitle" idx="1"/>
          </p:nvPr>
        </p:nvSpPr>
        <p:spPr>
          <a:xfrm>
            <a:off x="513154" y="4885720"/>
            <a:ext cx="7766936" cy="1972280"/>
          </a:xfrm>
        </p:spPr>
        <p:txBody>
          <a:bodyPr>
            <a:normAutofit/>
          </a:bodyPr>
          <a:lstStyle/>
          <a:p>
            <a:pPr algn="l"/>
            <a:r>
              <a:rPr lang="es-PA" sz="2400" dirty="0"/>
              <a:t>PROFESOR: SANTIAGO QUINTERO</a:t>
            </a:r>
          </a:p>
          <a:p>
            <a:pPr algn="l"/>
            <a:endParaRPr lang="es-PA" sz="2400" dirty="0"/>
          </a:p>
          <a:p>
            <a:pPr algn="l"/>
            <a:r>
              <a:rPr lang="es-PA" sz="2400" dirty="0"/>
              <a:t>Presentado por: Aura Cerrud.</a:t>
            </a:r>
          </a:p>
          <a:p>
            <a:pPr algn="l"/>
            <a:endParaRPr lang="es-PA" dirty="0"/>
          </a:p>
        </p:txBody>
      </p:sp>
    </p:spTree>
    <p:extLst>
      <p:ext uri="{BB962C8B-B14F-4D97-AF65-F5344CB8AC3E}">
        <p14:creationId xmlns:p14="http://schemas.microsoft.com/office/powerpoint/2010/main" val="1471861020"/>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1E599-3E8E-4295-9351-D1F6BD1775BA}"/>
              </a:ext>
            </a:extLst>
          </p:cNvPr>
          <p:cNvSpPr>
            <a:spLocks noGrp="1"/>
          </p:cNvSpPr>
          <p:nvPr>
            <p:ph type="title"/>
          </p:nvPr>
        </p:nvSpPr>
        <p:spPr/>
        <p:txBody>
          <a:bodyPr/>
          <a:lstStyle/>
          <a:p>
            <a:pPr algn="ctr"/>
            <a:r>
              <a:rPr lang="es-PA" dirty="0"/>
              <a:t>CONTENIDOS</a:t>
            </a:r>
            <a:br>
              <a:rPr lang="es-PA" dirty="0"/>
            </a:br>
            <a:endParaRPr lang="es-PA" dirty="0"/>
          </a:p>
        </p:txBody>
      </p:sp>
      <p:sp>
        <p:nvSpPr>
          <p:cNvPr id="3" name="Marcador de texto 2">
            <a:extLst>
              <a:ext uri="{FF2B5EF4-FFF2-40B4-BE49-F238E27FC236}">
                <a16:creationId xmlns:a16="http://schemas.microsoft.com/office/drawing/2014/main" id="{73D03372-B720-42B7-87E9-4A6A4DDA7118}"/>
              </a:ext>
            </a:extLst>
          </p:cNvPr>
          <p:cNvSpPr>
            <a:spLocks noGrp="1"/>
          </p:cNvSpPr>
          <p:nvPr>
            <p:ph type="body" idx="1"/>
          </p:nvPr>
        </p:nvSpPr>
        <p:spPr/>
        <p:txBody>
          <a:bodyPr/>
          <a:lstStyle/>
          <a:p>
            <a:pPr algn="ctr"/>
            <a:r>
              <a:rPr lang="es-PA" dirty="0">
                <a:solidFill>
                  <a:schemeClr val="accent1">
                    <a:lumMod val="50000"/>
                  </a:schemeClr>
                </a:solidFill>
              </a:rPr>
              <a:t>CONTENIDO DE HERENCIA</a:t>
            </a:r>
          </a:p>
        </p:txBody>
      </p:sp>
      <p:sp>
        <p:nvSpPr>
          <p:cNvPr id="4" name="Marcador de contenido 3">
            <a:extLst>
              <a:ext uri="{FF2B5EF4-FFF2-40B4-BE49-F238E27FC236}">
                <a16:creationId xmlns:a16="http://schemas.microsoft.com/office/drawing/2014/main" id="{B496E7E0-BDD4-457B-8D60-537A69427035}"/>
              </a:ext>
            </a:extLst>
          </p:cNvPr>
          <p:cNvSpPr>
            <a:spLocks noGrp="1"/>
          </p:cNvSpPr>
          <p:nvPr>
            <p:ph sz="half" idx="2"/>
          </p:nvPr>
        </p:nvSpPr>
        <p:spPr/>
        <p:txBody>
          <a:bodyPr>
            <a:normAutofit/>
          </a:bodyPr>
          <a:lstStyle/>
          <a:p>
            <a:r>
              <a:rPr lang="es-MX" dirty="0"/>
              <a:t>Incluye la lectura, escritura, matemáticas, pensamiento lógico…, enfocados desde la modernidad.</a:t>
            </a:r>
          </a:p>
          <a:p>
            <a:r>
              <a:rPr lang="es-MX" dirty="0"/>
              <a:t> Temas como la geometría euclidiana, por ejemplo, no tienen por qué tratarse con la misma amplitud y profundidad de antes. La tendencia es a simplificar.</a:t>
            </a:r>
            <a:endParaRPr lang="es-PA" dirty="0"/>
          </a:p>
        </p:txBody>
      </p:sp>
      <p:sp>
        <p:nvSpPr>
          <p:cNvPr id="5" name="Marcador de texto 4">
            <a:extLst>
              <a:ext uri="{FF2B5EF4-FFF2-40B4-BE49-F238E27FC236}">
                <a16:creationId xmlns:a16="http://schemas.microsoft.com/office/drawing/2014/main" id="{61B4EC8E-8A23-44D9-B38D-A2888C758F76}"/>
              </a:ext>
            </a:extLst>
          </p:cNvPr>
          <p:cNvSpPr>
            <a:spLocks noGrp="1"/>
          </p:cNvSpPr>
          <p:nvPr>
            <p:ph type="body" sz="quarter" idx="3"/>
          </p:nvPr>
        </p:nvSpPr>
        <p:spPr/>
        <p:txBody>
          <a:bodyPr/>
          <a:lstStyle/>
          <a:p>
            <a:pPr algn="ctr"/>
            <a:r>
              <a:rPr lang="es-PA" dirty="0">
                <a:solidFill>
                  <a:schemeClr val="accent1">
                    <a:lumMod val="50000"/>
                  </a:schemeClr>
                </a:solidFill>
              </a:rPr>
              <a:t>CONTENIDO DE FUTURO</a:t>
            </a:r>
          </a:p>
        </p:txBody>
      </p:sp>
      <p:sp>
        <p:nvSpPr>
          <p:cNvPr id="6" name="Marcador de contenido 5">
            <a:extLst>
              <a:ext uri="{FF2B5EF4-FFF2-40B4-BE49-F238E27FC236}">
                <a16:creationId xmlns:a16="http://schemas.microsoft.com/office/drawing/2014/main" id="{F8C2F6AF-5877-485C-AFE3-E8B63860AB39}"/>
              </a:ext>
            </a:extLst>
          </p:cNvPr>
          <p:cNvSpPr>
            <a:spLocks noGrp="1"/>
          </p:cNvSpPr>
          <p:nvPr>
            <p:ph sz="quarter" idx="4"/>
          </p:nvPr>
        </p:nvSpPr>
        <p:spPr/>
        <p:txBody>
          <a:bodyPr>
            <a:normAutofit/>
          </a:bodyPr>
          <a:lstStyle/>
          <a:p>
            <a:r>
              <a:rPr lang="es-MX" dirty="0"/>
              <a:t>Incluye lo digital y lo tecnológico: software, hardware, robótica, nano-tecnología, genomas, etc., sin olvidar la ética, política, sociología, idiomas, etc.</a:t>
            </a:r>
          </a:p>
          <a:p>
            <a:r>
              <a:rPr lang="es-MX" dirty="0"/>
              <a:t> El futuro es extremadamente interesante para quienes estudian hoy.</a:t>
            </a:r>
            <a:endParaRPr lang="es-PA" dirty="0"/>
          </a:p>
        </p:txBody>
      </p:sp>
    </p:spTree>
    <p:extLst>
      <p:ext uri="{BB962C8B-B14F-4D97-AF65-F5344CB8AC3E}">
        <p14:creationId xmlns:p14="http://schemas.microsoft.com/office/powerpoint/2010/main" val="66331129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83525347-6FBC-46D9-85F6-7F4E6C1AF4D4}"/>
              </a:ext>
            </a:extLst>
          </p:cNvPr>
          <p:cNvSpPr/>
          <p:nvPr/>
        </p:nvSpPr>
        <p:spPr>
          <a:xfrm>
            <a:off x="622852" y="1028343"/>
            <a:ext cx="8918713" cy="3416320"/>
          </a:xfrm>
          <a:prstGeom prst="rect">
            <a:avLst/>
          </a:prstGeom>
        </p:spPr>
        <p:txBody>
          <a:bodyPr wrap="square">
            <a:spAutoFit/>
          </a:bodyPr>
          <a:lstStyle/>
          <a:p>
            <a:r>
              <a:rPr lang="es-MX" dirty="0"/>
              <a:t>“Los verdaderos educadores, necesitan pensar en cómo enseñar ambos</a:t>
            </a:r>
          </a:p>
          <a:p>
            <a:r>
              <a:rPr lang="es-MX" dirty="0"/>
              <a:t>contenidos, el de herencia y el de futuro, pero empleando la “</a:t>
            </a:r>
            <a:r>
              <a:rPr lang="es-MX" dirty="0">
                <a:solidFill>
                  <a:schemeClr val="accent1">
                    <a:lumMod val="75000"/>
                  </a:schemeClr>
                </a:solidFill>
              </a:rPr>
              <a:t>lengua</a:t>
            </a:r>
            <a:r>
              <a:rPr lang="es-MX" dirty="0"/>
              <a:t>” de los Nativos Digitales. </a:t>
            </a:r>
          </a:p>
          <a:p>
            <a:r>
              <a:rPr lang="es-MX" dirty="0"/>
              <a:t>Para tratar de instruir en el contenido de herencia es necesario</a:t>
            </a:r>
          </a:p>
          <a:p>
            <a:r>
              <a:rPr lang="es-MX" dirty="0"/>
              <a:t>un ejercicio de “</a:t>
            </a:r>
            <a:r>
              <a:rPr lang="es-MX" dirty="0">
                <a:solidFill>
                  <a:schemeClr val="accent1">
                    <a:lumMod val="75000"/>
                  </a:schemeClr>
                </a:solidFill>
              </a:rPr>
              <a:t>traducción</a:t>
            </a:r>
            <a:r>
              <a:rPr lang="es-MX" dirty="0"/>
              <a:t>” y un cambio importante en el ámbito de la </a:t>
            </a:r>
            <a:r>
              <a:rPr lang="es-MX" dirty="0">
                <a:solidFill>
                  <a:schemeClr val="accent1">
                    <a:lumMod val="75000"/>
                  </a:schemeClr>
                </a:solidFill>
              </a:rPr>
              <a:t>metodología</a:t>
            </a:r>
            <a:r>
              <a:rPr lang="es-MX" dirty="0"/>
              <a:t>, elemento clave. </a:t>
            </a:r>
          </a:p>
          <a:p>
            <a:r>
              <a:rPr lang="es-MX" dirty="0"/>
              <a:t>El segundo es el verdaderamente novedoso e implica toda la carga especial de </a:t>
            </a:r>
            <a:r>
              <a:rPr lang="es-MX" dirty="0">
                <a:solidFill>
                  <a:schemeClr val="accent1">
                    <a:lumMod val="75000"/>
                  </a:schemeClr>
                </a:solidFill>
              </a:rPr>
              <a:t>contenido y de pensamiento</a:t>
            </a:r>
            <a:r>
              <a:rPr lang="es-MX" dirty="0"/>
              <a:t>. </a:t>
            </a:r>
          </a:p>
          <a:p>
            <a:r>
              <a:rPr lang="es-MX" dirty="0"/>
              <a:t>Si me preguntan qué es más consistente, si “la nueva materia que se aprende” o “las nuevas maneras con que se aprenden las viejas materias”, sospecho que me quedaría con la segunda opción.      Debemos derrochar imaginación, debemos inventar. Hay que adaptar los materiales a la “lengua” de los Nativos.”</a:t>
            </a:r>
          </a:p>
        </p:txBody>
      </p:sp>
      <p:pic>
        <p:nvPicPr>
          <p:cNvPr id="8" name="Imagen 7">
            <a:extLst>
              <a:ext uri="{FF2B5EF4-FFF2-40B4-BE49-F238E27FC236}">
                <a16:creationId xmlns:a16="http://schemas.microsoft.com/office/drawing/2014/main" id="{BB1E52FA-519C-47FA-B4FC-6A857FFBF018}"/>
              </a:ext>
            </a:extLst>
          </p:cNvPr>
          <p:cNvPicPr>
            <a:picLocks noChangeAspect="1"/>
          </p:cNvPicPr>
          <p:nvPr/>
        </p:nvPicPr>
        <p:blipFill>
          <a:blip r:embed="rId2"/>
          <a:stretch>
            <a:fillRect/>
          </a:stretch>
        </p:blipFill>
        <p:spPr>
          <a:xfrm>
            <a:off x="2332384" y="4444663"/>
            <a:ext cx="4997104" cy="2161132"/>
          </a:xfrm>
          <a:prstGeom prst="rect">
            <a:avLst/>
          </a:prstGeom>
        </p:spPr>
      </p:pic>
    </p:spTree>
    <p:extLst>
      <p:ext uri="{BB962C8B-B14F-4D97-AF65-F5344CB8AC3E}">
        <p14:creationId xmlns:p14="http://schemas.microsoft.com/office/powerpoint/2010/main" val="2008430797"/>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C63793D-AAFA-4CC4-9ADF-66EB83F127BC}"/>
              </a:ext>
            </a:extLst>
          </p:cNvPr>
          <p:cNvSpPr/>
          <p:nvPr/>
        </p:nvSpPr>
        <p:spPr>
          <a:xfrm>
            <a:off x="569844" y="461884"/>
            <a:ext cx="8719930" cy="1569660"/>
          </a:xfrm>
          <a:prstGeom prst="rect">
            <a:avLst/>
          </a:prstGeom>
        </p:spPr>
        <p:txBody>
          <a:bodyPr wrap="square">
            <a:spAutoFit/>
          </a:bodyPr>
          <a:lstStyle/>
          <a:p>
            <a:r>
              <a:rPr lang="es-MX" sz="2400" dirty="0"/>
              <a:t>Es preciso que los Inmigrantes Digitales se convenzan de que está a su alcance impulsar esta metodología novedosa en cualquier tema, en cualquier grado o nivel, usando guías para que los estudiantes también las utilicen.</a:t>
            </a:r>
          </a:p>
        </p:txBody>
      </p:sp>
      <p:pic>
        <p:nvPicPr>
          <p:cNvPr id="3" name="Imagen 2">
            <a:extLst>
              <a:ext uri="{FF2B5EF4-FFF2-40B4-BE49-F238E27FC236}">
                <a16:creationId xmlns:a16="http://schemas.microsoft.com/office/drawing/2014/main" id="{54A5F278-8690-4BB5-B3DB-71C98B98C38B}"/>
              </a:ext>
            </a:extLst>
          </p:cNvPr>
          <p:cNvPicPr>
            <a:picLocks noChangeAspect="1"/>
          </p:cNvPicPr>
          <p:nvPr/>
        </p:nvPicPr>
        <p:blipFill>
          <a:blip r:embed="rId2"/>
          <a:stretch>
            <a:fillRect/>
          </a:stretch>
        </p:blipFill>
        <p:spPr>
          <a:xfrm>
            <a:off x="848139" y="2173357"/>
            <a:ext cx="7235687" cy="4222759"/>
          </a:xfrm>
          <a:prstGeom prst="rect">
            <a:avLst/>
          </a:prstGeom>
        </p:spPr>
      </p:pic>
    </p:spTree>
    <p:extLst>
      <p:ext uri="{BB962C8B-B14F-4D97-AF65-F5344CB8AC3E}">
        <p14:creationId xmlns:p14="http://schemas.microsoft.com/office/powerpoint/2010/main" val="193312179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B521EFD-D91B-4FDF-A7BA-4E8A30200BF4}"/>
              </a:ext>
            </a:extLst>
          </p:cNvPr>
          <p:cNvSpPr/>
          <p:nvPr/>
        </p:nvSpPr>
        <p:spPr>
          <a:xfrm>
            <a:off x="185530" y="1720840"/>
            <a:ext cx="7540488" cy="4524315"/>
          </a:xfrm>
          <a:prstGeom prst="rect">
            <a:avLst/>
          </a:prstGeom>
        </p:spPr>
        <p:txBody>
          <a:bodyPr wrap="square">
            <a:spAutoFit/>
          </a:bodyPr>
          <a:lstStyle/>
          <a:p>
            <a:endParaRPr lang="es-MX" dirty="0"/>
          </a:p>
          <a:p>
            <a:pPr marL="285750" indent="-285750">
              <a:buFont typeface="Wingdings" panose="05000000000000000000" pitchFamily="2" charset="2"/>
              <a:buChar char="ü"/>
            </a:pPr>
            <a:r>
              <a:rPr lang="es-MX" dirty="0"/>
              <a:t>Las diferencias entre los alumnos -Nativos Digitales- y sus profesores –Inmigrantes Digitales- son la causa de muchos de los problemas que afectan a la educación en nuestros días.</a:t>
            </a:r>
          </a:p>
          <a:p>
            <a:pPr marL="285750" indent="-285750">
              <a:buFont typeface="Wingdings" panose="05000000000000000000" pitchFamily="2" charset="2"/>
              <a:buChar char="ü"/>
            </a:pPr>
            <a:r>
              <a:rPr lang="es-MX" dirty="0"/>
              <a:t>La alta probabilidad de que el cerebro de los Nativos sea fisiológicamente distinto del de los Inmigrantes, como consecuencia de los estímulos digitales que han recibido a lo largo de su crecimiento.</a:t>
            </a:r>
          </a:p>
          <a:p>
            <a:pPr marL="285750" indent="-285750">
              <a:buFont typeface="Wingdings" panose="05000000000000000000" pitchFamily="2" charset="2"/>
              <a:buChar char="ü"/>
            </a:pPr>
            <a:r>
              <a:rPr lang="es-MX" dirty="0"/>
              <a:t> el aprendizaje a través de los juegos digitales es una fórmula didáctica tan novedosa como útil, pues hace posible interactuar y comunicarse positivamente con los Nativos gracias a la utilización de una lengua común que correspondería al “idioma nativo”. </a:t>
            </a:r>
          </a:p>
          <a:p>
            <a:endParaRPr lang="es-MX" dirty="0"/>
          </a:p>
          <a:p>
            <a:endParaRPr lang="es-MX" dirty="0"/>
          </a:p>
          <a:p>
            <a:endParaRPr lang="es-MX" dirty="0"/>
          </a:p>
          <a:p>
            <a:r>
              <a:rPr lang="es-MX" dirty="0"/>
              <a:t>.</a:t>
            </a:r>
            <a:endParaRPr lang="es-PA" dirty="0"/>
          </a:p>
        </p:txBody>
      </p:sp>
      <p:sp>
        <p:nvSpPr>
          <p:cNvPr id="3" name="Título 2">
            <a:extLst>
              <a:ext uri="{FF2B5EF4-FFF2-40B4-BE49-F238E27FC236}">
                <a16:creationId xmlns:a16="http://schemas.microsoft.com/office/drawing/2014/main" id="{43C20B90-654F-4553-9556-EC69C396EB51}"/>
              </a:ext>
            </a:extLst>
          </p:cNvPr>
          <p:cNvSpPr>
            <a:spLocks noGrp="1"/>
          </p:cNvSpPr>
          <p:nvPr>
            <p:ph type="title"/>
          </p:nvPr>
        </p:nvSpPr>
        <p:spPr>
          <a:xfrm>
            <a:off x="677334" y="609600"/>
            <a:ext cx="8453414" cy="1111240"/>
          </a:xfrm>
        </p:spPr>
        <p:txBody>
          <a:bodyPr/>
          <a:lstStyle/>
          <a:p>
            <a:pPr algn="ctr"/>
            <a:r>
              <a:rPr lang="es-PA" dirty="0"/>
              <a:t>NATIVOS VS INMIGRANTES DIGITALES</a:t>
            </a:r>
            <a:br>
              <a:rPr lang="es-PA" dirty="0"/>
            </a:br>
            <a:r>
              <a:rPr lang="es-PA" sz="2400" dirty="0"/>
              <a:t>CONSIDERACIONES GENERALES</a:t>
            </a:r>
            <a:endParaRPr lang="es-PA" dirty="0"/>
          </a:p>
        </p:txBody>
      </p:sp>
      <p:pic>
        <p:nvPicPr>
          <p:cNvPr id="4" name="Imagen 3">
            <a:extLst>
              <a:ext uri="{FF2B5EF4-FFF2-40B4-BE49-F238E27FC236}">
                <a16:creationId xmlns:a16="http://schemas.microsoft.com/office/drawing/2014/main" id="{D487B4BF-3AF2-4A70-AFAA-6A98F90389B8}"/>
              </a:ext>
            </a:extLst>
          </p:cNvPr>
          <p:cNvPicPr>
            <a:picLocks noChangeAspect="1"/>
          </p:cNvPicPr>
          <p:nvPr/>
        </p:nvPicPr>
        <p:blipFill>
          <a:blip r:embed="rId2"/>
          <a:stretch>
            <a:fillRect/>
          </a:stretch>
        </p:blipFill>
        <p:spPr>
          <a:xfrm>
            <a:off x="7924800" y="1470991"/>
            <a:ext cx="3882887" cy="4524315"/>
          </a:xfrm>
          <a:prstGeom prst="rect">
            <a:avLst/>
          </a:prstGeom>
        </p:spPr>
      </p:pic>
    </p:spTree>
    <p:extLst>
      <p:ext uri="{BB962C8B-B14F-4D97-AF65-F5344CB8AC3E}">
        <p14:creationId xmlns:p14="http://schemas.microsoft.com/office/powerpoint/2010/main" val="19316243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5678E-FD78-4A24-91ED-C1AD455AD6B1}"/>
              </a:ext>
            </a:extLst>
          </p:cNvPr>
          <p:cNvSpPr>
            <a:spLocks noGrp="1"/>
          </p:cNvSpPr>
          <p:nvPr>
            <p:ph type="title"/>
          </p:nvPr>
        </p:nvSpPr>
        <p:spPr/>
        <p:txBody>
          <a:bodyPr/>
          <a:lstStyle/>
          <a:p>
            <a:pPr algn="ctr"/>
            <a:r>
              <a:rPr lang="es-PA" dirty="0"/>
              <a:t>NATIVOS VS INMIGRANTES DIGITALES </a:t>
            </a:r>
            <a:r>
              <a:rPr lang="es-PA" sz="2800" dirty="0"/>
              <a:t>DIFERENCIAS BASADAS EN</a:t>
            </a:r>
          </a:p>
        </p:txBody>
      </p:sp>
      <p:sp>
        <p:nvSpPr>
          <p:cNvPr id="3" name="Marcador de contenido 2">
            <a:extLst>
              <a:ext uri="{FF2B5EF4-FFF2-40B4-BE49-F238E27FC236}">
                <a16:creationId xmlns:a16="http://schemas.microsoft.com/office/drawing/2014/main" id="{826D2ECF-0790-4AED-8F9E-1440B2A90486}"/>
              </a:ext>
            </a:extLst>
          </p:cNvPr>
          <p:cNvSpPr>
            <a:spLocks noGrp="1"/>
          </p:cNvSpPr>
          <p:nvPr>
            <p:ph idx="1"/>
          </p:nvPr>
        </p:nvSpPr>
        <p:spPr/>
        <p:txBody>
          <a:bodyPr>
            <a:normAutofit/>
          </a:bodyPr>
          <a:lstStyle/>
          <a:p>
            <a:r>
              <a:rPr lang="es-MX" sz="3600" dirty="0"/>
              <a:t>a) Razones de orden neurobiológico.</a:t>
            </a:r>
          </a:p>
          <a:p>
            <a:r>
              <a:rPr lang="es-MX" sz="3600" dirty="0"/>
              <a:t>b) Razones basadas en la psicología social.</a:t>
            </a:r>
          </a:p>
          <a:p>
            <a:r>
              <a:rPr lang="es-MX" sz="3600" dirty="0"/>
              <a:t>c) Estudios e investigaciones sobre juegos de aprendizaje</a:t>
            </a:r>
            <a:endParaRPr lang="es-PA" sz="3600" dirty="0"/>
          </a:p>
        </p:txBody>
      </p:sp>
    </p:spTree>
    <p:extLst>
      <p:ext uri="{BB962C8B-B14F-4D97-AF65-F5344CB8AC3E}">
        <p14:creationId xmlns:p14="http://schemas.microsoft.com/office/powerpoint/2010/main" val="50260619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DE253-06F0-4B0D-B43A-735834466980}"/>
              </a:ext>
            </a:extLst>
          </p:cNvPr>
          <p:cNvSpPr>
            <a:spLocks noGrp="1"/>
          </p:cNvSpPr>
          <p:nvPr>
            <p:ph type="title"/>
          </p:nvPr>
        </p:nvSpPr>
        <p:spPr/>
        <p:txBody>
          <a:bodyPr/>
          <a:lstStyle/>
          <a:p>
            <a:pPr algn="ctr"/>
            <a:r>
              <a:rPr lang="es-PA" dirty="0"/>
              <a:t> Razones de orden neurobiológico</a:t>
            </a:r>
          </a:p>
        </p:txBody>
      </p:sp>
      <p:sp>
        <p:nvSpPr>
          <p:cNvPr id="3" name="Marcador de contenido 2">
            <a:extLst>
              <a:ext uri="{FF2B5EF4-FFF2-40B4-BE49-F238E27FC236}">
                <a16:creationId xmlns:a16="http://schemas.microsoft.com/office/drawing/2014/main" id="{3628E18E-6B43-416C-B285-79B921CCE08D}"/>
              </a:ext>
            </a:extLst>
          </p:cNvPr>
          <p:cNvSpPr>
            <a:spLocks noGrp="1"/>
          </p:cNvSpPr>
          <p:nvPr>
            <p:ph idx="1"/>
          </p:nvPr>
        </p:nvSpPr>
        <p:spPr/>
        <p:txBody>
          <a:bodyPr>
            <a:normAutofit/>
          </a:bodyPr>
          <a:lstStyle/>
          <a:p>
            <a:r>
              <a:rPr lang="es-MX" dirty="0"/>
              <a:t>Ciertos tipos de estimulación modifican las estructuras cerebrales y afectan a la forma en que las personas piensan; además, estas transformaciones no son coyunturales, sino que permanecen a lo largo de toda la vida.</a:t>
            </a:r>
          </a:p>
          <a:p>
            <a:r>
              <a:rPr lang="es-MX" dirty="0"/>
              <a:t>La antigua creencia de que tuviéramos un número fijo de células cerebrales que van muriendo  ha sido abandonada, en virtud de los estudios que demuestran que nuestra provisión se repone constantemente, el cerebro se reorganiza a lo largo de toda la existencia (fenómeno que se define como </a:t>
            </a:r>
            <a:r>
              <a:rPr lang="es-MX" dirty="0" err="1"/>
              <a:t>neuroplasticidad</a:t>
            </a:r>
            <a:r>
              <a:rPr lang="es-MX" dirty="0"/>
              <a:t>).</a:t>
            </a:r>
          </a:p>
        </p:txBody>
      </p:sp>
    </p:spTree>
    <p:extLst>
      <p:ext uri="{BB962C8B-B14F-4D97-AF65-F5344CB8AC3E}">
        <p14:creationId xmlns:p14="http://schemas.microsoft.com/office/powerpoint/2010/main" val="28246225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4E061-5008-4853-BC26-70520577D3D3}"/>
              </a:ext>
            </a:extLst>
          </p:cNvPr>
          <p:cNvSpPr>
            <a:spLocks noGrp="1"/>
          </p:cNvSpPr>
          <p:nvPr>
            <p:ph type="title"/>
          </p:nvPr>
        </p:nvSpPr>
        <p:spPr/>
        <p:txBody>
          <a:bodyPr/>
          <a:lstStyle/>
          <a:p>
            <a:r>
              <a:rPr lang="es-MX" dirty="0"/>
              <a:t> Razones basadas en la psicología social</a:t>
            </a:r>
            <a:endParaRPr lang="es-PA" dirty="0"/>
          </a:p>
        </p:txBody>
      </p:sp>
      <p:sp>
        <p:nvSpPr>
          <p:cNvPr id="3" name="Marcador de contenido 2">
            <a:extLst>
              <a:ext uri="{FF2B5EF4-FFF2-40B4-BE49-F238E27FC236}">
                <a16:creationId xmlns:a16="http://schemas.microsoft.com/office/drawing/2014/main" id="{5E97B265-55BE-4E9E-8095-31543E738698}"/>
              </a:ext>
            </a:extLst>
          </p:cNvPr>
          <p:cNvSpPr>
            <a:spLocks noGrp="1"/>
          </p:cNvSpPr>
          <p:nvPr>
            <p:ph idx="1"/>
          </p:nvPr>
        </p:nvSpPr>
        <p:spPr>
          <a:xfrm>
            <a:off x="677333" y="1603514"/>
            <a:ext cx="8811223" cy="4837044"/>
          </a:xfrm>
        </p:spPr>
        <p:txBody>
          <a:bodyPr>
            <a:normAutofit/>
          </a:bodyPr>
          <a:lstStyle/>
          <a:p>
            <a:r>
              <a:rPr lang="es-MX" dirty="0"/>
              <a:t>Quienes crecen en el seno de diferentes formas culturales no sólo piensan en múltiples conceptos, sino que en realidad piensan de forma diferente; lo cual viene a decir que el entorno y la cultura en que las personas desarrollan su vida afectan, e incluso determinan, muchos de los procesos de pensamiento.</a:t>
            </a:r>
          </a:p>
          <a:p>
            <a:r>
              <a:rPr lang="es-MX" dirty="0"/>
              <a:t>El cerebro que sufre distintas experiencias se organiza de forma diferente; ahora sabemos que las personas que reciben distintos estímulos de la cultura que las rodea piensan de otra manera. </a:t>
            </a:r>
          </a:p>
          <a:p>
            <a:r>
              <a:rPr lang="es-MX" dirty="0"/>
              <a:t>“La reorganización del cerebro tiene lugar sólo cuando la persona presta atención a la señal sensorial y a la tarea ”. Los niños que se han criado y se han desarrollado a la par que el ordenador “piensan de forma diferente al resto de las personas. Desarrollan mentes hipertextuales. Saltan de una cosa a otra. Es como si sus estructuras cognitivas fueran paralelas, no secuenciales.</a:t>
            </a:r>
          </a:p>
          <a:p>
            <a:pPr marL="0" indent="0">
              <a:buNone/>
            </a:pPr>
            <a:endParaRPr lang="es-MX" dirty="0"/>
          </a:p>
          <a:p>
            <a:endParaRPr lang="es-PA" dirty="0"/>
          </a:p>
        </p:txBody>
      </p:sp>
    </p:spTree>
    <p:extLst>
      <p:ext uri="{BB962C8B-B14F-4D97-AF65-F5344CB8AC3E}">
        <p14:creationId xmlns:p14="http://schemas.microsoft.com/office/powerpoint/2010/main" val="20861722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592068-6615-41D9-AF8F-55F632527EEB}"/>
              </a:ext>
            </a:extLst>
          </p:cNvPr>
          <p:cNvSpPr>
            <a:spLocks noGrp="1"/>
          </p:cNvSpPr>
          <p:nvPr>
            <p:ph type="title"/>
          </p:nvPr>
        </p:nvSpPr>
        <p:spPr/>
        <p:txBody>
          <a:bodyPr/>
          <a:lstStyle/>
          <a:p>
            <a:pPr algn="ctr"/>
            <a:r>
              <a:rPr lang="es-MX" dirty="0"/>
              <a:t> Estudios e investigaciones sobre juegos de aprendizaje</a:t>
            </a:r>
            <a:endParaRPr lang="es-PA" dirty="0"/>
          </a:p>
        </p:txBody>
      </p:sp>
      <p:sp>
        <p:nvSpPr>
          <p:cNvPr id="3" name="Marcador de contenido 2">
            <a:extLst>
              <a:ext uri="{FF2B5EF4-FFF2-40B4-BE49-F238E27FC236}">
                <a16:creationId xmlns:a16="http://schemas.microsoft.com/office/drawing/2014/main" id="{8ECA71DB-EADB-4A41-B95B-B379672F4D3F}"/>
              </a:ext>
            </a:extLst>
          </p:cNvPr>
          <p:cNvSpPr>
            <a:spLocks noGrp="1"/>
          </p:cNvSpPr>
          <p:nvPr>
            <p:ph idx="1"/>
          </p:nvPr>
        </p:nvSpPr>
        <p:spPr/>
        <p:txBody>
          <a:bodyPr>
            <a:normAutofit/>
          </a:bodyPr>
          <a:lstStyle/>
          <a:p>
            <a:r>
              <a:rPr lang="es-MX" dirty="0"/>
              <a:t>La clave, sin embargo, es conseguir que los juegos de aprendizaje sean lo suficientemente atractivos y convincentes como para ser utilizados. Es preciso que sean reales, no sólo meros ejercicios con una bonita fachada. Se necesita que sean combinados creativamente, pero con un contenido real.</a:t>
            </a:r>
          </a:p>
          <a:p>
            <a:r>
              <a:rPr lang="es-MX" dirty="0"/>
              <a:t> La práctica (el tiempo dedicado a aprender) funciona. A los niños les gustan los juegos más que practicar, porque captan su atención y hacen posible el aprendizaje de una manera indirecta, lúdica. Y, deben ejercitarse en contenidos adecuados, siendo muy importante el diseño.</a:t>
            </a:r>
          </a:p>
          <a:p>
            <a:endParaRPr lang="es-MX" dirty="0"/>
          </a:p>
          <a:p>
            <a:pPr marL="0" indent="0">
              <a:buNone/>
            </a:pPr>
            <a:endParaRPr lang="es-PA" dirty="0"/>
          </a:p>
        </p:txBody>
      </p:sp>
    </p:spTree>
    <p:extLst>
      <p:ext uri="{BB962C8B-B14F-4D97-AF65-F5344CB8AC3E}">
        <p14:creationId xmlns:p14="http://schemas.microsoft.com/office/powerpoint/2010/main" val="368374595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16AB1-EC79-4830-80DB-FA93ECC73578}"/>
              </a:ext>
            </a:extLst>
          </p:cNvPr>
          <p:cNvSpPr>
            <a:spLocks noGrp="1"/>
          </p:cNvSpPr>
          <p:nvPr>
            <p:ph type="title"/>
          </p:nvPr>
        </p:nvSpPr>
        <p:spPr>
          <a:xfrm>
            <a:off x="662608" y="0"/>
            <a:ext cx="8452367" cy="702365"/>
          </a:xfrm>
        </p:spPr>
        <p:txBody>
          <a:bodyPr/>
          <a:lstStyle/>
          <a:p>
            <a:r>
              <a:rPr lang="es-PA" dirty="0"/>
              <a:t>CONCLUSIONES</a:t>
            </a:r>
          </a:p>
        </p:txBody>
      </p:sp>
      <p:sp>
        <p:nvSpPr>
          <p:cNvPr id="3" name="Rectángulo 2">
            <a:extLst>
              <a:ext uri="{FF2B5EF4-FFF2-40B4-BE49-F238E27FC236}">
                <a16:creationId xmlns:a16="http://schemas.microsoft.com/office/drawing/2014/main" id="{685289D4-E0BC-4A2D-93D8-292DE60E09BF}"/>
              </a:ext>
            </a:extLst>
          </p:cNvPr>
          <p:cNvSpPr/>
          <p:nvPr/>
        </p:nvSpPr>
        <p:spPr>
          <a:xfrm>
            <a:off x="331304" y="732114"/>
            <a:ext cx="9634331" cy="2862322"/>
          </a:xfrm>
          <a:prstGeom prst="rect">
            <a:avLst/>
          </a:prstGeom>
        </p:spPr>
        <p:txBody>
          <a:bodyPr wrap="square">
            <a:spAutoFit/>
          </a:bodyPr>
          <a:lstStyle/>
          <a:p>
            <a:r>
              <a:rPr lang="es-MX" dirty="0"/>
              <a:t>Los educadores deberían intentar abrirse a la realidad, sin calificar a priori un método como ineficaz, olvidando sus tradiciones y su tendencia a la repetición de fórmulas didácticas del pasado.</a:t>
            </a:r>
          </a:p>
          <a:p>
            <a:r>
              <a:rPr lang="es-MX" dirty="0"/>
              <a:t>Si los educadores y profesores Inmigrantes Digitales realmente desean contactar, comunicarse e interactuar con los estudiantes Nativos Digitales tendrán que someterse, de buen grado, al cambio. Ha llegado para ellos la hora de eliminar sus temores y objeciones,</a:t>
            </a:r>
          </a:p>
          <a:p>
            <a:r>
              <a:rPr lang="es-MX" dirty="0"/>
              <a:t>para recordar, por el contrario, el lema de Nike, tan familiar para los Nativos:</a:t>
            </a:r>
          </a:p>
          <a:p>
            <a:r>
              <a:rPr lang="es-MX" dirty="0"/>
              <a:t>“Just do </a:t>
            </a:r>
            <a:r>
              <a:rPr lang="es-MX" dirty="0" err="1"/>
              <a:t>it</a:t>
            </a:r>
            <a:r>
              <a:rPr lang="es-MX" dirty="0"/>
              <a:t>!”.</a:t>
            </a:r>
          </a:p>
          <a:p>
            <a:r>
              <a:rPr lang="es-MX" dirty="0"/>
              <a:t>Si perseveran, conseguirán su objetivo, aunque sea a largo plazo, así como la satisfacción</a:t>
            </a:r>
          </a:p>
          <a:p>
            <a:r>
              <a:rPr lang="es-MX" dirty="0"/>
              <a:t>por el éxito logrado y el reconocimiento de la sociedad y de sus alumnos.</a:t>
            </a:r>
            <a:endParaRPr lang="es-PA" dirty="0"/>
          </a:p>
        </p:txBody>
      </p:sp>
      <p:sp>
        <p:nvSpPr>
          <p:cNvPr id="4" name="Rectángulo 3">
            <a:extLst>
              <a:ext uri="{FF2B5EF4-FFF2-40B4-BE49-F238E27FC236}">
                <a16:creationId xmlns:a16="http://schemas.microsoft.com/office/drawing/2014/main" id="{BEA54FE9-DB8A-49AA-BB06-5D979B807A10}"/>
              </a:ext>
            </a:extLst>
          </p:cNvPr>
          <p:cNvSpPr/>
          <p:nvPr/>
        </p:nvSpPr>
        <p:spPr>
          <a:xfrm>
            <a:off x="3048000" y="612845"/>
            <a:ext cx="6096000" cy="369332"/>
          </a:xfrm>
          <a:prstGeom prst="rect">
            <a:avLst/>
          </a:prstGeom>
        </p:spPr>
        <p:txBody>
          <a:bodyPr>
            <a:spAutoFit/>
          </a:bodyPr>
          <a:lstStyle/>
          <a:p>
            <a:r>
              <a:rPr lang="es-MX" dirty="0"/>
              <a:t> </a:t>
            </a:r>
            <a:endParaRPr lang="es-PA" dirty="0"/>
          </a:p>
        </p:txBody>
      </p:sp>
      <p:pic>
        <p:nvPicPr>
          <p:cNvPr id="5" name="Imagen 4">
            <a:extLst>
              <a:ext uri="{FF2B5EF4-FFF2-40B4-BE49-F238E27FC236}">
                <a16:creationId xmlns:a16="http://schemas.microsoft.com/office/drawing/2014/main" id="{10171AC1-860C-4CE5-B473-3D1655F1F32C}"/>
              </a:ext>
            </a:extLst>
          </p:cNvPr>
          <p:cNvPicPr>
            <a:picLocks noChangeAspect="1"/>
          </p:cNvPicPr>
          <p:nvPr/>
        </p:nvPicPr>
        <p:blipFill>
          <a:blip r:embed="rId2"/>
          <a:stretch>
            <a:fillRect/>
          </a:stretch>
        </p:blipFill>
        <p:spPr>
          <a:xfrm>
            <a:off x="1351723" y="3865537"/>
            <a:ext cx="6983894" cy="2620970"/>
          </a:xfrm>
          <a:prstGeom prst="rect">
            <a:avLst/>
          </a:prstGeom>
        </p:spPr>
      </p:pic>
    </p:spTree>
    <p:extLst>
      <p:ext uri="{BB962C8B-B14F-4D97-AF65-F5344CB8AC3E}">
        <p14:creationId xmlns:p14="http://schemas.microsoft.com/office/powerpoint/2010/main" val="3205904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7C608-9622-4D50-B198-D9361C95ECF6}"/>
              </a:ext>
            </a:extLst>
          </p:cNvPr>
          <p:cNvSpPr>
            <a:spLocks noGrp="1"/>
          </p:cNvSpPr>
          <p:nvPr>
            <p:ph type="title"/>
          </p:nvPr>
        </p:nvSpPr>
        <p:spPr>
          <a:xfrm>
            <a:off x="862864" y="267252"/>
            <a:ext cx="8596668" cy="1320800"/>
          </a:xfrm>
        </p:spPr>
        <p:txBody>
          <a:bodyPr/>
          <a:lstStyle/>
          <a:p>
            <a:r>
              <a:rPr lang="es-PA" dirty="0"/>
              <a:t>CONCLUSIONES… LOS EDUCADORES</a:t>
            </a:r>
          </a:p>
        </p:txBody>
      </p:sp>
      <p:sp>
        <p:nvSpPr>
          <p:cNvPr id="3" name="Rectángulo 2">
            <a:extLst>
              <a:ext uri="{FF2B5EF4-FFF2-40B4-BE49-F238E27FC236}">
                <a16:creationId xmlns:a16="http://schemas.microsoft.com/office/drawing/2014/main" id="{5F6B613D-EE42-4235-A84A-EC9E5E039140}"/>
              </a:ext>
            </a:extLst>
          </p:cNvPr>
          <p:cNvSpPr/>
          <p:nvPr/>
        </p:nvSpPr>
        <p:spPr>
          <a:xfrm>
            <a:off x="222388" y="1057989"/>
            <a:ext cx="7951304" cy="3416320"/>
          </a:xfrm>
          <a:prstGeom prst="rect">
            <a:avLst/>
          </a:prstGeom>
        </p:spPr>
        <p:txBody>
          <a:bodyPr wrap="square">
            <a:spAutoFit/>
          </a:bodyPr>
          <a:lstStyle/>
          <a:p>
            <a:r>
              <a:rPr lang="es-MX" dirty="0"/>
              <a:t>Pueden elegir hacer caso omiso de lo que sus ojos ven, sus oídos oyen,</a:t>
            </a:r>
          </a:p>
          <a:p>
            <a:r>
              <a:rPr lang="es-MX" dirty="0"/>
              <a:t>y sus sentidos intuyen; pueden autosugestionarse convenciéndose de que la brecha Nativo Digital/Inmigrante Digital no existe, y seguir, así, utilizando sus métodos tradicionales en la ilusión falsa de que son eficaces, hasta que les llegue el momento de jubilarse y sean relevados por Nativos Digitales.</a:t>
            </a:r>
          </a:p>
          <a:p>
            <a:r>
              <a:rPr lang="es-MX" dirty="0"/>
              <a:t>Por otro lado, pueden elegir aceptar con naturalidad el hecho de que se han convertido en Inmigrantes en un mundo digital, analizando su propia creatividad, a sus estudiantes Nativos Digitales y otras fuentes que les ayuden a comunicar con efectividad sus valiosos conocimientos y su sabiduría en ese nuevo lenguaje del mundo que les rodea.</a:t>
            </a:r>
          </a:p>
          <a:p>
            <a:r>
              <a:rPr lang="es-MX" dirty="0"/>
              <a:t>La ruta que elijan, en última instancia, y la educación de sus alumnos Nativos Digitales dependen mucho de todos nosotros.</a:t>
            </a:r>
            <a:endParaRPr lang="es-PA" dirty="0"/>
          </a:p>
        </p:txBody>
      </p:sp>
      <p:pic>
        <p:nvPicPr>
          <p:cNvPr id="5" name="Imagen 4">
            <a:extLst>
              <a:ext uri="{FF2B5EF4-FFF2-40B4-BE49-F238E27FC236}">
                <a16:creationId xmlns:a16="http://schemas.microsoft.com/office/drawing/2014/main" id="{D512F162-226B-4A28-B045-CB04C2583395}"/>
              </a:ext>
            </a:extLst>
          </p:cNvPr>
          <p:cNvPicPr>
            <a:picLocks noChangeAspect="1"/>
          </p:cNvPicPr>
          <p:nvPr/>
        </p:nvPicPr>
        <p:blipFill>
          <a:blip r:embed="rId2"/>
          <a:stretch>
            <a:fillRect/>
          </a:stretch>
        </p:blipFill>
        <p:spPr>
          <a:xfrm>
            <a:off x="7566992" y="3429000"/>
            <a:ext cx="4500562" cy="3303104"/>
          </a:xfrm>
          <a:prstGeom prst="rect">
            <a:avLst/>
          </a:prstGeom>
        </p:spPr>
      </p:pic>
    </p:spTree>
    <p:extLst>
      <p:ext uri="{BB962C8B-B14F-4D97-AF65-F5344CB8AC3E}">
        <p14:creationId xmlns:p14="http://schemas.microsoft.com/office/powerpoint/2010/main" val="163653106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8A397F5-8C2B-48A8-A63D-4C7ED69071B5}"/>
              </a:ext>
            </a:extLst>
          </p:cNvPr>
          <p:cNvPicPr>
            <a:picLocks noChangeAspect="1"/>
          </p:cNvPicPr>
          <p:nvPr/>
        </p:nvPicPr>
        <p:blipFill rotWithShape="1">
          <a:blip r:embed="rId2"/>
          <a:srcRect l="9333" r="1" b="1"/>
          <a:stretch/>
        </p:blipFill>
        <p:spPr>
          <a:xfrm>
            <a:off x="1" y="10"/>
            <a:ext cx="12191999" cy="6857990"/>
          </a:xfrm>
          <a:prstGeom prst="rect">
            <a:avLst/>
          </a:prstGeom>
        </p:spPr>
      </p:pic>
      <p:sp>
        <p:nvSpPr>
          <p:cNvPr id="12" name="Isosceles Triangle 8">
            <a:extLst>
              <a:ext uri="{FF2B5EF4-FFF2-40B4-BE49-F238E27FC236}">
                <a16:creationId xmlns:a16="http://schemas.microsoft.com/office/drawing/2014/main" id="{EFFADC9E-E53C-4A0B-A5F7-914F96297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Parallelogram 10">
            <a:extLst>
              <a:ext uri="{FF2B5EF4-FFF2-40B4-BE49-F238E27FC236}">
                <a16:creationId xmlns:a16="http://schemas.microsoft.com/office/drawing/2014/main" id="{C449ECB7-AD08-44BE-AD5B-BB5A0D7AC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C51D804-C301-4EE3-A891-7EB241066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371931B-4393-46AF-8BF1-6BD27758DD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1F3818A7-4B05-4FC4-979D-743242721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9E0AF9A3-4906-4E0C-86EF-7076839A9F86}"/>
              </a:ext>
            </a:extLst>
          </p:cNvPr>
          <p:cNvSpPr>
            <a:spLocks noGrp="1"/>
          </p:cNvSpPr>
          <p:nvPr>
            <p:ph type="title"/>
          </p:nvPr>
        </p:nvSpPr>
        <p:spPr>
          <a:xfrm>
            <a:off x="2786047" y="609600"/>
            <a:ext cx="6487955" cy="1320800"/>
          </a:xfrm>
        </p:spPr>
        <p:txBody>
          <a:bodyPr anchor="t">
            <a:normAutofit/>
          </a:bodyPr>
          <a:lstStyle/>
          <a:p>
            <a:r>
              <a:rPr lang="es-PA"/>
              <a:t>INTRODUCCION</a:t>
            </a:r>
          </a:p>
        </p:txBody>
      </p:sp>
      <p:sp>
        <p:nvSpPr>
          <p:cNvPr id="19" name="Rectangle 25">
            <a:extLst>
              <a:ext uri="{FF2B5EF4-FFF2-40B4-BE49-F238E27FC236}">
                <a16:creationId xmlns:a16="http://schemas.microsoft.com/office/drawing/2014/main" id="{10277C27-7A8A-4F89-B7C8-C9901483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4D7DC2DC-2509-4873-A034-50568869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969EE2AC-92B1-4417-BAE7-7E6553B00DC2}"/>
              </a:ext>
            </a:extLst>
          </p:cNvPr>
          <p:cNvSpPr>
            <a:spLocks noGrp="1"/>
          </p:cNvSpPr>
          <p:nvPr>
            <p:ph idx="1"/>
          </p:nvPr>
        </p:nvSpPr>
        <p:spPr>
          <a:xfrm>
            <a:off x="2786047" y="2159000"/>
            <a:ext cx="6487955" cy="3882362"/>
          </a:xfrm>
        </p:spPr>
        <p:txBody>
          <a:bodyPr>
            <a:normAutofit/>
          </a:bodyPr>
          <a:lstStyle/>
          <a:p>
            <a:pPr marL="0" indent="0">
              <a:buNone/>
            </a:pPr>
            <a:r>
              <a:rPr lang="es-MX" dirty="0"/>
              <a:t> “El profesor Marc Prensky describe las diferencias insondables, la discontinuidad, que existe entre la generación actual de jóvenes -que ha nacido y crecido con la tecnología- y las generaciones anteriores -que adoptaron la tecnología más tarde en sus vidas.</a:t>
            </a:r>
          </a:p>
          <a:p>
            <a:pPr marL="0" indent="0">
              <a:buNone/>
            </a:pPr>
            <a:r>
              <a:rPr lang="es-MX" dirty="0"/>
              <a:t>Insiste a los educador, que se deben presentar nuevas formas de enseñar para conectar a los alumnos con su propio proceso de aprendizaje. </a:t>
            </a:r>
          </a:p>
          <a:p>
            <a:pPr marL="0" indent="0">
              <a:buNone/>
            </a:pPr>
            <a:r>
              <a:rPr lang="es-MX" dirty="0"/>
              <a:t>Para Prensky, los jóvenes de hoy no pueden aprender como los jóvenes de ayer, porque son diferentes sus cerebros y su cultura. La escuela tradicional debe incorporar formatos educativos basados en el ocio y el entretenimiento.”</a:t>
            </a:r>
          </a:p>
          <a:p>
            <a:pPr marL="0" indent="0">
              <a:buNone/>
            </a:pPr>
            <a:endParaRPr lang="es-MX" dirty="0"/>
          </a:p>
          <a:p>
            <a:pPr marL="0" indent="0">
              <a:buNone/>
            </a:pPr>
            <a:endParaRPr lang="es-PA" dirty="0"/>
          </a:p>
        </p:txBody>
      </p:sp>
      <p:sp>
        <p:nvSpPr>
          <p:cNvPr id="23" name="Rectangle 27">
            <a:extLst>
              <a:ext uri="{FF2B5EF4-FFF2-40B4-BE49-F238E27FC236}">
                <a16:creationId xmlns:a16="http://schemas.microsoft.com/office/drawing/2014/main" id="{022D0B7C-0B17-4C8E-BA79-D7E3AD58D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CCE414C6-A8E2-4A8F-BE26-8EC431D1C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49056809-9887-4E04-A8AD-104FF86CC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0A8AE74C-BE44-4E00-B22E-D88E1E985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912052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B6E84B0C-AD32-4785-9B70-F4C67865B3DA}"/>
              </a:ext>
            </a:extLst>
          </p:cNvPr>
          <p:cNvSpPr>
            <a:spLocks noGrp="1"/>
          </p:cNvSpPr>
          <p:nvPr>
            <p:ph type="title"/>
          </p:nvPr>
        </p:nvSpPr>
        <p:spPr>
          <a:xfrm>
            <a:off x="6094856" y="1680201"/>
            <a:ext cx="3179146" cy="2367559"/>
          </a:xfrm>
        </p:spPr>
        <p:txBody>
          <a:bodyPr vert="horz" lIns="91440" tIns="45720" rIns="91440" bIns="45720" rtlCol="0" anchor="b">
            <a:normAutofit/>
          </a:bodyPr>
          <a:lstStyle/>
          <a:p>
            <a:pPr algn="r"/>
            <a:r>
              <a:rPr lang="en-US" sz="5400"/>
              <a:t>GRACIAS</a:t>
            </a:r>
          </a:p>
        </p:txBody>
      </p:sp>
      <p:pic>
        <p:nvPicPr>
          <p:cNvPr id="3" name="Imagen 2">
            <a:extLst>
              <a:ext uri="{FF2B5EF4-FFF2-40B4-BE49-F238E27FC236}">
                <a16:creationId xmlns:a16="http://schemas.microsoft.com/office/drawing/2014/main" id="{54FB0C10-09ED-47CB-A0F0-FA492D77574A}"/>
              </a:ext>
            </a:extLst>
          </p:cNvPr>
          <p:cNvPicPr>
            <a:picLocks noChangeAspect="1"/>
          </p:cNvPicPr>
          <p:nvPr/>
        </p:nvPicPr>
        <p:blipFill rotWithShape="1">
          <a:blip r:embed="rId2"/>
          <a:srcRect l="34696" r="7948" b="1"/>
          <a:stretch/>
        </p:blipFill>
        <p:spPr>
          <a:xfrm>
            <a:off x="888603" y="1261330"/>
            <a:ext cx="4973212" cy="4335340"/>
          </a:xfrm>
          <a:prstGeom prst="rect">
            <a:avLst/>
          </a:prstGeom>
        </p:spPr>
      </p:pic>
    </p:spTree>
    <p:extLst>
      <p:ext uri="{BB962C8B-B14F-4D97-AF65-F5344CB8AC3E}">
        <p14:creationId xmlns:p14="http://schemas.microsoft.com/office/powerpoint/2010/main" val="16231378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12BD945-E06E-4F0D-8939-ED3CE42F7C69}"/>
              </a:ext>
            </a:extLst>
          </p:cNvPr>
          <p:cNvPicPr>
            <a:picLocks noChangeAspect="1"/>
          </p:cNvPicPr>
          <p:nvPr/>
        </p:nvPicPr>
        <p:blipFill rotWithShape="1">
          <a:blip r:embed="rId2"/>
          <a:srcRect t="13215" r="1284" b="16002"/>
          <a:stretch/>
        </p:blipFill>
        <p:spPr>
          <a:xfrm>
            <a:off x="1218121" y="1417320"/>
            <a:ext cx="8055881" cy="4023360"/>
          </a:xfrm>
          <a:prstGeom prst="rect">
            <a:avLst/>
          </a:prstGeom>
        </p:spPr>
      </p:pic>
      <p:sp>
        <p:nvSpPr>
          <p:cNvPr id="5" name="Título 4">
            <a:extLst>
              <a:ext uri="{FF2B5EF4-FFF2-40B4-BE49-F238E27FC236}">
                <a16:creationId xmlns:a16="http://schemas.microsoft.com/office/drawing/2014/main" id="{07CCADBE-ED3D-4CE3-8B2C-BAE283FB3C72}"/>
              </a:ext>
            </a:extLst>
          </p:cNvPr>
          <p:cNvSpPr>
            <a:spLocks noGrp="1"/>
          </p:cNvSpPr>
          <p:nvPr>
            <p:ph type="title"/>
          </p:nvPr>
        </p:nvSpPr>
        <p:spPr/>
        <p:txBody>
          <a:bodyPr/>
          <a:lstStyle/>
          <a:p>
            <a:pPr algn="ctr"/>
            <a:r>
              <a:rPr lang="es-PA" dirty="0"/>
              <a:t>GENERACIONES</a:t>
            </a:r>
          </a:p>
        </p:txBody>
      </p:sp>
    </p:spTree>
    <p:extLst>
      <p:ext uri="{BB962C8B-B14F-4D97-AF65-F5344CB8AC3E}">
        <p14:creationId xmlns:p14="http://schemas.microsoft.com/office/powerpoint/2010/main" val="10512478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B536F61-4366-4A25-97F2-95899FEC3E3C}"/>
              </a:ext>
            </a:extLst>
          </p:cNvPr>
          <p:cNvSpPr>
            <a:spLocks noGrp="1"/>
          </p:cNvSpPr>
          <p:nvPr>
            <p:ph type="title"/>
          </p:nvPr>
        </p:nvSpPr>
        <p:spPr/>
        <p:txBody>
          <a:bodyPr/>
          <a:lstStyle/>
          <a:p>
            <a:pPr algn="ctr"/>
            <a:r>
              <a:rPr lang="es-PA" dirty="0"/>
              <a:t>NATIVOS                  INMIGRANTES</a:t>
            </a:r>
          </a:p>
        </p:txBody>
      </p:sp>
      <p:sp>
        <p:nvSpPr>
          <p:cNvPr id="5" name="Marcador de contenido 4">
            <a:extLst>
              <a:ext uri="{FF2B5EF4-FFF2-40B4-BE49-F238E27FC236}">
                <a16:creationId xmlns:a16="http://schemas.microsoft.com/office/drawing/2014/main" id="{85C19EA5-CC8F-4581-90F0-369ECCB472D2}"/>
              </a:ext>
            </a:extLst>
          </p:cNvPr>
          <p:cNvSpPr>
            <a:spLocks noGrp="1"/>
          </p:cNvSpPr>
          <p:nvPr>
            <p:ph sz="half" idx="1"/>
          </p:nvPr>
        </p:nvSpPr>
        <p:spPr/>
        <p:txBody>
          <a:bodyPr/>
          <a:lstStyle/>
          <a:p>
            <a:r>
              <a:rPr lang="es-PA" dirty="0"/>
              <a:t>SON HABLANTES NATIVOS DE LENGUA DIGITAL;  AQUELLOS QUE NACIERON Y CRECIERON CON LA TECNOLOGIA.</a:t>
            </a:r>
          </a:p>
          <a:p>
            <a:r>
              <a:rPr lang="es-PA" dirty="0"/>
              <a:t>  LAS HERRAMIENTAS DIGITALES  FORMAN UNA PARTE CENTRAL EN SUS VIDAS Y DEPENDEN DE LAS MISMAS PARA SUS ACTIVIDADES DIARIAS</a:t>
            </a:r>
          </a:p>
        </p:txBody>
      </p:sp>
      <p:sp>
        <p:nvSpPr>
          <p:cNvPr id="6" name="Marcador de contenido 5">
            <a:extLst>
              <a:ext uri="{FF2B5EF4-FFF2-40B4-BE49-F238E27FC236}">
                <a16:creationId xmlns:a16="http://schemas.microsoft.com/office/drawing/2014/main" id="{5D411CCE-AC1B-4359-8348-C12AD838A99D}"/>
              </a:ext>
            </a:extLst>
          </p:cNvPr>
          <p:cNvSpPr>
            <a:spLocks noGrp="1"/>
          </p:cNvSpPr>
          <p:nvPr>
            <p:ph sz="half" idx="2"/>
          </p:nvPr>
        </p:nvSpPr>
        <p:spPr/>
        <p:txBody>
          <a:bodyPr/>
          <a:lstStyle/>
          <a:p>
            <a:r>
              <a:rPr lang="es-PA" dirty="0"/>
              <a:t>GENERACIONES ANTERIORES (ANTES DE LOS AÑOS 90) QUE ADOPTARON LA TECNOLOGIA MAS TARDE EN SUS VIDAS.  </a:t>
            </a:r>
          </a:p>
          <a:p>
            <a:r>
              <a:rPr lang="es-PA" dirty="0"/>
              <a:t>LLEVAN UN SEGUIMIENTO A LAS INSTRUCCIONES ANTES DE REALIZAR SUS TAREAS.</a:t>
            </a:r>
          </a:p>
        </p:txBody>
      </p:sp>
    </p:spTree>
    <p:extLst>
      <p:ext uri="{BB962C8B-B14F-4D97-AF65-F5344CB8AC3E}">
        <p14:creationId xmlns:p14="http://schemas.microsoft.com/office/powerpoint/2010/main" val="37001980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1A31CB30-E0E7-4B2C-A3A3-816872C287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5" name="Straight Connector 54">
              <a:extLst>
                <a:ext uri="{FF2B5EF4-FFF2-40B4-BE49-F238E27FC236}">
                  <a16:creationId xmlns:a16="http://schemas.microsoft.com/office/drawing/2014/main" id="{05AD4E29-B61A-40BE-97BC-68E77C1EB7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CC18DED4-B929-47C8-B57F-F3C8901432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8214A095-576F-461F-A154-1FC4202D7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5">
              <a:extLst>
                <a:ext uri="{FF2B5EF4-FFF2-40B4-BE49-F238E27FC236}">
                  <a16:creationId xmlns:a16="http://schemas.microsoft.com/office/drawing/2014/main" id="{515F2694-7885-4B84-A9A1-A55707FE6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0542D629-79A6-44ED-AC25-F55A6E2A2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7">
              <a:extLst>
                <a:ext uri="{FF2B5EF4-FFF2-40B4-BE49-F238E27FC236}">
                  <a16:creationId xmlns:a16="http://schemas.microsoft.com/office/drawing/2014/main" id="{B41D9E3C-5E56-476D-9AD3-BFB8B5631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8">
              <a:extLst>
                <a:ext uri="{FF2B5EF4-FFF2-40B4-BE49-F238E27FC236}">
                  <a16:creationId xmlns:a16="http://schemas.microsoft.com/office/drawing/2014/main" id="{8F87D754-D0AA-499C-81E1-80EC0595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9">
              <a:extLst>
                <a:ext uri="{FF2B5EF4-FFF2-40B4-BE49-F238E27FC236}">
                  <a16:creationId xmlns:a16="http://schemas.microsoft.com/office/drawing/2014/main" id="{970C55C7-6473-4215-A4E7-EAF80DCBC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CA11488B-749A-4380-B3CA-444593531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E11E930F-4EA6-4224-8AF2-950E5097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66" name="Rectangle 6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8" name="Rectangle 6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Freeform: Shape 8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ítulo 7">
            <a:extLst>
              <a:ext uri="{FF2B5EF4-FFF2-40B4-BE49-F238E27FC236}">
                <a16:creationId xmlns:a16="http://schemas.microsoft.com/office/drawing/2014/main" id="{3957C9FA-FB93-48A4-9CD4-3ED940449CCD}"/>
              </a:ext>
            </a:extLst>
          </p:cNvPr>
          <p:cNvSpPr>
            <a:spLocks noGrp="1"/>
          </p:cNvSpPr>
          <p:nvPr>
            <p:ph type="title"/>
          </p:nvPr>
        </p:nvSpPr>
        <p:spPr>
          <a:xfrm>
            <a:off x="7181723" y="609600"/>
            <a:ext cx="4512989" cy="2227730"/>
          </a:xfrm>
        </p:spPr>
        <p:txBody>
          <a:bodyPr vert="horz" lIns="91440" tIns="45720" rIns="91440" bIns="45720" rtlCol="0" anchor="ctr">
            <a:normAutofit/>
          </a:bodyPr>
          <a:lstStyle/>
          <a:p>
            <a:pPr>
              <a:lnSpc>
                <a:spcPct val="90000"/>
              </a:lnSpc>
            </a:pPr>
            <a:r>
              <a:rPr lang="en-US" sz="3100">
                <a:solidFill>
                  <a:srgbClr val="FFFFFF"/>
                </a:solidFill>
              </a:rPr>
              <a:t>LOS ESTUDIANTES MODERNOS:</a:t>
            </a:r>
            <a:br>
              <a:rPr lang="en-US" sz="3100">
                <a:solidFill>
                  <a:srgbClr val="FFFFFF"/>
                </a:solidFill>
              </a:rPr>
            </a:br>
            <a:br>
              <a:rPr lang="en-US" sz="3100">
                <a:solidFill>
                  <a:srgbClr val="FFFFFF"/>
                </a:solidFill>
              </a:rPr>
            </a:br>
            <a:br>
              <a:rPr lang="en-US" sz="3100">
                <a:solidFill>
                  <a:srgbClr val="FFFFFF"/>
                </a:solidFill>
              </a:rPr>
            </a:br>
            <a:endParaRPr lang="en-US" sz="3100">
              <a:solidFill>
                <a:srgbClr val="FFFFFF"/>
              </a:solidFill>
            </a:endParaRPr>
          </a:p>
        </p:txBody>
      </p:sp>
      <p:pic>
        <p:nvPicPr>
          <p:cNvPr id="11" name="Marcador de contenido 10">
            <a:extLst>
              <a:ext uri="{FF2B5EF4-FFF2-40B4-BE49-F238E27FC236}">
                <a16:creationId xmlns:a16="http://schemas.microsoft.com/office/drawing/2014/main" id="{63BDEF14-D1AF-4CC7-B00F-683CF37FF44E}"/>
              </a:ext>
            </a:extLst>
          </p:cNvPr>
          <p:cNvPicPr>
            <a:picLocks noGrp="1" noChangeAspect="1"/>
          </p:cNvPicPr>
          <p:nvPr>
            <p:ph idx="1"/>
          </p:nvPr>
        </p:nvPicPr>
        <p:blipFill rotWithShape="1">
          <a:blip r:embed="rId2"/>
          <a:srcRect t="-7099" r="49015" b="-1"/>
          <a:stretch/>
        </p:blipFill>
        <p:spPr>
          <a:xfrm>
            <a:off x="757251" y="1367031"/>
            <a:ext cx="3856774" cy="4212836"/>
          </a:xfrm>
          <a:prstGeom prst="rect">
            <a:avLst/>
          </a:prstGeom>
        </p:spPr>
      </p:pic>
      <p:sp>
        <p:nvSpPr>
          <p:cNvPr id="10" name="Marcador de texto 9">
            <a:extLst>
              <a:ext uri="{FF2B5EF4-FFF2-40B4-BE49-F238E27FC236}">
                <a16:creationId xmlns:a16="http://schemas.microsoft.com/office/drawing/2014/main" id="{16579EAE-79F1-49FD-8B57-DD033392A5F9}"/>
              </a:ext>
            </a:extLst>
          </p:cNvPr>
          <p:cNvSpPr>
            <a:spLocks noGrp="1"/>
          </p:cNvSpPr>
          <p:nvPr>
            <p:ph type="body" sz="half" idx="2"/>
          </p:nvPr>
        </p:nvSpPr>
        <p:spPr>
          <a:xfrm>
            <a:off x="7181725" y="1786597"/>
            <a:ext cx="4512988" cy="4368670"/>
          </a:xfrm>
        </p:spPr>
        <p:txBody>
          <a:bodyPr vert="horz" lIns="91440" tIns="45720" rIns="91440" bIns="45720" rtlCol="0" anchor="t">
            <a:normAutofit/>
          </a:bodyPr>
          <a:lstStyle/>
          <a:p>
            <a:pPr marL="285750" indent="-285750">
              <a:buFont typeface="Wingdings 3" charset="2"/>
              <a:buChar char=""/>
            </a:pPr>
            <a:r>
              <a:rPr lang="en-US" sz="2000" dirty="0">
                <a:solidFill>
                  <a:srgbClr val="FFFFFF"/>
                </a:solidFill>
              </a:rPr>
              <a:t>Primera </a:t>
            </a:r>
            <a:r>
              <a:rPr lang="en-US" sz="2000" dirty="0" err="1">
                <a:solidFill>
                  <a:srgbClr val="FFFFFF"/>
                </a:solidFill>
              </a:rPr>
              <a:t>generación</a:t>
            </a:r>
            <a:r>
              <a:rPr lang="en-US" sz="2000" dirty="0">
                <a:solidFill>
                  <a:srgbClr val="FFFFFF"/>
                </a:solidFill>
              </a:rPr>
              <a:t> con </a:t>
            </a:r>
            <a:r>
              <a:rPr lang="en-US" sz="2000" dirty="0" err="1">
                <a:solidFill>
                  <a:srgbClr val="FFFFFF"/>
                </a:solidFill>
              </a:rPr>
              <a:t>avances</a:t>
            </a:r>
            <a:r>
              <a:rPr lang="en-US" sz="2000" dirty="0">
                <a:solidFill>
                  <a:srgbClr val="FFFFFF"/>
                </a:solidFill>
              </a:rPr>
              <a:t> </a:t>
            </a:r>
            <a:r>
              <a:rPr lang="en-US" sz="2000" dirty="0" err="1">
                <a:solidFill>
                  <a:srgbClr val="FFFFFF"/>
                </a:solidFill>
              </a:rPr>
              <a:t>tecnológicos</a:t>
            </a:r>
            <a:r>
              <a:rPr lang="en-US" sz="2000" dirty="0">
                <a:solidFill>
                  <a:srgbClr val="FFFFFF"/>
                </a:solidFill>
              </a:rPr>
              <a:t>.</a:t>
            </a:r>
          </a:p>
          <a:p>
            <a:pPr marL="285750" indent="-285750">
              <a:buFont typeface="Wingdings 3" charset="2"/>
              <a:buChar char=""/>
            </a:pPr>
            <a:r>
              <a:rPr lang="en-US" sz="2000" dirty="0">
                <a:solidFill>
                  <a:srgbClr val="FFFFFF"/>
                </a:solidFill>
              </a:rPr>
              <a:t>Los </a:t>
            </a:r>
            <a:r>
              <a:rPr lang="en-US" sz="2000" dirty="0" err="1">
                <a:solidFill>
                  <a:srgbClr val="FFFFFF"/>
                </a:solidFill>
              </a:rPr>
              <a:t>estudiantes</a:t>
            </a:r>
            <a:r>
              <a:rPr lang="en-US" sz="2000" dirty="0">
                <a:solidFill>
                  <a:srgbClr val="FFFFFF"/>
                </a:solidFill>
              </a:rPr>
              <a:t> </a:t>
            </a:r>
            <a:r>
              <a:rPr lang="en-US" sz="2000" dirty="0" err="1">
                <a:solidFill>
                  <a:srgbClr val="FFFFFF"/>
                </a:solidFill>
              </a:rPr>
              <a:t>piensan</a:t>
            </a:r>
            <a:r>
              <a:rPr lang="en-US" sz="2000" dirty="0">
                <a:solidFill>
                  <a:srgbClr val="FFFFFF"/>
                </a:solidFill>
              </a:rPr>
              <a:t> y </a:t>
            </a:r>
            <a:r>
              <a:rPr lang="en-US" sz="2000" dirty="0" err="1">
                <a:solidFill>
                  <a:srgbClr val="FFFFFF"/>
                </a:solidFill>
              </a:rPr>
              <a:t>procesan</a:t>
            </a:r>
            <a:r>
              <a:rPr lang="en-US" sz="2000" dirty="0">
                <a:solidFill>
                  <a:srgbClr val="FFFFFF"/>
                </a:solidFill>
              </a:rPr>
              <a:t> la </a:t>
            </a:r>
            <a:r>
              <a:rPr lang="en-US" sz="2000" dirty="0" err="1">
                <a:solidFill>
                  <a:srgbClr val="FFFFFF"/>
                </a:solidFill>
              </a:rPr>
              <a:t>información</a:t>
            </a:r>
            <a:r>
              <a:rPr lang="en-US" sz="2000" dirty="0">
                <a:solidFill>
                  <a:srgbClr val="FFFFFF"/>
                </a:solidFill>
              </a:rPr>
              <a:t> de modo </a:t>
            </a:r>
            <a:r>
              <a:rPr lang="en-US" sz="2000" dirty="0" err="1">
                <a:solidFill>
                  <a:srgbClr val="FFFFFF"/>
                </a:solidFill>
              </a:rPr>
              <a:t>significativamente</a:t>
            </a:r>
            <a:r>
              <a:rPr lang="en-US" sz="2000" dirty="0">
                <a:solidFill>
                  <a:srgbClr val="FFFFFF"/>
                </a:solidFill>
              </a:rPr>
              <a:t> </a:t>
            </a:r>
            <a:r>
              <a:rPr lang="en-US" sz="2000" dirty="0" err="1">
                <a:solidFill>
                  <a:srgbClr val="FFFFFF"/>
                </a:solidFill>
              </a:rPr>
              <a:t>distinto</a:t>
            </a:r>
            <a:r>
              <a:rPr lang="en-US" sz="2000" dirty="0">
                <a:solidFill>
                  <a:srgbClr val="FFFFFF"/>
                </a:solidFill>
              </a:rPr>
              <a:t> a sus </a:t>
            </a:r>
            <a:r>
              <a:rPr lang="en-US" sz="2000" dirty="0" err="1">
                <a:solidFill>
                  <a:srgbClr val="FFFFFF"/>
                </a:solidFill>
              </a:rPr>
              <a:t>predecesores</a:t>
            </a:r>
            <a:r>
              <a:rPr lang="en-US" sz="2000" dirty="0">
                <a:solidFill>
                  <a:srgbClr val="FFFFFF"/>
                </a:solidFill>
              </a:rPr>
              <a:t>. </a:t>
            </a:r>
          </a:p>
          <a:p>
            <a:pPr marL="285750" indent="-285750">
              <a:buFont typeface="Wingdings 3" charset="2"/>
              <a:buChar char=""/>
            </a:pPr>
            <a:r>
              <a:rPr lang="en-US" sz="2000" dirty="0">
                <a:solidFill>
                  <a:srgbClr val="FFFFFF"/>
                </a:solidFill>
              </a:rPr>
              <a:t> Se </a:t>
            </a:r>
            <a:r>
              <a:rPr lang="en-US" sz="2000" dirty="0" err="1">
                <a:solidFill>
                  <a:srgbClr val="FFFFFF"/>
                </a:solidFill>
              </a:rPr>
              <a:t>prolongan</a:t>
            </a:r>
            <a:r>
              <a:rPr lang="en-US" sz="2000" dirty="0">
                <a:solidFill>
                  <a:srgbClr val="FFFFFF"/>
                </a:solidFill>
              </a:rPr>
              <a:t>  </a:t>
            </a:r>
            <a:r>
              <a:rPr lang="en-US" sz="2000" dirty="0" err="1">
                <a:solidFill>
                  <a:srgbClr val="FFFFFF"/>
                </a:solidFill>
              </a:rPr>
              <a:t>en</a:t>
            </a:r>
            <a:r>
              <a:rPr lang="en-US" sz="2000" dirty="0">
                <a:solidFill>
                  <a:srgbClr val="FFFFFF"/>
                </a:solidFill>
              </a:rPr>
              <a:t> el </a:t>
            </a:r>
            <a:r>
              <a:rPr lang="en-US" sz="2000" dirty="0" err="1">
                <a:solidFill>
                  <a:srgbClr val="FFFFFF"/>
                </a:solidFill>
              </a:rPr>
              <a:t>tiempo</a:t>
            </a:r>
            <a:r>
              <a:rPr lang="en-US" sz="2000" dirty="0">
                <a:solidFill>
                  <a:srgbClr val="FFFFFF"/>
                </a:solidFill>
              </a:rPr>
              <a:t>, que no se </a:t>
            </a:r>
            <a:r>
              <a:rPr lang="en-US" sz="2000" dirty="0" err="1">
                <a:solidFill>
                  <a:srgbClr val="FFFFFF"/>
                </a:solidFill>
              </a:rPr>
              <a:t>interrumpe</a:t>
            </a:r>
            <a:r>
              <a:rPr lang="en-US" sz="2000" dirty="0">
                <a:solidFill>
                  <a:srgbClr val="FFFFFF"/>
                </a:solidFill>
              </a:rPr>
              <a:t> </a:t>
            </a:r>
            <a:r>
              <a:rPr lang="en-US" sz="2000" dirty="0" err="1">
                <a:solidFill>
                  <a:srgbClr val="FFFFFF"/>
                </a:solidFill>
              </a:rPr>
              <a:t>sino</a:t>
            </a:r>
            <a:r>
              <a:rPr lang="en-US" sz="2000" dirty="0">
                <a:solidFill>
                  <a:srgbClr val="FFFFFF"/>
                </a:solidFill>
              </a:rPr>
              <a:t> que se </a:t>
            </a:r>
            <a:r>
              <a:rPr lang="en-US" sz="2000" dirty="0" err="1">
                <a:solidFill>
                  <a:srgbClr val="FFFFFF"/>
                </a:solidFill>
              </a:rPr>
              <a:t>acrecienta</a:t>
            </a:r>
            <a:r>
              <a:rPr lang="en-US" sz="2000" dirty="0">
                <a:solidFill>
                  <a:srgbClr val="FFFFFF"/>
                </a:solidFill>
              </a:rPr>
              <a:t>, de modo que </a:t>
            </a:r>
            <a:r>
              <a:rPr lang="en-US" sz="2000" dirty="0" err="1">
                <a:solidFill>
                  <a:srgbClr val="FFFFFF"/>
                </a:solidFill>
              </a:rPr>
              <a:t>su</a:t>
            </a:r>
            <a:r>
              <a:rPr lang="en-US" sz="2000" dirty="0">
                <a:solidFill>
                  <a:srgbClr val="FFFFFF"/>
                </a:solidFill>
              </a:rPr>
              <a:t> </a:t>
            </a:r>
            <a:r>
              <a:rPr lang="en-US" sz="2000" dirty="0" err="1">
                <a:solidFill>
                  <a:srgbClr val="FFFFFF"/>
                </a:solidFill>
              </a:rPr>
              <a:t>destreza</a:t>
            </a:r>
            <a:r>
              <a:rPr lang="en-US" sz="2000" dirty="0">
                <a:solidFill>
                  <a:srgbClr val="FFFFFF"/>
                </a:solidFill>
              </a:rPr>
              <a:t> </a:t>
            </a:r>
            <a:r>
              <a:rPr lang="en-US" sz="2000" dirty="0" err="1">
                <a:solidFill>
                  <a:srgbClr val="FFFFFF"/>
                </a:solidFill>
              </a:rPr>
              <a:t>en</a:t>
            </a:r>
            <a:r>
              <a:rPr lang="en-US" sz="2000" dirty="0">
                <a:solidFill>
                  <a:srgbClr val="FFFFFF"/>
                </a:solidFill>
              </a:rPr>
              <a:t> el </a:t>
            </a:r>
            <a:r>
              <a:rPr lang="en-US" sz="2000" dirty="0" err="1">
                <a:solidFill>
                  <a:srgbClr val="FFFFFF"/>
                </a:solidFill>
              </a:rPr>
              <a:t>manejo</a:t>
            </a:r>
            <a:r>
              <a:rPr lang="en-US" sz="2000" dirty="0">
                <a:solidFill>
                  <a:srgbClr val="FFFFFF"/>
                </a:solidFill>
              </a:rPr>
              <a:t> y </a:t>
            </a:r>
            <a:r>
              <a:rPr lang="en-US" sz="2000" dirty="0" err="1">
                <a:solidFill>
                  <a:srgbClr val="FFFFFF"/>
                </a:solidFill>
              </a:rPr>
              <a:t>utilización</a:t>
            </a:r>
            <a:r>
              <a:rPr lang="en-US" sz="2000" dirty="0">
                <a:solidFill>
                  <a:srgbClr val="FFFFFF"/>
                </a:solidFill>
              </a:rPr>
              <a:t> de la </a:t>
            </a:r>
            <a:r>
              <a:rPr lang="en-US" sz="2000" dirty="0" err="1">
                <a:solidFill>
                  <a:srgbClr val="FFFFFF"/>
                </a:solidFill>
              </a:rPr>
              <a:t>tecnología</a:t>
            </a:r>
            <a:r>
              <a:rPr lang="en-US" sz="2000" dirty="0">
                <a:solidFill>
                  <a:srgbClr val="FFFFFF"/>
                </a:solidFill>
              </a:rPr>
              <a:t> es superior a la de sus </a:t>
            </a:r>
            <a:r>
              <a:rPr lang="en-US" sz="2000" dirty="0" err="1">
                <a:solidFill>
                  <a:srgbClr val="FFFFFF"/>
                </a:solidFill>
              </a:rPr>
              <a:t>profesores</a:t>
            </a:r>
            <a:r>
              <a:rPr lang="en-US" sz="2000" dirty="0">
                <a:solidFill>
                  <a:srgbClr val="FFFFFF"/>
                </a:solidFill>
              </a:rPr>
              <a:t> y </a:t>
            </a:r>
            <a:r>
              <a:rPr lang="en-US" sz="2000" dirty="0" err="1">
                <a:solidFill>
                  <a:srgbClr val="FFFFFF"/>
                </a:solidFill>
              </a:rPr>
              <a:t>educadores</a:t>
            </a:r>
            <a:r>
              <a:rPr lang="en-US" sz="2000" dirty="0">
                <a:solidFill>
                  <a:srgbClr val="FFFFFF"/>
                </a:solidFill>
              </a:rPr>
              <a:t>.</a:t>
            </a:r>
          </a:p>
          <a:p>
            <a:pPr>
              <a:buFont typeface="Wingdings 3" charset="2"/>
              <a:buChar char=""/>
            </a:pPr>
            <a:endParaRPr lang="en-US" dirty="0">
              <a:solidFill>
                <a:srgbClr val="FFFFFF"/>
              </a:solidFill>
            </a:endParaRPr>
          </a:p>
        </p:txBody>
      </p:sp>
    </p:spTree>
    <p:extLst>
      <p:ext uri="{BB962C8B-B14F-4D97-AF65-F5344CB8AC3E}">
        <p14:creationId xmlns:p14="http://schemas.microsoft.com/office/powerpoint/2010/main" val="406053187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A31CB30-E0E7-4B2C-A3A3-816872C287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05AD4E29-B61A-40BE-97BC-68E77C1EB7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C18DED4-B929-47C8-B57F-F3C8901432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8214A095-576F-461F-A154-1FC4202D7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515F2694-7885-4B84-A9A1-A55707FE6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542D629-79A6-44ED-AC25-F55A6E2A2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B41D9E3C-5E56-476D-9AD3-BFB8B5631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8F87D754-D0AA-499C-81E1-80EC0595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970C55C7-6473-4215-A4E7-EAF80DCBC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CA11488B-749A-4380-B3CA-444593531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E11E930F-4EA6-4224-8AF2-950E5097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4" name="Rectangle 23">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6" name="Rectangle 25">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Shape 41">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4AFC86E0-05D0-4E10-B7D3-004CDEE7794C}"/>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a:solidFill>
                  <a:srgbClr val="FFFFFF"/>
                </a:solidFill>
              </a:rPr>
              <a:t>INMIGRANTES DIGITALES</a:t>
            </a:r>
          </a:p>
        </p:txBody>
      </p:sp>
      <p:pic>
        <p:nvPicPr>
          <p:cNvPr id="7" name="Marcador de contenido 6">
            <a:extLst>
              <a:ext uri="{FF2B5EF4-FFF2-40B4-BE49-F238E27FC236}">
                <a16:creationId xmlns:a16="http://schemas.microsoft.com/office/drawing/2014/main" id="{14C17375-71C8-4770-9016-5C69799B4B3D}"/>
              </a:ext>
            </a:extLst>
          </p:cNvPr>
          <p:cNvPicPr>
            <a:picLocks noGrp="1" noChangeAspect="1"/>
          </p:cNvPicPr>
          <p:nvPr>
            <p:ph sz="half" idx="2"/>
          </p:nvPr>
        </p:nvPicPr>
        <p:blipFill rotWithShape="1">
          <a:blip r:embed="rId2"/>
          <a:srcRect l="48143"/>
          <a:stretch/>
        </p:blipFill>
        <p:spPr>
          <a:xfrm>
            <a:off x="504601" y="1747709"/>
            <a:ext cx="3856774" cy="3867408"/>
          </a:xfrm>
          <a:prstGeom prst="rect">
            <a:avLst/>
          </a:prstGeom>
        </p:spPr>
      </p:pic>
      <p:sp>
        <p:nvSpPr>
          <p:cNvPr id="3" name="Marcador de contenido 2">
            <a:extLst>
              <a:ext uri="{FF2B5EF4-FFF2-40B4-BE49-F238E27FC236}">
                <a16:creationId xmlns:a16="http://schemas.microsoft.com/office/drawing/2014/main" id="{C68C202C-5043-426F-9541-FC770267A796}"/>
              </a:ext>
            </a:extLst>
          </p:cNvPr>
          <p:cNvSpPr>
            <a:spLocks noGrp="1"/>
          </p:cNvSpPr>
          <p:nvPr>
            <p:ph sz="half" idx="1"/>
          </p:nvPr>
        </p:nvSpPr>
        <p:spPr>
          <a:xfrm>
            <a:off x="7181725" y="2837329"/>
            <a:ext cx="4512988" cy="3317938"/>
          </a:xfrm>
        </p:spPr>
        <p:txBody>
          <a:bodyPr vert="horz" lIns="91440" tIns="45720" rIns="91440" bIns="45720" rtlCol="0" anchor="t">
            <a:normAutofit/>
          </a:bodyPr>
          <a:lstStyle/>
          <a:p>
            <a:pPr>
              <a:lnSpc>
                <a:spcPct val="90000"/>
              </a:lnSpc>
            </a:pPr>
            <a:r>
              <a:rPr lang="en-US" sz="1400">
                <a:solidFill>
                  <a:srgbClr val="FFFFFF"/>
                </a:solidFill>
              </a:rPr>
              <a:t>Se lanza a navegar por Internet y a posteriori, se embarca en la lectura atenta de manuales para obtener más información y aprender. </a:t>
            </a:r>
          </a:p>
          <a:p>
            <a:pPr>
              <a:lnSpc>
                <a:spcPct val="90000"/>
              </a:lnSpc>
            </a:pPr>
            <a:r>
              <a:rPr lang="en-US" sz="1400">
                <a:solidFill>
                  <a:srgbClr val="FFFFFF"/>
                </a:solidFill>
              </a:rPr>
              <a:t>Decanta por la práctica y luego por la teoría, que le permite sobrevivir. </a:t>
            </a:r>
          </a:p>
          <a:p>
            <a:pPr>
              <a:lnSpc>
                <a:spcPct val="90000"/>
              </a:lnSpc>
            </a:pPr>
            <a:r>
              <a:rPr lang="en-US" sz="1400">
                <a:solidFill>
                  <a:srgbClr val="FFFFFF"/>
                </a:solidFill>
              </a:rPr>
              <a:t> Los Inmigrantes Digitales se comunican de modo diferente con sus propios hijos, ya que se ven en la obligación de “aprender una nueva lengua” ,  que sus hijos conocen y dominan como Nativos.</a:t>
            </a:r>
          </a:p>
          <a:p>
            <a:pPr>
              <a:lnSpc>
                <a:spcPct val="90000"/>
              </a:lnSpc>
            </a:pPr>
            <a:r>
              <a:rPr lang="en-US" sz="1400">
                <a:solidFill>
                  <a:srgbClr val="FFFFFF"/>
                </a:solidFill>
              </a:rPr>
              <a:t>La impresión de un documento escrito para corregirlo, en lugar de hacerlo sobre la misma pantalla, y otras curiosas situaciones que revelarían cierta inseguridad.</a:t>
            </a:r>
          </a:p>
        </p:txBody>
      </p:sp>
    </p:spTree>
    <p:extLst>
      <p:ext uri="{BB962C8B-B14F-4D97-AF65-F5344CB8AC3E}">
        <p14:creationId xmlns:p14="http://schemas.microsoft.com/office/powerpoint/2010/main" val="22748234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FED5865-4286-4BEC-AB79-D327B5BE7BA9}"/>
              </a:ext>
            </a:extLst>
          </p:cNvPr>
          <p:cNvSpPr/>
          <p:nvPr/>
        </p:nvSpPr>
        <p:spPr>
          <a:xfrm>
            <a:off x="276665" y="348739"/>
            <a:ext cx="6096000" cy="2031325"/>
          </a:xfrm>
          <a:prstGeom prst="rect">
            <a:avLst/>
          </a:prstGeom>
        </p:spPr>
        <p:txBody>
          <a:bodyPr>
            <a:spAutoFit/>
          </a:bodyPr>
          <a:lstStyle/>
          <a:p>
            <a:r>
              <a:rPr lang="es-MX" dirty="0"/>
              <a:t>“ La Brecha digital y generacional que no puede ser ignorada ni aceptada sin propósito firme de cambio</a:t>
            </a:r>
          </a:p>
          <a:p>
            <a:r>
              <a:rPr lang="es-MX" dirty="0"/>
              <a:t>para intentar paliarla o solventarla: los Inmigrantes Digitales que se dedican a la enseñanza están empleando una “lengua” obsoleta (la propia de la edad pre-digital)</a:t>
            </a:r>
          </a:p>
          <a:p>
            <a:r>
              <a:rPr lang="es-MX" dirty="0"/>
              <a:t>para instruir a una generación que controla perfectamente dicha “lengua”. </a:t>
            </a:r>
          </a:p>
        </p:txBody>
      </p:sp>
      <p:sp>
        <p:nvSpPr>
          <p:cNvPr id="3" name="Rectángulo 2">
            <a:extLst>
              <a:ext uri="{FF2B5EF4-FFF2-40B4-BE49-F238E27FC236}">
                <a16:creationId xmlns:a16="http://schemas.microsoft.com/office/drawing/2014/main" id="{43DF232B-E1F6-413D-89F4-18D3D086D77E}"/>
              </a:ext>
            </a:extLst>
          </p:cNvPr>
          <p:cNvSpPr/>
          <p:nvPr/>
        </p:nvSpPr>
        <p:spPr>
          <a:xfrm>
            <a:off x="740899" y="3055094"/>
            <a:ext cx="6096000" cy="2308324"/>
          </a:xfrm>
          <a:prstGeom prst="rect">
            <a:avLst/>
          </a:prstGeom>
        </p:spPr>
        <p:txBody>
          <a:bodyPr>
            <a:spAutoFit/>
          </a:bodyPr>
          <a:lstStyle/>
          <a:p>
            <a:r>
              <a:rPr lang="es-MX" dirty="0"/>
              <a:t>“Para nuestros profesores –Inmigrantes Digitales-, los alumnos que llenan sus aulas crecieron “a la velocidad de la contracción nerviosa” de los juegos.  Utilizan instantáneamente el hipertexto, descargan música, telefonean desde dispositivos de bolsillo, consultan la biblioteca instalada en sus ordenadores portátiles, intercambian mensajes y chatean de forma inmediata. Es decir, trabajan en Red siempre.”</a:t>
            </a:r>
            <a:endParaRPr lang="es-PA" dirty="0"/>
          </a:p>
        </p:txBody>
      </p:sp>
      <p:pic>
        <p:nvPicPr>
          <p:cNvPr id="4" name="Imagen 3">
            <a:extLst>
              <a:ext uri="{FF2B5EF4-FFF2-40B4-BE49-F238E27FC236}">
                <a16:creationId xmlns:a16="http://schemas.microsoft.com/office/drawing/2014/main" id="{71BE88DB-8BAA-4B1F-9A34-7886FD605274}"/>
              </a:ext>
            </a:extLst>
          </p:cNvPr>
          <p:cNvPicPr>
            <a:picLocks noChangeAspect="1"/>
          </p:cNvPicPr>
          <p:nvPr/>
        </p:nvPicPr>
        <p:blipFill>
          <a:blip r:embed="rId2"/>
          <a:stretch>
            <a:fillRect/>
          </a:stretch>
        </p:blipFill>
        <p:spPr>
          <a:xfrm>
            <a:off x="6836899" y="1097046"/>
            <a:ext cx="4515729" cy="3559359"/>
          </a:xfrm>
          <a:prstGeom prst="rect">
            <a:avLst/>
          </a:prstGeom>
        </p:spPr>
      </p:pic>
    </p:spTree>
    <p:extLst>
      <p:ext uri="{BB962C8B-B14F-4D97-AF65-F5344CB8AC3E}">
        <p14:creationId xmlns:p14="http://schemas.microsoft.com/office/powerpoint/2010/main" val="222081332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7D81662-9928-42AE-8474-ABA67CD70C4F}"/>
              </a:ext>
            </a:extLst>
          </p:cNvPr>
          <p:cNvSpPr/>
          <p:nvPr/>
        </p:nvSpPr>
        <p:spPr>
          <a:xfrm>
            <a:off x="3048000" y="584538"/>
            <a:ext cx="6096000" cy="2031325"/>
          </a:xfrm>
          <a:prstGeom prst="rect">
            <a:avLst/>
          </a:prstGeom>
        </p:spPr>
        <p:txBody>
          <a:bodyPr>
            <a:spAutoFit/>
          </a:bodyPr>
          <a:lstStyle/>
          <a:p>
            <a:pPr marL="285750" indent="-285750">
              <a:buFont typeface="Wingdings" panose="05000000000000000000" pitchFamily="2" charset="2"/>
              <a:buChar char="q"/>
            </a:pPr>
            <a:r>
              <a:rPr lang="es-MX" dirty="0"/>
              <a:t>¿Qué debe hacerse?</a:t>
            </a:r>
          </a:p>
          <a:p>
            <a:pPr marL="285750" indent="-285750">
              <a:buFont typeface="Wingdings" panose="05000000000000000000" pitchFamily="2" charset="2"/>
              <a:buChar char="q"/>
            </a:pPr>
            <a:r>
              <a:rPr lang="es-MX" dirty="0"/>
              <a:t> ¿Tendría que cambiarse algo?</a:t>
            </a:r>
          </a:p>
          <a:p>
            <a:pPr marL="285750" indent="-285750">
              <a:buFont typeface="Wingdings" panose="05000000000000000000" pitchFamily="2" charset="2"/>
              <a:buChar char="q"/>
            </a:pPr>
            <a:r>
              <a:rPr lang="es-MX" dirty="0"/>
              <a:t>¿Acaso tiene sentido decir que ambos, tanto Nativos como Inmigrantes, deben aprender juntos de nuevo, una vez que los primeros se han visto obligados a asumir las fórmulas didácticas de la vieja escuela en contra de sus tendencias naturales.</a:t>
            </a:r>
            <a:endParaRPr lang="es-PA" dirty="0"/>
          </a:p>
        </p:txBody>
      </p:sp>
      <p:pic>
        <p:nvPicPr>
          <p:cNvPr id="3" name="Imagen 2">
            <a:extLst>
              <a:ext uri="{FF2B5EF4-FFF2-40B4-BE49-F238E27FC236}">
                <a16:creationId xmlns:a16="http://schemas.microsoft.com/office/drawing/2014/main" id="{39331C4D-9378-4B29-9971-8F1ABF7F4EB6}"/>
              </a:ext>
            </a:extLst>
          </p:cNvPr>
          <p:cNvPicPr>
            <a:picLocks noChangeAspect="1"/>
          </p:cNvPicPr>
          <p:nvPr/>
        </p:nvPicPr>
        <p:blipFill>
          <a:blip r:embed="rId2"/>
          <a:stretch>
            <a:fillRect/>
          </a:stretch>
        </p:blipFill>
        <p:spPr>
          <a:xfrm>
            <a:off x="928468" y="2984876"/>
            <a:ext cx="7652824" cy="3542534"/>
          </a:xfrm>
          <a:prstGeom prst="rect">
            <a:avLst/>
          </a:prstGeom>
        </p:spPr>
      </p:pic>
    </p:spTree>
    <p:extLst>
      <p:ext uri="{BB962C8B-B14F-4D97-AF65-F5344CB8AC3E}">
        <p14:creationId xmlns:p14="http://schemas.microsoft.com/office/powerpoint/2010/main" val="141207937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5F8884-D50D-4691-B7D7-651824BD031D}"/>
              </a:ext>
            </a:extLst>
          </p:cNvPr>
          <p:cNvSpPr>
            <a:spLocks noGrp="1"/>
          </p:cNvSpPr>
          <p:nvPr>
            <p:ph type="title"/>
          </p:nvPr>
        </p:nvSpPr>
        <p:spPr/>
        <p:txBody>
          <a:bodyPr/>
          <a:lstStyle/>
          <a:p>
            <a:pPr algn="ctr"/>
            <a:r>
              <a:rPr lang="es-PA" dirty="0"/>
              <a:t>METODOLOGIA DE APRENDIZAJE</a:t>
            </a:r>
          </a:p>
        </p:txBody>
      </p:sp>
      <p:sp>
        <p:nvSpPr>
          <p:cNvPr id="3" name="Rectángulo 2">
            <a:extLst>
              <a:ext uri="{FF2B5EF4-FFF2-40B4-BE49-F238E27FC236}">
                <a16:creationId xmlns:a16="http://schemas.microsoft.com/office/drawing/2014/main" id="{BFCC92EA-2DD0-4D3D-9B26-07E6F7FB80BB}"/>
              </a:ext>
            </a:extLst>
          </p:cNvPr>
          <p:cNvSpPr/>
          <p:nvPr/>
        </p:nvSpPr>
        <p:spPr>
          <a:xfrm>
            <a:off x="834886" y="1461870"/>
            <a:ext cx="8596668" cy="1477328"/>
          </a:xfrm>
          <a:prstGeom prst="rect">
            <a:avLst/>
          </a:prstGeom>
        </p:spPr>
        <p:txBody>
          <a:bodyPr wrap="square">
            <a:spAutoFit/>
          </a:bodyPr>
          <a:lstStyle/>
          <a:p>
            <a:r>
              <a:rPr lang="es-MX" dirty="0"/>
              <a:t>Los profesores del presente siglo deben cambiar  el significado</a:t>
            </a:r>
          </a:p>
          <a:p>
            <a:r>
              <a:rPr lang="es-MX" dirty="0"/>
              <a:t>de lo importante, de lo trascendente, ni tampoco implica fijar otras habilidades distintas; al contrario, implica apresurar  el “paso a paso” por el “ir más rápido”; implica profundizar más, pero siempre en paralelo, implica acceder desde y bajo el azar, etc..</a:t>
            </a:r>
          </a:p>
        </p:txBody>
      </p:sp>
      <p:pic>
        <p:nvPicPr>
          <p:cNvPr id="4" name="Imagen 3">
            <a:extLst>
              <a:ext uri="{FF2B5EF4-FFF2-40B4-BE49-F238E27FC236}">
                <a16:creationId xmlns:a16="http://schemas.microsoft.com/office/drawing/2014/main" id="{73983B24-3F33-4EAD-AEDF-F264888DAF5D}"/>
              </a:ext>
            </a:extLst>
          </p:cNvPr>
          <p:cNvPicPr>
            <a:picLocks noChangeAspect="1"/>
          </p:cNvPicPr>
          <p:nvPr/>
        </p:nvPicPr>
        <p:blipFill>
          <a:blip r:embed="rId2"/>
          <a:stretch>
            <a:fillRect/>
          </a:stretch>
        </p:blipFill>
        <p:spPr>
          <a:xfrm>
            <a:off x="1656522" y="2939198"/>
            <a:ext cx="7156174" cy="4018192"/>
          </a:xfrm>
          <a:prstGeom prst="rect">
            <a:avLst/>
          </a:prstGeom>
        </p:spPr>
      </p:pic>
    </p:spTree>
    <p:extLst>
      <p:ext uri="{BB962C8B-B14F-4D97-AF65-F5344CB8AC3E}">
        <p14:creationId xmlns:p14="http://schemas.microsoft.com/office/powerpoint/2010/main" val="38101393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otalTime>0</TotalTime>
  <Words>1699</Words>
  <Application>Microsoft Office PowerPoint</Application>
  <PresentationFormat>Panorámica</PresentationFormat>
  <Paragraphs>84</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Trebuchet MS</vt:lpstr>
      <vt:lpstr>Wingdings</vt:lpstr>
      <vt:lpstr>Wingdings 3</vt:lpstr>
      <vt:lpstr>Faceta</vt:lpstr>
      <vt:lpstr>NATIVOS E INMIGRANTES TECNOLOGICOS “COMUNICACIÓN Y TECNOLOGIA EDUCATIVA(MARK PRENSKY)</vt:lpstr>
      <vt:lpstr>INTRODUCCION</vt:lpstr>
      <vt:lpstr>GENERACIONES</vt:lpstr>
      <vt:lpstr>NATIVOS                  INMIGRANTES</vt:lpstr>
      <vt:lpstr>LOS ESTUDIANTES MODERNOS:   </vt:lpstr>
      <vt:lpstr>INMIGRANTES DIGITALES</vt:lpstr>
      <vt:lpstr>Presentación de PowerPoint</vt:lpstr>
      <vt:lpstr>Presentación de PowerPoint</vt:lpstr>
      <vt:lpstr>METODOLOGIA DE APRENDIZAJE</vt:lpstr>
      <vt:lpstr>CONTENIDOS </vt:lpstr>
      <vt:lpstr>Presentación de PowerPoint</vt:lpstr>
      <vt:lpstr>Presentación de PowerPoint</vt:lpstr>
      <vt:lpstr>NATIVOS VS INMIGRANTES DIGITALES CONSIDERACIONES GENERALES</vt:lpstr>
      <vt:lpstr>NATIVOS VS INMIGRANTES DIGITALES DIFERENCIAS BASADAS EN</vt:lpstr>
      <vt:lpstr> Razones de orden neurobiológico</vt:lpstr>
      <vt:lpstr> Razones basadas en la psicología social</vt:lpstr>
      <vt:lpstr> Estudios e investigaciones sobre juegos de aprendizaje</vt:lpstr>
      <vt:lpstr>CONCLUSIONES</vt:lpstr>
      <vt:lpstr>CONCLUSIONES… LOS EDUCADORES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NATIVOS E INMIGRANTES TECNOLOGICOS “COMUNICACIÓN Y TECNOLOGIA EDUCATIVA(MARK PRENSKY)</dc:title>
  <dc:creator>aura e. cerrud villamonte</dc:creator>
  <cp:lastModifiedBy>aura e. cerrud villamonte</cp:lastModifiedBy>
  <cp:revision>18</cp:revision>
  <dcterms:created xsi:type="dcterms:W3CDTF">2018-08-17T01:59:19Z</dcterms:created>
  <dcterms:modified xsi:type="dcterms:W3CDTF">2018-08-17T22:22:37Z</dcterms:modified>
</cp:coreProperties>
</file>