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handoutMasterIdLst>
    <p:handoutMasterId r:id="rId12"/>
  </p:handoutMasterIdLst>
  <p:sldIdLst>
    <p:sldId id="276" r:id="rId2"/>
    <p:sldId id="277" r:id="rId3"/>
    <p:sldId id="280" r:id="rId4"/>
    <p:sldId id="293" r:id="rId5"/>
    <p:sldId id="281" r:id="rId6"/>
    <p:sldId id="282" r:id="rId7"/>
    <p:sldId id="283" r:id="rId8"/>
    <p:sldId id="284" r:id="rId9"/>
    <p:sldId id="274" r:id="rId10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DCC4"/>
    <a:srgbClr val="D8E0C6"/>
    <a:srgbClr val="C2CEA6"/>
    <a:srgbClr val="DA44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89943" autoAdjust="0"/>
  </p:normalViewPr>
  <p:slideViewPr>
    <p:cSldViewPr>
      <p:cViewPr varScale="1">
        <p:scale>
          <a:sx n="67" d="100"/>
          <a:sy n="67" d="100"/>
        </p:scale>
        <p:origin x="149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s-CL" smtClean="0"/>
              <a:t>04-03-2014</a:t>
            </a:r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CL" smtClean="0"/>
              <a:t>FIS190C-2: Física para Ciencias.</a:t>
            </a:r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DBABF4-26E1-4EF6-8ADE-8954CC0893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56606790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s-CL" smtClean="0"/>
              <a:t>04-03-2014</a:t>
            </a:r>
            <a:endParaRPr lang="es-C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CL" smtClean="0"/>
              <a:t>FIS190C-2: Física para Ciencias.</a:t>
            </a:r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71C6CC-822D-40E9-B6DA-AC1A01A1136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838666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27CA9E-FF0F-489A-9A98-FD2242906BD7}" type="slidenum">
              <a:rPr lang="en-US"/>
              <a:pPr/>
              <a:t>1</a:t>
            </a:fld>
            <a:endParaRPr lang="en-US"/>
          </a:p>
        </p:txBody>
      </p:sp>
      <p:sp>
        <p:nvSpPr>
          <p:cNvPr id="26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829764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67BA0E-A684-45E8-B20D-9CE8027236A0}" type="slidenum">
              <a:rPr lang="en-US"/>
              <a:pPr/>
              <a:t>2</a:t>
            </a:fld>
            <a:endParaRPr lang="en-US"/>
          </a:p>
        </p:txBody>
      </p:sp>
      <p:sp>
        <p:nvSpPr>
          <p:cNvPr id="26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63816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C23E7F-3DA1-4CC6-A644-EFF6094B3408}" type="slidenum">
              <a:rPr lang="en-US"/>
              <a:pPr/>
              <a:t>3</a:t>
            </a:fld>
            <a:endParaRPr lang="en-US"/>
          </a:p>
        </p:txBody>
      </p:sp>
      <p:sp>
        <p:nvSpPr>
          <p:cNvPr id="325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38758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C23E7F-3DA1-4CC6-A644-EFF6094B3408}" type="slidenum">
              <a:rPr lang="en-US"/>
              <a:pPr/>
              <a:t>4</a:t>
            </a:fld>
            <a:endParaRPr lang="en-US"/>
          </a:p>
        </p:txBody>
      </p:sp>
      <p:sp>
        <p:nvSpPr>
          <p:cNvPr id="325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851911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AA7E51-3B61-4ECD-9EAE-3F3B90E664D5}" type="slidenum">
              <a:rPr lang="en-US"/>
              <a:pPr/>
              <a:t>5</a:t>
            </a:fld>
            <a:endParaRPr lang="en-US"/>
          </a:p>
        </p:txBody>
      </p:sp>
      <p:sp>
        <p:nvSpPr>
          <p:cNvPr id="327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286335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CDF052-09C6-4F12-9D1B-DC53603AC30A}" type="slidenum">
              <a:rPr lang="en-US"/>
              <a:pPr/>
              <a:t>6</a:t>
            </a:fld>
            <a:endParaRPr lang="en-US"/>
          </a:p>
        </p:txBody>
      </p:sp>
      <p:sp>
        <p:nvSpPr>
          <p:cNvPr id="329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409027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73534C-18D4-4613-9F30-C7E8BA46706F}" type="slidenum">
              <a:rPr lang="en-US"/>
              <a:pPr/>
              <a:t>7</a:t>
            </a:fld>
            <a:endParaRPr lang="en-US"/>
          </a:p>
        </p:txBody>
      </p:sp>
      <p:sp>
        <p:nvSpPr>
          <p:cNvPr id="331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315310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89B28D-5D80-4E6F-8597-415F281E2317}" type="slidenum">
              <a:rPr lang="en-US"/>
              <a:pPr/>
              <a:t>8</a:t>
            </a:fld>
            <a:endParaRPr lang="en-US"/>
          </a:p>
        </p:txBody>
      </p:sp>
      <p:sp>
        <p:nvSpPr>
          <p:cNvPr id="333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90022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A715E-2310-498C-9439-1E2AD52992C5}" type="datetime1">
              <a:rPr lang="es-CL" smtClean="0"/>
              <a:t>19-10-2018</a:t>
            </a:fld>
            <a:endParaRPr lang="es-C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1A76E5-73CB-4E04-BEDF-5B683C034D82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s-CL" smtClean="0"/>
              <a:t>FIS109C-2: Física para Ciencias.</a:t>
            </a:r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1F5A4-B914-4972-85E0-E577E2155869}" type="datetime1">
              <a:rPr lang="es-CL" smtClean="0"/>
              <a:t>19-10-2018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FIS109C-2: Física para Ciencias.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A76E5-73CB-4E04-BEDF-5B683C034D82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DE28-67B1-4C1E-B634-9FC16931FB25}" type="datetime1">
              <a:rPr lang="es-CL" smtClean="0"/>
              <a:t>19-10-2018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FIS109C-2: Física para Ciencias.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A76E5-73CB-4E04-BEDF-5B683C034D82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D240F-E454-4D29-84E9-ADED9062F3FE}" type="datetime1">
              <a:rPr lang="es-CL" smtClean="0"/>
              <a:t>19-10-2018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FIS109C-2: Física para Ciencias.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A76E5-73CB-4E04-BEDF-5B683C034D82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F618D-FCC3-40D0-9AE3-CF015C6ED507}" type="datetime1">
              <a:rPr lang="es-CL" smtClean="0"/>
              <a:t>19-10-2018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FIS109C-2: Física para Ciencias.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A76E5-73CB-4E04-BEDF-5B683C034D82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87618-62F1-441C-B75A-F5BE74DE6A00}" type="datetime1">
              <a:rPr lang="es-CL" smtClean="0"/>
              <a:t>19-10-2018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FIS109C-2: Física para Ciencias.</a:t>
            </a:r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A76E5-73CB-4E04-BEDF-5B683C034D82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8F359-368C-4118-9948-D5DE04A13724}" type="datetime1">
              <a:rPr lang="es-CL" smtClean="0"/>
              <a:t>19-10-2018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FIS109C-2: Física para Ciencias.</a:t>
            </a:r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A76E5-73CB-4E04-BEDF-5B683C034D82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48F31-9B85-40DE-9E98-E1A2FFCD9D19}" type="datetime1">
              <a:rPr lang="es-CL" smtClean="0"/>
              <a:t>19-10-2018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FIS109C-2: Física para Ciencias.</a:t>
            </a:r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A76E5-73CB-4E04-BEDF-5B683C034D82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FC57F-80CB-4BF0-8F63-BE1A4EF62C99}" type="datetime1">
              <a:rPr lang="es-CL" smtClean="0"/>
              <a:t>19-10-2018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FIS109C-2: Física para Ciencias.</a:t>
            </a:r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A76E5-73CB-4E04-BEDF-5B683C034D82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E0CBC-5C10-402C-8A72-450F291A38AE}" type="datetime1">
              <a:rPr lang="es-CL" smtClean="0"/>
              <a:t>19-10-2018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FIS109C-2: Física para Ciencias.</a:t>
            </a:r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A76E5-73CB-4E04-BEDF-5B683C034D82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981D4-C92E-451E-BF00-27E2BA940A55}" type="datetime1">
              <a:rPr lang="es-CL" smtClean="0"/>
              <a:t>19-10-2018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FIS109C-2: Física para Ciencias.</a:t>
            </a:r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A76E5-73CB-4E04-BEDF-5B683C034D82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4966293A-F84C-4080-8128-5D081F40411E}" type="datetime1">
              <a:rPr lang="es-CL" smtClean="0"/>
              <a:t>19-10-2018</a:t>
            </a:fld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0E1A76E5-73CB-4E04-BEDF-5B683C034D82}" type="slidenum">
              <a:rPr lang="es-CL" smtClean="0"/>
              <a:t>‹Nº›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s-CL" smtClean="0"/>
              <a:t>FIS109C-2: Física para Ciencias.</a:t>
            </a:r>
            <a:endParaRPr lang="es-C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8" Type="http://schemas.openxmlformats.org/officeDocument/2006/relationships/image" Target="../media/image36.png"/><Relationship Id="rId3" Type="http://schemas.openxmlformats.org/officeDocument/2006/relationships/image" Target="../media/image3.png"/><Relationship Id="rId17" Type="http://schemas.openxmlformats.org/officeDocument/2006/relationships/image" Target="../media/image3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15" Type="http://schemas.openxmlformats.org/officeDocument/2006/relationships/image" Target="../media/image33.png"/><Relationship Id="rId19" Type="http://schemas.openxmlformats.org/officeDocument/2006/relationships/image" Target="../media/image37.png"/><Relationship Id="rId4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6.png"/><Relationship Id="rId18" Type="http://schemas.openxmlformats.org/officeDocument/2006/relationships/image" Target="../media/image61.png"/><Relationship Id="rId3" Type="http://schemas.openxmlformats.org/officeDocument/2006/relationships/image" Target="../media/image10.png"/><Relationship Id="rId12" Type="http://schemas.openxmlformats.org/officeDocument/2006/relationships/image" Target="../media/image55.png"/><Relationship Id="rId17" Type="http://schemas.openxmlformats.org/officeDocument/2006/relationships/image" Target="../media/image6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15" Type="http://schemas.openxmlformats.org/officeDocument/2006/relationships/image" Target="../media/image58.png"/><Relationship Id="rId19" Type="http://schemas.openxmlformats.org/officeDocument/2006/relationships/image" Target="../media/image68.png"/><Relationship Id="rId14" Type="http://schemas.openxmlformats.org/officeDocument/2006/relationships/image" Target="../media/image5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64.png"/><Relationship Id="rId10" Type="http://schemas.openxmlformats.org/officeDocument/2006/relationships/image" Target="../media/image63.png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2.png"/><Relationship Id="rId5" Type="http://schemas.openxmlformats.org/officeDocument/2006/relationships/image" Target="../media/image51.png"/><Relationship Id="rId4" Type="http://schemas.openxmlformats.org/officeDocument/2006/relationships/image" Target="../media/image70.png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7.png"/><Relationship Id="rId12" Type="http://schemas.openxmlformats.org/officeDocument/2006/relationships/image" Target="../media/image7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75.png"/><Relationship Id="rId10" Type="http://schemas.openxmlformats.org/officeDocument/2006/relationships/image" Target="../media/image74.png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5.png"/><Relationship Id="rId8" Type="http://schemas.openxmlformats.org/officeDocument/2006/relationships/image" Target="../media/image80.png"/><Relationship Id="rId18" Type="http://schemas.openxmlformats.org/officeDocument/2006/relationships/image" Target="../media/image90.png"/><Relationship Id="rId12" Type="http://schemas.openxmlformats.org/officeDocument/2006/relationships/image" Target="../media/image84.png"/><Relationship Id="rId17" Type="http://schemas.openxmlformats.org/officeDocument/2006/relationships/image" Target="../media/image89.pn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88.png"/><Relationship Id="rId20" Type="http://schemas.openxmlformats.org/officeDocument/2006/relationships/image" Target="../media/image9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8.png"/><Relationship Id="rId11" Type="http://schemas.openxmlformats.org/officeDocument/2006/relationships/image" Target="../media/image83.png"/><Relationship Id="rId15" Type="http://schemas.openxmlformats.org/officeDocument/2006/relationships/image" Target="../media/image87.png"/><Relationship Id="rId10" Type="http://schemas.openxmlformats.org/officeDocument/2006/relationships/image" Target="../media/image82.png"/><Relationship Id="rId19" Type="http://schemas.openxmlformats.org/officeDocument/2006/relationships/image" Target="../media/image91.png"/><Relationship Id="rId9" Type="http://schemas.openxmlformats.org/officeDocument/2006/relationships/image" Target="../media/image81.png"/><Relationship Id="rId14" Type="http://schemas.openxmlformats.org/officeDocument/2006/relationships/image" Target="../media/image8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9.png"/><Relationship Id="rId7" Type="http://schemas.openxmlformats.org/officeDocument/2006/relationships/image" Target="../media/image1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7.png"/><Relationship Id="rId5" Type="http://schemas.openxmlformats.org/officeDocument/2006/relationships/image" Target="../media/image126.png"/><Relationship Id="rId10" Type="http://schemas.openxmlformats.org/officeDocument/2006/relationships/image" Target="../media/image20.png"/><Relationship Id="rId9" Type="http://schemas.openxmlformats.org/officeDocument/2006/relationships/image" Target="../media/image8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21859" name="Rectangle 3"/>
              <p:cNvSpPr>
                <a:spLocks noGrp="1" noChangeArrowheads="1"/>
              </p:cNvSpPr>
              <p:nvPr>
                <p:ph type="title"/>
              </p:nvPr>
            </p:nvSpPr>
            <p:spPr>
              <a:xfrm>
                <a:off x="912440" y="543818"/>
                <a:ext cx="7620000" cy="652934"/>
              </a:xfrm>
            </p:spPr>
            <p:txBody>
              <a:bodyPr>
                <a:noAutofit/>
              </a:bodyPr>
              <a:lstStyle/>
              <a:p>
                <a:r>
                  <a:rPr lang="es-CL" dirty="0" smtClean="0"/>
                  <a:t>Trabajo </a:t>
                </a:r>
                <a14:m>
                  <m:oMath xmlns:m="http://schemas.openxmlformats.org/officeDocument/2006/math">
                    <m:r>
                      <a:rPr lang="es-CL" b="0" i="1" smtClean="0">
                        <a:latin typeface="Cambria Math"/>
                      </a:rPr>
                      <m:t>(</m:t>
                    </m:r>
                    <m:r>
                      <a:rPr lang="es-CL" b="0" i="1" smtClean="0">
                        <a:latin typeface="Cambria Math"/>
                      </a:rPr>
                      <m:t>𝑊</m:t>
                    </m:r>
                    <m:r>
                      <a:rPr lang="es-CL" b="0" i="1" smtClean="0">
                        <a:latin typeface="Cambria Math"/>
                      </a:rPr>
                      <m:t>)</m:t>
                    </m:r>
                  </m:oMath>
                </a14:m>
                <a:endParaRPr lang="es-CL" dirty="0"/>
              </a:p>
            </p:txBody>
          </p:sp>
        </mc:Choice>
        <mc:Fallback xmlns="">
          <p:sp>
            <p:nvSpPr>
              <p:cNvPr id="1218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912440" y="543818"/>
                <a:ext cx="7620000" cy="652934"/>
              </a:xfrm>
              <a:blipFill rotWithShape="1">
                <a:blip r:embed="rId3"/>
                <a:stretch>
                  <a:fillRect l="-2880" t="-24299" b="-4018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860" name="Rectangle 4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3568" y="1752600"/>
                <a:ext cx="8064896" cy="2036440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90000"/>
                  </a:lnSpc>
                  <a:buFont typeface="Wingdings" charset="2"/>
                  <a:buNone/>
                </a:pPr>
                <a:r>
                  <a:rPr lang="es-CL" sz="1800" dirty="0" smtClean="0"/>
                  <a:t>En la Física la palabra trabajo se le da un significado muy específico:</a:t>
                </a:r>
              </a:p>
              <a:p>
                <a:pPr marL="0" indent="0">
                  <a:lnSpc>
                    <a:spcPct val="90000"/>
                  </a:lnSpc>
                  <a:buFont typeface="Wingdings" charset="2"/>
                  <a:buNone/>
                </a:pPr>
                <a:endParaRPr lang="es-CL" sz="1800" dirty="0"/>
              </a:p>
              <a:p>
                <a:pPr marL="0" indent="0">
                  <a:lnSpc>
                    <a:spcPct val="90000"/>
                  </a:lnSpc>
                  <a:buFont typeface="Wingdings" charset="2"/>
                  <a:buNone/>
                </a:pPr>
                <a:r>
                  <a:rPr lang="es-CL" sz="1800" dirty="0" smtClean="0"/>
                  <a:t>El trabajo </a:t>
                </a:r>
                <a14:m>
                  <m:oMath xmlns:m="http://schemas.openxmlformats.org/officeDocument/2006/math">
                    <m:r>
                      <a:rPr lang="es-CL" b="0" i="1" smtClean="0">
                        <a:latin typeface="Cambria Math"/>
                      </a:rPr>
                      <m:t>(</m:t>
                    </m:r>
                    <m:r>
                      <a:rPr lang="es-CL" b="1" i="1" smtClean="0">
                        <a:solidFill>
                          <a:schemeClr val="tx2"/>
                        </a:solidFill>
                        <a:latin typeface="Cambria Math"/>
                      </a:rPr>
                      <m:t>𝑾</m:t>
                    </m:r>
                    <m:r>
                      <a:rPr lang="es-CL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s-CL" sz="1800" dirty="0" smtClean="0"/>
                  <a:t> efectuado por una fuerza </a:t>
                </a:r>
                <a14:m>
                  <m:oMath xmlns:m="http://schemas.openxmlformats.org/officeDocument/2006/math">
                    <m:r>
                      <a:rPr lang="es-CL" b="0" i="0" dirty="0" smtClean="0">
                        <a:latin typeface="Cambria Math"/>
                      </a:rPr>
                      <m:t>(</m:t>
                    </m:r>
                    <m:r>
                      <a:rPr lang="es-CL" b="1" i="1" dirty="0" smtClean="0">
                        <a:solidFill>
                          <a:schemeClr val="tx2"/>
                        </a:solidFill>
                        <a:latin typeface="Cambria Math"/>
                      </a:rPr>
                      <m:t>𝑭</m:t>
                    </m:r>
                    <m:r>
                      <a:rPr lang="es-CL" b="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s-CL" sz="1800" dirty="0" smtClean="0"/>
                  <a:t> es el producto del desplazamiento por la magnitud de la fuerza paralela al desplazamiento.</a:t>
                </a:r>
                <a:endParaRPr lang="es-CL" sz="1800" dirty="0"/>
              </a:p>
            </p:txBody>
          </p:sp>
        </mc:Choice>
        <mc:Fallback xmlns="">
          <p:sp>
            <p:nvSpPr>
              <p:cNvPr id="121860" name="Rectangl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3568" y="1752600"/>
                <a:ext cx="8064896" cy="2036440"/>
              </a:xfrm>
              <a:blipFill rotWithShape="1">
                <a:blip r:embed="rId4"/>
                <a:stretch>
                  <a:fillRect l="-605" t="-269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1874" name="Rectangle 18"/>
          <p:cNvSpPr>
            <a:spLocks noChangeArrowheads="1"/>
          </p:cNvSpPr>
          <p:nvPr/>
        </p:nvSpPr>
        <p:spPr bwMode="auto">
          <a:xfrm>
            <a:off x="5586863" y="4574188"/>
            <a:ext cx="978859" cy="632057"/>
          </a:xfrm>
          <a:prstGeom prst="rect">
            <a:avLst/>
          </a:prstGeom>
          <a:solidFill>
            <a:srgbClr val="E1DC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L" dirty="0"/>
          </a:p>
        </p:txBody>
      </p:sp>
      <p:sp>
        <p:nvSpPr>
          <p:cNvPr id="121869" name="Line 13"/>
          <p:cNvSpPr>
            <a:spLocks noChangeShapeType="1"/>
          </p:cNvSpPr>
          <p:nvPr/>
        </p:nvSpPr>
        <p:spPr bwMode="auto">
          <a:xfrm>
            <a:off x="1475656" y="5206245"/>
            <a:ext cx="626469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 dirty="0"/>
          </a:p>
        </p:txBody>
      </p:sp>
      <p:sp>
        <p:nvSpPr>
          <p:cNvPr id="121870" name="Rectangle 14"/>
          <p:cNvSpPr>
            <a:spLocks noChangeArrowheads="1"/>
          </p:cNvSpPr>
          <p:nvPr/>
        </p:nvSpPr>
        <p:spPr bwMode="auto">
          <a:xfrm>
            <a:off x="2552401" y="4574188"/>
            <a:ext cx="978859" cy="632057"/>
          </a:xfrm>
          <a:prstGeom prst="rect">
            <a:avLst/>
          </a:prstGeom>
          <a:solidFill>
            <a:srgbClr val="E1DC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L" dirty="0"/>
          </a:p>
        </p:txBody>
      </p:sp>
      <p:sp>
        <p:nvSpPr>
          <p:cNvPr id="121873" name="Line 17"/>
          <p:cNvSpPr>
            <a:spLocks noChangeShapeType="1"/>
          </p:cNvSpPr>
          <p:nvPr/>
        </p:nvSpPr>
        <p:spPr bwMode="auto">
          <a:xfrm>
            <a:off x="3023828" y="5210150"/>
            <a:ext cx="3132348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 dirty="0"/>
          </a:p>
        </p:txBody>
      </p:sp>
      <p:sp>
        <p:nvSpPr>
          <p:cNvPr id="121878" name="Line 22"/>
          <p:cNvSpPr>
            <a:spLocks noChangeShapeType="1"/>
          </p:cNvSpPr>
          <p:nvPr/>
        </p:nvSpPr>
        <p:spPr bwMode="auto">
          <a:xfrm>
            <a:off x="3531259" y="4574188"/>
            <a:ext cx="1076745" cy="0"/>
          </a:xfrm>
          <a:prstGeom prst="line">
            <a:avLst/>
          </a:prstGeom>
          <a:noFill/>
          <a:ln w="571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 dirty="0"/>
          </a:p>
        </p:txBody>
      </p:sp>
      <p:sp>
        <p:nvSpPr>
          <p:cNvPr id="121879" name="Line 23"/>
          <p:cNvSpPr>
            <a:spLocks noChangeShapeType="1"/>
          </p:cNvSpPr>
          <p:nvPr/>
        </p:nvSpPr>
        <p:spPr bwMode="auto">
          <a:xfrm flipV="1">
            <a:off x="3531259" y="3836788"/>
            <a:ext cx="978859" cy="737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427984" y="3429585"/>
                <a:ext cx="517706" cy="5754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CL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CL" sz="2800" b="0" i="1" smtClean="0">
                              <a:latin typeface="Cambria Math"/>
                            </a:rPr>
                            <m:t>𝐹</m:t>
                          </m:r>
                        </m:e>
                      </m:acc>
                    </m:oMath>
                  </m:oMathPara>
                </a14:m>
                <a:endParaRPr lang="es-CL" sz="2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3429585"/>
                <a:ext cx="517706" cy="57547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859430" y="4129916"/>
                <a:ext cx="49654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s-CL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9430" y="4129916"/>
                <a:ext cx="496546" cy="523220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562827" y="4112523"/>
                <a:ext cx="176606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sz="24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s-CL" sz="2400" b="0" i="1" smtClean="0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es-CL" sz="2400" b="0" i="1" smtClean="0">
                          <a:latin typeface="Cambria Math"/>
                        </a:rPr>
                        <m:t>=</m:t>
                      </m:r>
                      <m:r>
                        <a:rPr lang="es-CL" sz="2400" b="0" i="1" smtClean="0">
                          <a:latin typeface="Cambria Math"/>
                        </a:rPr>
                        <m:t>𝐹𝑐𝑜𝑠</m:t>
                      </m:r>
                      <m:r>
                        <a:rPr lang="es-CL" sz="2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827" y="4112523"/>
                <a:ext cx="1766061" cy="461665"/>
              </a:xfrm>
              <a:prstGeom prst="rect">
                <a:avLst/>
              </a:prstGeom>
              <a:blipFill rotWithShape="1">
                <a:blip r:embed="rId17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228001" y="5138028"/>
                <a:ext cx="7040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latin typeface="Cambria Math"/>
                          <a:ea typeface="Cambria Math"/>
                        </a:rPr>
                        <m:t>∆</m:t>
                      </m:r>
                      <m:acc>
                        <m:accPr>
                          <m:chr m:val="⃗"/>
                          <m:ctrlPr>
                            <a:rPr lang="es-CL" sz="28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CL" sz="2800" b="1" i="1" smtClean="0">
                              <a:latin typeface="Cambria Math"/>
                            </a:rPr>
                            <m:t>𝒙</m:t>
                          </m:r>
                        </m:e>
                      </m:acc>
                    </m:oMath>
                  </m:oMathPara>
                </a14:m>
                <a:endParaRPr lang="es-CL" sz="28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8001" y="5138028"/>
                <a:ext cx="704039" cy="523220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063632" y="5695156"/>
                <a:ext cx="289297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3200" b="0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𝑊</m:t>
                      </m:r>
                      <m:r>
                        <a:rPr lang="es-CL" sz="3200" b="0" i="1" smtClean="0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r>
                        <a:rPr lang="es-CL" sz="3200" b="0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𝐹𝑐𝑜𝑠</m:t>
                      </m:r>
                      <m:r>
                        <a:rPr lang="es-CL" sz="3200" b="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s-CL" sz="3200" b="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 ∆</m:t>
                      </m:r>
                      <m:r>
                        <a:rPr lang="es-CL" sz="3200" b="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s-CL" sz="32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3632" y="5695156"/>
                <a:ext cx="2892971" cy="584775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172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48834" name="Rectangle 2"/>
              <p:cNvSpPr>
                <a:spLocks noGrp="1" noChangeArrowheads="1"/>
              </p:cNvSpPr>
              <p:nvPr>
                <p:ph type="title"/>
              </p:nvPr>
            </p:nvSpPr>
            <p:spPr>
              <a:xfrm>
                <a:off x="971600" y="476672"/>
                <a:ext cx="7620000" cy="724942"/>
              </a:xfrm>
            </p:spPr>
            <p:txBody>
              <a:bodyPr>
                <a:normAutofit/>
              </a:bodyPr>
              <a:lstStyle/>
              <a:p>
                <a:r>
                  <a:rPr lang="es-CL" dirty="0" smtClean="0"/>
                  <a:t>Trabajo </a:t>
                </a:r>
                <a14:m>
                  <m:oMath xmlns:m="http://schemas.openxmlformats.org/officeDocument/2006/math">
                    <m:r>
                      <a:rPr lang="es-CL" b="0" i="1" smtClean="0">
                        <a:latin typeface="Cambria Math"/>
                      </a:rPr>
                      <m:t>(</m:t>
                    </m:r>
                    <m:r>
                      <a:rPr lang="es-CL" b="0" i="1" smtClean="0">
                        <a:latin typeface="Cambria Math"/>
                      </a:rPr>
                      <m:t>𝑊</m:t>
                    </m:r>
                    <m:r>
                      <a:rPr lang="es-CL" b="0" i="1" smtClean="0">
                        <a:latin typeface="Cambria Math"/>
                      </a:rPr>
                      <m:t>)</m:t>
                    </m:r>
                  </m:oMath>
                </a14:m>
                <a:endParaRPr lang="es-CL" dirty="0"/>
              </a:p>
            </p:txBody>
          </p:sp>
        </mc:Choice>
        <mc:Fallback xmlns="">
          <p:sp>
            <p:nvSpPr>
              <p:cNvPr id="24883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971600" y="476672"/>
                <a:ext cx="7620000" cy="724942"/>
              </a:xfrm>
              <a:blipFill rotWithShape="1">
                <a:blip r:embed="rId3"/>
                <a:stretch>
                  <a:fillRect l="-2800" t="-11765" b="-36134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883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838200" y="1219200"/>
                <a:ext cx="7766248" cy="5162128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90000"/>
                  </a:lnSpc>
                  <a:spcBef>
                    <a:spcPct val="0"/>
                  </a:spcBef>
                  <a:buClrTx/>
                  <a:buFontTx/>
                  <a:buNone/>
                </a:pPr>
                <a:endParaRPr lang="es-CL" dirty="0" smtClean="0">
                  <a:solidFill>
                    <a:srgbClr val="4D4D4D"/>
                  </a:solidFill>
                </a:endParaRPr>
              </a:p>
              <a:p>
                <a:pPr marL="45720" indent="0">
                  <a:lnSpc>
                    <a:spcPct val="90000"/>
                  </a:lnSpc>
                  <a:buNone/>
                </a:pPr>
                <a:r>
                  <a:rPr lang="es-CL" dirty="0" smtClean="0"/>
                  <a:t>Las unidades de trabajo son </a:t>
                </a:r>
                <a14:m>
                  <m:oMath xmlns:m="http://schemas.openxmlformats.org/officeDocument/2006/math">
                    <m:r>
                      <a:rPr lang="es-CL" i="1" dirty="0" smtClean="0">
                        <a:latin typeface="Cambria Math"/>
                      </a:rPr>
                      <m:t>𝑁𝑚</m:t>
                    </m:r>
                  </m:oMath>
                </a14:m>
                <a:r>
                  <a:rPr lang="es-CL" dirty="0" smtClean="0"/>
                  <a:t>. 1 </a:t>
                </a:r>
                <a14:m>
                  <m:oMath xmlns:m="http://schemas.openxmlformats.org/officeDocument/2006/math">
                    <m:r>
                      <a:rPr lang="es-CL" i="1" dirty="0" smtClean="0">
                        <a:latin typeface="Cambria Math"/>
                      </a:rPr>
                      <m:t>𝑁𝑚</m:t>
                    </m:r>
                  </m:oMath>
                </a14:m>
                <a:r>
                  <a:rPr lang="es-CL" dirty="0" smtClean="0"/>
                  <a:t> se llama 1 Joule (J).</a:t>
                </a:r>
              </a:p>
              <a:p>
                <a:pPr>
                  <a:lnSpc>
                    <a:spcPct val="90000"/>
                  </a:lnSpc>
                </a:pPr>
                <a:endParaRPr lang="es-CL" dirty="0" smtClean="0"/>
              </a:p>
              <a:p>
                <a:pPr marL="45720" indent="0">
                  <a:lnSpc>
                    <a:spcPct val="90000"/>
                  </a:lnSpc>
                  <a:buNone/>
                </a:pPr>
                <a:r>
                  <a:rPr lang="es-CL" dirty="0" smtClean="0"/>
                  <a:t>Es posible aplicar una fuerza o mover un objeto sin efectuar trabajo: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s-CL" sz="2000" dirty="0" smtClean="0"/>
                  <a:t>Si no hay desplazamiento, el trabajo es cero.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s-CL" sz="2000" dirty="0" smtClean="0"/>
                  <a:t>Si la fuerza aplicada es perpendicular al desplazamiento el trabajo es cero porque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s-CL" sz="2000" i="1" dirty="0" smtClean="0">
                        <a:latin typeface="Cambria Math"/>
                      </a:rPr>
                      <m:t>cos</m:t>
                    </m:r>
                    <m:r>
                      <a:rPr lang="es-CL" sz="2000" i="1" dirty="0" smtClean="0">
                        <a:latin typeface="Cambria Math"/>
                      </a:rPr>
                      <m:t>⁡(90</m:t>
                    </m:r>
                    <m:r>
                      <a:rPr lang="es-CL" sz="2000" i="1" baseline="30000" dirty="0" smtClean="0">
                        <a:latin typeface="Cambria Math"/>
                      </a:rPr>
                      <m:t>𝑜</m:t>
                    </m:r>
                    <m:r>
                      <a:rPr lang="es-CL" sz="2000" i="1" dirty="0" smtClean="0">
                        <a:latin typeface="Cambria Math"/>
                      </a:rPr>
                      <m:t>)=0</m:t>
                    </m:r>
                  </m:oMath>
                </a14:m>
                <a:r>
                  <a:rPr lang="es-CL" sz="2000" dirty="0" smtClean="0"/>
                  <a:t>.</a:t>
                </a:r>
              </a:p>
              <a:p>
                <a:pPr lvl="1">
                  <a:lnSpc>
                    <a:spcPct val="90000"/>
                  </a:lnSpc>
                </a:pPr>
                <a:endParaRPr lang="es-CL" sz="2000" dirty="0" smtClean="0"/>
              </a:p>
              <a:p>
                <a:pPr marL="45720" indent="0">
                  <a:lnSpc>
                    <a:spcPct val="90000"/>
                  </a:lnSpc>
                  <a:buNone/>
                </a:pPr>
                <a:r>
                  <a:rPr lang="es-CL" dirty="0" smtClean="0"/>
                  <a:t>El trabajo neto efectuado sobre un objeto es la suma de todos los trabajos efectuados por las fuerzas que actúan sobre el objeto.</a:t>
                </a:r>
              </a:p>
              <a:p>
                <a:pPr>
                  <a:lnSpc>
                    <a:spcPct val="90000"/>
                  </a:lnSpc>
                  <a:buFont typeface="Wingdings" charset="2"/>
                  <a:buNone/>
                </a:pPr>
                <a:endParaRPr lang="es-CL" dirty="0" smtClean="0"/>
              </a:p>
              <a:p>
                <a:pPr>
                  <a:lnSpc>
                    <a:spcPct val="90000"/>
                  </a:lnSpc>
                  <a:buFont typeface="Wingdings" charset="2"/>
                  <a:buNone/>
                </a:pPr>
                <a:r>
                  <a:rPr lang="es-CL" dirty="0" smtClean="0"/>
                  <a:t>El trabajo es una transferencia de energía: </a:t>
                </a:r>
              </a:p>
              <a:p>
                <a:pPr>
                  <a:lnSpc>
                    <a:spcPct val="90000"/>
                  </a:lnSpc>
                  <a:buFont typeface="Wingdings" pitchFamily="2" charset="2"/>
                  <a:buChar char="§"/>
                </a:pPr>
                <a:r>
                  <a:rPr lang="es-CL" dirty="0" smtClean="0"/>
                  <a:t>Si la energía es transferida al sistema, </a:t>
                </a:r>
                <a14:m>
                  <m:oMath xmlns:m="http://schemas.openxmlformats.org/officeDocument/2006/math">
                    <m:r>
                      <a:rPr lang="es-CL" b="1" i="1" smtClean="0">
                        <a:solidFill>
                          <a:schemeClr val="tx2"/>
                        </a:solidFill>
                        <a:latin typeface="Cambria Math"/>
                      </a:rPr>
                      <m:t>𝑾</m:t>
                    </m:r>
                  </m:oMath>
                </a14:m>
                <a:r>
                  <a:rPr lang="es-CL" dirty="0" smtClean="0"/>
                  <a:t> es positiva.</a:t>
                </a:r>
              </a:p>
              <a:p>
                <a:pPr>
                  <a:lnSpc>
                    <a:spcPct val="90000"/>
                  </a:lnSpc>
                  <a:buFont typeface="Wingdings" pitchFamily="2" charset="2"/>
                  <a:buChar char="§"/>
                </a:pPr>
                <a:r>
                  <a:rPr lang="es-CL" dirty="0" smtClean="0"/>
                  <a:t>Si la energía es transferida desde el sistema, </a:t>
                </a:r>
                <a14:m>
                  <m:oMath xmlns:m="http://schemas.openxmlformats.org/officeDocument/2006/math">
                    <m:r>
                      <a:rPr lang="es-CL" b="1" i="1" smtClean="0">
                        <a:solidFill>
                          <a:schemeClr val="tx2"/>
                        </a:solidFill>
                        <a:latin typeface="Cambria Math"/>
                      </a:rPr>
                      <m:t>𝑾</m:t>
                    </m:r>
                  </m:oMath>
                </a14:m>
                <a:r>
                  <a:rPr lang="es-CL" dirty="0" smtClean="0"/>
                  <a:t> es negativa.</a:t>
                </a:r>
              </a:p>
              <a:p>
                <a:pPr>
                  <a:lnSpc>
                    <a:spcPct val="90000"/>
                  </a:lnSpc>
                  <a:buFont typeface="Wingdings" charset="2"/>
                  <a:buNone/>
                </a:pPr>
                <a:endParaRPr lang="es-CL" sz="2400" dirty="0"/>
              </a:p>
            </p:txBody>
          </p:sp>
        </mc:Choice>
        <mc:Fallback xmlns="">
          <p:sp>
            <p:nvSpPr>
              <p:cNvPr id="24883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838200" y="1219200"/>
                <a:ext cx="7766248" cy="5162128"/>
              </a:xfrm>
              <a:blipFill rotWithShape="1">
                <a:blip r:embed="rId4"/>
                <a:stretch>
                  <a:fillRect l="-23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>
            <a:off x="179512" y="6378948"/>
            <a:ext cx="8784976" cy="2380"/>
          </a:xfrm>
          <a:prstGeom prst="line">
            <a:avLst/>
          </a:prstGeom>
          <a:ln w="19050">
            <a:solidFill>
              <a:srgbClr val="DA44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2885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8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8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88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88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88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88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24610" name="Rectangle 2"/>
              <p:cNvSpPr>
                <a:spLocks noGrp="1" noChangeArrowheads="1"/>
              </p:cNvSpPr>
              <p:nvPr>
                <p:ph type="title"/>
              </p:nvPr>
            </p:nvSpPr>
            <p:spPr>
              <a:xfrm>
                <a:off x="755576" y="548680"/>
                <a:ext cx="7620000" cy="652934"/>
              </a:xfrm>
            </p:spPr>
            <p:txBody>
              <a:bodyPr/>
              <a:lstStyle/>
              <a:p>
                <a:r>
                  <a:rPr lang="es-CL" sz="3600" dirty="0" smtClean="0"/>
                  <a:t>Energía </a:t>
                </a:r>
                <a14:m>
                  <m:oMath xmlns:m="http://schemas.openxmlformats.org/officeDocument/2006/math">
                    <m:r>
                      <a:rPr lang="es-CL" sz="3600" b="0" i="1" smtClean="0">
                        <a:latin typeface="Cambria Math"/>
                      </a:rPr>
                      <m:t>(</m:t>
                    </m:r>
                    <m:r>
                      <a:rPr lang="es-CL" sz="3600" b="0" i="1" smtClean="0">
                        <a:latin typeface="Cambria Math"/>
                      </a:rPr>
                      <m:t>𝐸</m:t>
                    </m:r>
                    <m:r>
                      <a:rPr lang="es-CL" sz="36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s-CL" sz="3600" dirty="0" smtClean="0"/>
                  <a:t> </a:t>
                </a:r>
                <a:endParaRPr lang="es-CL" sz="3600" dirty="0"/>
              </a:p>
            </p:txBody>
          </p:sp>
        </mc:Choice>
        <mc:Fallback xmlns="">
          <p:sp>
            <p:nvSpPr>
              <p:cNvPr id="324610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55576" y="548680"/>
                <a:ext cx="7620000" cy="652934"/>
              </a:xfrm>
              <a:blipFill rotWithShape="1">
                <a:blip r:embed="rId3"/>
                <a:stretch>
                  <a:fillRect l="-2480" t="-12150" b="-35514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524000"/>
            <a:ext cx="8054280" cy="129540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s-CL" sz="1800" dirty="0" smtClean="0"/>
              <a:t>Definimos Energía como </a:t>
            </a:r>
            <a:r>
              <a:rPr lang="es-CL" sz="1800" b="1" dirty="0" smtClean="0"/>
              <a:t>“</a:t>
            </a:r>
            <a:r>
              <a:rPr lang="es-CL" sz="1800" b="1" dirty="0" smtClean="0">
                <a:solidFill>
                  <a:schemeClr val="tx2"/>
                </a:solidFill>
              </a:rPr>
              <a:t>la capacidad de efectuar trabajo</a:t>
            </a:r>
            <a:r>
              <a:rPr lang="es-CL" sz="1800" b="1" dirty="0" smtClean="0"/>
              <a:t>”</a:t>
            </a:r>
            <a:r>
              <a:rPr lang="es-CL" sz="1800" dirty="0" smtClean="0"/>
              <a:t>.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es-CL" sz="1800" b="1" dirty="0" smtClean="0"/>
          </a:p>
          <a:p>
            <a:pPr marL="0" indent="0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s-CL" sz="1800" dirty="0" smtClean="0"/>
              <a:t>Un objeto en movimiento puede efectuar trabajo sobre otro con el que haga contacto. Entonces el objeto tiene “energía de movimiento”- </a:t>
            </a:r>
            <a:r>
              <a:rPr lang="es-CL" sz="1800" b="1" dirty="0" smtClean="0">
                <a:solidFill>
                  <a:schemeClr val="tx2"/>
                </a:solidFill>
              </a:rPr>
              <a:t>Energía Cinética.</a:t>
            </a:r>
            <a:endParaRPr lang="es-CL" sz="1800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179512" y="6378948"/>
            <a:ext cx="8784976" cy="2380"/>
          </a:xfrm>
          <a:prstGeom prst="line">
            <a:avLst/>
          </a:prstGeom>
          <a:ln w="19050">
            <a:solidFill>
              <a:srgbClr val="DA44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www.revistaazahar.com.ar/wp-content/uploads/kermese-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768751"/>
            <a:ext cx="5138936" cy="3443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/>
          <p:cNvSpPr/>
          <p:nvPr/>
        </p:nvSpPr>
        <p:spPr>
          <a:xfrm>
            <a:off x="6275598" y="4869160"/>
            <a:ext cx="554360" cy="504056"/>
          </a:xfrm>
          <a:prstGeom prst="ellipse">
            <a:avLst/>
          </a:prstGeom>
          <a:solidFill>
            <a:srgbClr val="FFC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8495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24610" name="Rectangle 2"/>
              <p:cNvSpPr>
                <a:spLocks noGrp="1" noChangeArrowheads="1"/>
              </p:cNvSpPr>
              <p:nvPr>
                <p:ph type="title"/>
              </p:nvPr>
            </p:nvSpPr>
            <p:spPr>
              <a:xfrm>
                <a:off x="755576" y="548680"/>
                <a:ext cx="7620000" cy="652934"/>
              </a:xfrm>
            </p:spPr>
            <p:txBody>
              <a:bodyPr/>
              <a:lstStyle/>
              <a:p>
                <a:r>
                  <a:rPr lang="es-CL" sz="3600" dirty="0" smtClean="0"/>
                  <a:t>Energía </a:t>
                </a:r>
                <a14:m>
                  <m:oMath xmlns:m="http://schemas.openxmlformats.org/officeDocument/2006/math">
                    <m:r>
                      <a:rPr lang="es-CL" sz="3600" b="0" i="1" smtClean="0">
                        <a:latin typeface="Cambria Math"/>
                      </a:rPr>
                      <m:t>(</m:t>
                    </m:r>
                    <m:r>
                      <a:rPr lang="es-CL" sz="3600" b="0" i="1" smtClean="0">
                        <a:latin typeface="Cambria Math"/>
                      </a:rPr>
                      <m:t>𝐸</m:t>
                    </m:r>
                    <m:r>
                      <a:rPr lang="es-CL" sz="36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s-CL" sz="3600" dirty="0" smtClean="0"/>
                  <a:t> </a:t>
                </a:r>
                <a:endParaRPr lang="es-CL" sz="3600" dirty="0"/>
              </a:p>
            </p:txBody>
          </p:sp>
        </mc:Choice>
        <mc:Fallback xmlns="">
          <p:sp>
            <p:nvSpPr>
              <p:cNvPr id="324610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55576" y="548680"/>
                <a:ext cx="7620000" cy="652934"/>
              </a:xfrm>
              <a:blipFill rotWithShape="1">
                <a:blip r:embed="rId3"/>
                <a:stretch>
                  <a:fillRect l="-2480" t="-12150" b="-35514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524000"/>
            <a:ext cx="8054280" cy="129540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s-CL" sz="1800" dirty="0" smtClean="0"/>
              <a:t>Definimos Energía como </a:t>
            </a:r>
            <a:r>
              <a:rPr lang="es-CL" sz="1800" b="1" dirty="0" smtClean="0"/>
              <a:t>“</a:t>
            </a:r>
            <a:r>
              <a:rPr lang="es-CL" sz="1800" b="1" dirty="0" smtClean="0">
                <a:solidFill>
                  <a:schemeClr val="tx2"/>
                </a:solidFill>
              </a:rPr>
              <a:t>la capacidad de efectuar trabajo</a:t>
            </a:r>
            <a:r>
              <a:rPr lang="es-CL" sz="1800" b="1" dirty="0" smtClean="0"/>
              <a:t>”</a:t>
            </a:r>
            <a:r>
              <a:rPr lang="es-CL" sz="1800" dirty="0" smtClean="0"/>
              <a:t>.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es-CL" sz="1800" b="1" dirty="0" smtClean="0"/>
          </a:p>
          <a:p>
            <a:pPr marL="0" indent="0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s-CL" sz="1800" dirty="0" smtClean="0"/>
              <a:t>Un objeto en movimiento puede efectuar trabajo sobre otro con el que haga contacto. Entonces el objeto tiene “energía de movimiento”- </a:t>
            </a:r>
            <a:r>
              <a:rPr lang="es-CL" sz="1800" b="1" dirty="0" smtClean="0">
                <a:solidFill>
                  <a:schemeClr val="tx2"/>
                </a:solidFill>
              </a:rPr>
              <a:t>Energía Cinética.</a:t>
            </a:r>
            <a:endParaRPr lang="es-CL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4618" name="Rectangle 10"/>
              <p:cNvSpPr>
                <a:spLocks noChangeArrowheads="1"/>
              </p:cNvSpPr>
              <p:nvPr/>
            </p:nvSpPr>
            <p:spPr bwMode="auto">
              <a:xfrm>
                <a:off x="683568" y="2819400"/>
                <a:ext cx="7772400" cy="8828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50000"/>
                  </a:spcBef>
                </a:pPr>
                <a:r>
                  <a:rPr lang="es-CL" dirty="0" smtClean="0"/>
                  <a:t>Para acelerar un objeto desde el reposo hasta una velocidad </a:t>
                </a:r>
                <a14:m>
                  <m:oMath xmlns:m="http://schemas.openxmlformats.org/officeDocument/2006/math">
                    <m:r>
                      <a:rPr lang="es-CL" sz="2000" b="1" i="1" dirty="0" smtClean="0">
                        <a:solidFill>
                          <a:schemeClr val="tx2"/>
                        </a:solidFill>
                        <a:latin typeface="Cambria Math"/>
                      </a:rPr>
                      <m:t>𝒗</m:t>
                    </m:r>
                  </m:oMath>
                </a14:m>
                <a:r>
                  <a:rPr lang="es-CL" dirty="0" smtClean="0"/>
                  <a:t>, en una distancia </a:t>
                </a:r>
                <a14:m>
                  <m:oMath xmlns:m="http://schemas.openxmlformats.org/officeDocument/2006/math">
                    <m:r>
                      <a:rPr lang="es-CL" sz="2000" b="1" i="1" dirty="0" smtClean="0">
                        <a:solidFill>
                          <a:schemeClr val="tx2"/>
                        </a:solidFill>
                        <a:latin typeface="Cambria Math"/>
                      </a:rPr>
                      <m:t>𝒅</m:t>
                    </m:r>
                  </m:oMath>
                </a14:m>
                <a:r>
                  <a:rPr lang="es-CL" dirty="0" smtClean="0"/>
                  <a:t>, hay que aplicar una fuerza neta </a:t>
                </a:r>
                <a14:m>
                  <m:oMath xmlns:m="http://schemas.openxmlformats.org/officeDocument/2006/math">
                    <m:r>
                      <a:rPr lang="es-CL" sz="2000" b="1" i="1" dirty="0" smtClean="0">
                        <a:solidFill>
                          <a:schemeClr val="tx2"/>
                        </a:solidFill>
                        <a:latin typeface="Cambria Math"/>
                      </a:rPr>
                      <m:t>𝑭</m:t>
                    </m:r>
                    <m:r>
                      <a:rPr lang="es-CL" sz="2000" b="1" i="1" baseline="-25000" dirty="0" err="1" smtClean="0">
                        <a:solidFill>
                          <a:schemeClr val="tx2"/>
                        </a:solidFill>
                        <a:latin typeface="Cambria Math"/>
                      </a:rPr>
                      <m:t>𝒏</m:t>
                    </m:r>
                  </m:oMath>
                </a14:m>
                <a:r>
                  <a:rPr lang="es-CL" dirty="0" smtClean="0"/>
                  <a:t>. El trabajo efectuado por esta fuerza neta es:</a:t>
                </a:r>
                <a:endParaRPr lang="es-CL" dirty="0"/>
              </a:p>
            </p:txBody>
          </p:sp>
        </mc:Choice>
        <mc:Fallback xmlns="">
          <p:sp>
            <p:nvSpPr>
              <p:cNvPr id="324618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3568" y="2819400"/>
                <a:ext cx="7772400" cy="882806"/>
              </a:xfrm>
              <a:prstGeom prst="rect">
                <a:avLst/>
              </a:prstGeom>
              <a:blipFill rotWithShape="1">
                <a:blip r:embed="rId12"/>
                <a:stretch>
                  <a:fillRect l="-627" t="-4167" b="-1041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4616" name="Rectangle 8"/>
          <p:cNvSpPr>
            <a:spLocks noChangeArrowheads="1"/>
          </p:cNvSpPr>
          <p:nvPr/>
        </p:nvSpPr>
        <p:spPr bwMode="auto">
          <a:xfrm>
            <a:off x="683568" y="5157191"/>
            <a:ext cx="7488832" cy="59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s-CL" dirty="0" smtClean="0"/>
              <a:t>Ahora el objeto tiene la capacidad de efectuar trabajo, es decir tiene </a:t>
            </a:r>
            <a:r>
              <a:rPr lang="es-CL" dirty="0" smtClean="0">
                <a:solidFill>
                  <a:schemeClr val="tx2"/>
                </a:solidFill>
              </a:rPr>
              <a:t>energía</a:t>
            </a:r>
            <a:r>
              <a:rPr lang="es-CL" dirty="0" smtClean="0"/>
              <a:t>, de</a:t>
            </a:r>
            <a:r>
              <a:rPr lang="es-CL" dirty="0" smtClean="0">
                <a:solidFill>
                  <a:srgbClr val="4D4D4D"/>
                </a:solidFill>
              </a:rPr>
              <a:t> </a:t>
            </a:r>
            <a:endParaRPr lang="es-CL" dirty="0">
              <a:solidFill>
                <a:srgbClr val="4D4D4D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339752" y="3702206"/>
                <a:ext cx="38303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sz="2400" b="1" i="1" smtClean="0">
                              <a:latin typeface="Cambria Math"/>
                            </a:rPr>
                            <m:t>𝑾</m:t>
                          </m:r>
                        </m:e>
                        <m:sub>
                          <m:r>
                            <a:rPr lang="es-CL" sz="2400" b="1" i="1" smtClean="0">
                              <a:latin typeface="Cambria Math"/>
                            </a:rPr>
                            <m:t>𝒏</m:t>
                          </m:r>
                        </m:sub>
                      </m:sSub>
                      <m:r>
                        <a:rPr lang="es-CL" sz="2400" b="1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s-CL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sz="2400" b="1" i="1" smtClean="0"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es-CL" sz="2400" b="1" i="1" smtClean="0">
                              <a:latin typeface="Cambria Math"/>
                            </a:rPr>
                            <m:t>𝒏</m:t>
                          </m:r>
                        </m:sub>
                      </m:sSub>
                      <m:r>
                        <a:rPr lang="es-CL" sz="2400" b="1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s-CL" sz="2400" b="1" i="1" smtClean="0">
                          <a:latin typeface="Cambria Math"/>
                        </a:rPr>
                        <m:t>𝒅</m:t>
                      </m:r>
                      <m:r>
                        <a:rPr lang="es-CL" sz="2400" b="1" i="1" smtClean="0">
                          <a:latin typeface="Cambria Math"/>
                        </a:rPr>
                        <m:t>=</m:t>
                      </m:r>
                      <m:r>
                        <a:rPr lang="es-CL" sz="2400" b="1" i="1" smtClean="0">
                          <a:latin typeface="Cambria Math"/>
                        </a:rPr>
                        <m:t>𝒎</m:t>
                      </m:r>
                      <m:r>
                        <a:rPr lang="es-CL" sz="2400" b="1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s-CL" sz="2400" b="1" i="1" smtClean="0">
                          <a:latin typeface="Cambria Math"/>
                        </a:rPr>
                        <m:t>𝒂</m:t>
                      </m:r>
                      <m:r>
                        <a:rPr lang="es-CL" sz="2400" b="1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s-CL" sz="2400" b="1" i="1" smtClean="0">
                          <a:latin typeface="Cambria Math"/>
                        </a:rPr>
                        <m:t>𝒅</m:t>
                      </m:r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3702206"/>
                <a:ext cx="3830344" cy="46166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99592" y="4350361"/>
                <a:ext cx="2273251" cy="4872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4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s-CL" sz="24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s-CL" sz="24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es-CL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CL" sz="24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s-CL" sz="24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  <m:sup>
                          <m:r>
                            <a:rPr lang="es-CL" sz="24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s-CL" sz="24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s-CL" sz="24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𝟐</m:t>
                      </m:r>
                      <m:r>
                        <a:rPr lang="es-CL" sz="24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𝒂𝒅</m:t>
                      </m:r>
                    </m:oMath>
                  </m:oMathPara>
                </a14:m>
                <a:endParaRPr lang="es-CL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4350361"/>
                <a:ext cx="2273251" cy="48724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860665" y="4375945"/>
                <a:ext cx="1575431" cy="4700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4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s-CL" sz="24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s-CL" sz="2400" b="1" i="1" smtClean="0">
                          <a:latin typeface="Cambria Math"/>
                        </a:rPr>
                        <m:t>=</m:t>
                      </m:r>
                      <m:r>
                        <a:rPr lang="es-CL" sz="2400" b="1" i="1" smtClean="0">
                          <a:latin typeface="Cambria Math"/>
                        </a:rPr>
                        <m:t>𝟐</m:t>
                      </m:r>
                      <m:r>
                        <a:rPr lang="es-CL" sz="2400" b="1" i="1" smtClean="0">
                          <a:latin typeface="Cambria Math"/>
                        </a:rPr>
                        <m:t>𝒂𝒅</m:t>
                      </m:r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0665" y="4375945"/>
                <a:ext cx="1575431" cy="470000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ight Arrow 11"/>
          <p:cNvSpPr/>
          <p:nvPr/>
        </p:nvSpPr>
        <p:spPr>
          <a:xfrm>
            <a:off x="3172843" y="4509120"/>
            <a:ext cx="687822" cy="216024"/>
          </a:xfrm>
          <a:prstGeom prst="rightArrow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Right Arrow 13"/>
          <p:cNvSpPr/>
          <p:nvPr/>
        </p:nvSpPr>
        <p:spPr>
          <a:xfrm rot="1968938">
            <a:off x="6120299" y="4098228"/>
            <a:ext cx="562144" cy="298873"/>
          </a:xfrm>
          <a:prstGeom prst="rightArrow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Right Arrow 23"/>
          <p:cNvSpPr/>
          <p:nvPr/>
        </p:nvSpPr>
        <p:spPr>
          <a:xfrm>
            <a:off x="5620926" y="4467695"/>
            <a:ext cx="967297" cy="298873"/>
          </a:xfrm>
          <a:prstGeom prst="rightArrow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711941" y="4100682"/>
                <a:ext cx="1984133" cy="783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sz="2400" b="1" i="1" smtClean="0">
                              <a:latin typeface="Cambria Math"/>
                            </a:rPr>
                            <m:t>𝑾</m:t>
                          </m:r>
                        </m:e>
                        <m:sub>
                          <m:r>
                            <a:rPr lang="es-CL" sz="2400" b="1" i="1" smtClean="0">
                              <a:latin typeface="Cambria Math"/>
                            </a:rPr>
                            <m:t>𝒏</m:t>
                          </m:r>
                        </m:sub>
                      </m:sSub>
                      <m:r>
                        <a:rPr lang="es-CL" sz="24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CL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4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s-CL" sz="24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s-CL" sz="24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s-CL" sz="2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4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s-CL" sz="24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1941" y="4100682"/>
                <a:ext cx="1984133" cy="783804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779912" y="5396826"/>
                <a:ext cx="1122359" cy="783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L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4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s-CL" sz="24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s-CL" sz="24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s-CL" sz="2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4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s-CL" sz="24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5396826"/>
                <a:ext cx="1122359" cy="783804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059832" y="4216354"/>
                <a:ext cx="9085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s-CL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s-CL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4216354"/>
                <a:ext cx="908518" cy="369332"/>
              </a:xfrm>
              <a:prstGeom prst="rect">
                <a:avLst/>
              </a:prstGeom>
              <a:blipFill rotWithShape="1">
                <a:blip r:embed="rId19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686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4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24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18" grpId="0"/>
      <p:bldP spid="324616" grpId="0"/>
      <p:bldP spid="2" grpId="0"/>
      <p:bldP spid="3" grpId="0"/>
      <p:bldP spid="13" grpId="0"/>
      <p:bldP spid="12" grpId="0" animBg="1"/>
      <p:bldP spid="14" grpId="0" animBg="1"/>
      <p:bldP spid="24" grpId="0" animBg="1"/>
      <p:bldP spid="25" grpId="0"/>
      <p:bldP spid="26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26658" name="Rectangle 2"/>
              <p:cNvSpPr>
                <a:spLocks noGrp="1" noChangeArrowheads="1"/>
              </p:cNvSpPr>
              <p:nvPr>
                <p:ph type="title"/>
              </p:nvPr>
            </p:nvSpPr>
            <p:spPr>
              <a:xfrm>
                <a:off x="755576" y="548680"/>
                <a:ext cx="7620000" cy="652934"/>
              </a:xfrm>
            </p:spPr>
            <p:txBody>
              <a:bodyPr>
                <a:normAutofit/>
              </a:bodyPr>
              <a:lstStyle/>
              <a:p>
                <a:r>
                  <a:rPr lang="es-CL" sz="3600" dirty="0" smtClean="0"/>
                  <a:t>Energía Cinética </a:t>
                </a:r>
                <a14:m>
                  <m:oMath xmlns:m="http://schemas.openxmlformats.org/officeDocument/2006/math">
                    <m:r>
                      <a:rPr lang="es-CL" sz="3600" b="0" i="1" smtClean="0">
                        <a:latin typeface="Cambria Math"/>
                      </a:rPr>
                      <m:t>(</m:t>
                    </m:r>
                    <m:r>
                      <a:rPr lang="es-CL" sz="3600" b="0" i="1" smtClean="0">
                        <a:latin typeface="Cambria Math"/>
                      </a:rPr>
                      <m:t>𝐾</m:t>
                    </m:r>
                    <m:r>
                      <a:rPr lang="es-CL" sz="36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s-CL" sz="3600" dirty="0" smtClean="0"/>
                  <a:t> </a:t>
                </a:r>
                <a:endParaRPr lang="es-CL" sz="3600" dirty="0"/>
              </a:p>
            </p:txBody>
          </p:sp>
        </mc:Choice>
        <mc:Fallback xmlns="">
          <p:sp>
            <p:nvSpPr>
              <p:cNvPr id="32665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55576" y="548680"/>
                <a:ext cx="7620000" cy="652934"/>
              </a:xfrm>
              <a:blipFill rotWithShape="1">
                <a:blip r:embed="rId3"/>
                <a:stretch>
                  <a:fillRect l="-2480" t="-12150" b="-35514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66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62880" y="1524000"/>
                <a:ext cx="8229600" cy="533400"/>
              </a:xfrm>
            </p:spPr>
            <p:txBody>
              <a:bodyPr>
                <a:normAutofit/>
              </a:bodyPr>
              <a:lstStyle/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s-CL" dirty="0" smtClean="0"/>
                  <a:t>Definimos la Energía Cinética </a:t>
                </a:r>
                <a14:m>
                  <m:oMath xmlns:m="http://schemas.openxmlformats.org/officeDocument/2006/math">
                    <m:r>
                      <a:rPr lang="es-CL" sz="2400" b="0" i="1" smtClean="0">
                        <a:latin typeface="Cambria Math"/>
                      </a:rPr>
                      <m:t>(</m:t>
                    </m:r>
                    <m:r>
                      <a:rPr lang="es-CL" sz="2400" b="1" i="1" smtClean="0">
                        <a:solidFill>
                          <a:schemeClr val="tx2"/>
                        </a:solidFill>
                        <a:latin typeface="Cambria Math"/>
                      </a:rPr>
                      <m:t>𝑲</m:t>
                    </m:r>
                    <m:r>
                      <a:rPr lang="es-CL" sz="2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s-CL" dirty="0" smtClean="0"/>
                  <a:t> como: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s-CL" b="1" dirty="0"/>
              </a:p>
            </p:txBody>
          </p:sp>
        </mc:Choice>
        <mc:Fallback xmlns="">
          <p:sp>
            <p:nvSpPr>
              <p:cNvPr id="3266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62880" y="1524000"/>
                <a:ext cx="8229600" cy="533400"/>
              </a:xfrm>
              <a:blipFill rotWithShape="1">
                <a:blip r:embed="rId8"/>
                <a:stretch>
                  <a:fillRect l="-222" b="-340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6663" name="Rectangle 7"/>
              <p:cNvSpPr>
                <a:spLocks noChangeArrowheads="1"/>
              </p:cNvSpPr>
              <p:nvPr/>
            </p:nvSpPr>
            <p:spPr bwMode="auto">
              <a:xfrm>
                <a:off x="688032" y="4460875"/>
                <a:ext cx="7772400" cy="13878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50000"/>
                  </a:spcBef>
                </a:pPr>
                <a:r>
                  <a:rPr lang="es-CL" dirty="0" smtClean="0"/>
                  <a:t>Efectuando un trabajo neto de </a:t>
                </a:r>
                <a14:m>
                  <m:oMath xmlns:m="http://schemas.openxmlformats.org/officeDocument/2006/math">
                    <m:r>
                      <a:rPr lang="es-CL" sz="2000" b="1" i="1" dirty="0" smtClean="0">
                        <a:solidFill>
                          <a:schemeClr val="tx2"/>
                        </a:solidFill>
                        <a:latin typeface="Cambria Math"/>
                      </a:rPr>
                      <m:t>𝑾</m:t>
                    </m:r>
                    <m:r>
                      <a:rPr lang="es-CL" sz="2000" b="1" i="1" baseline="-25000" dirty="0" err="1" smtClean="0">
                        <a:solidFill>
                          <a:schemeClr val="tx2"/>
                        </a:solidFill>
                        <a:latin typeface="Cambria Math"/>
                      </a:rPr>
                      <m:t>𝒏</m:t>
                    </m:r>
                  </m:oMath>
                </a14:m>
                <a:r>
                  <a:rPr lang="es-CL" dirty="0" smtClean="0"/>
                  <a:t> aumenta o disminuye la energía cinética del objeto por la misma cantidad.</a:t>
                </a:r>
              </a:p>
              <a:p>
                <a:pPr>
                  <a:lnSpc>
                    <a:spcPct val="90000"/>
                  </a:lnSpc>
                  <a:spcBef>
                    <a:spcPct val="50000"/>
                  </a:spcBef>
                </a:pPr>
                <a:r>
                  <a:rPr lang="es-CL" dirty="0" smtClean="0"/>
                  <a:t>Las unidades de Energía son </a:t>
                </a:r>
                <a:r>
                  <a:rPr lang="es-CL" b="1" dirty="0" err="1" smtClean="0">
                    <a:solidFill>
                      <a:schemeClr val="tx2"/>
                    </a:solidFill>
                  </a:rPr>
                  <a:t>Joules</a:t>
                </a:r>
                <a:r>
                  <a:rPr lang="es-CL" dirty="0" smtClean="0"/>
                  <a:t>.</a:t>
                </a:r>
              </a:p>
              <a:p>
                <a:pPr>
                  <a:lnSpc>
                    <a:spcPct val="90000"/>
                  </a:lnSpc>
                  <a:spcBef>
                    <a:spcPct val="50000"/>
                  </a:spcBef>
                </a:pPr>
                <a:r>
                  <a:rPr lang="es-CL" dirty="0" smtClean="0"/>
                  <a:t>Energía es un escalar.</a:t>
                </a:r>
                <a:endParaRPr lang="es-CL" dirty="0"/>
              </a:p>
            </p:txBody>
          </p:sp>
        </mc:Choice>
        <mc:Fallback xmlns="">
          <p:sp>
            <p:nvSpPr>
              <p:cNvPr id="326663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8032" y="4460875"/>
                <a:ext cx="7772400" cy="1387816"/>
              </a:xfrm>
              <a:prstGeom prst="rect">
                <a:avLst/>
              </a:prstGeom>
              <a:blipFill rotWithShape="1">
                <a:blip r:embed="rId9"/>
                <a:stretch>
                  <a:fillRect l="-706" t="-2643" b="-66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6665" name="Rectangle 9"/>
          <p:cNvSpPr>
            <a:spLocks noChangeArrowheads="1"/>
          </p:cNvSpPr>
          <p:nvPr/>
        </p:nvSpPr>
        <p:spPr bwMode="auto">
          <a:xfrm>
            <a:off x="827584" y="3068960"/>
            <a:ext cx="132440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CL" sz="2000" dirty="0" smtClean="0"/>
              <a:t>Entonces:</a:t>
            </a:r>
            <a:endParaRPr lang="es-CL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347864" y="1988840"/>
                <a:ext cx="2007088" cy="898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0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𝐾</m:t>
                      </m:r>
                      <m:r>
                        <a:rPr lang="es-CL" sz="2800" b="0" i="1" smtClean="0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CL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800" b="1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s-CL" sz="2800" b="1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s-CL" sz="2800" b="1" i="1">
                          <a:solidFill>
                            <a:schemeClr val="tx2"/>
                          </a:solidFill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s-CL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800" b="1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s-CL" sz="2800" b="1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s-CL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1988840"/>
                <a:ext cx="2007088" cy="89896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347864" y="3471391"/>
                <a:ext cx="154978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sz="2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sz="2400" b="1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𝑾</m:t>
                          </m:r>
                        </m:e>
                        <m:sub>
                          <m:r>
                            <a:rPr lang="es-CL" sz="2400" b="1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𝒏</m:t>
                          </m:r>
                        </m:sub>
                      </m:sSub>
                      <m:r>
                        <a:rPr lang="es-CL" sz="24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r>
                        <a:rPr lang="es-CL" sz="2400" b="1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s-CL" sz="2400" b="1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𝑲</m:t>
                      </m:r>
                    </m:oMath>
                  </m:oMathPara>
                </a14:m>
                <a:endParaRPr lang="es-CL" sz="2400" b="1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3471391"/>
                <a:ext cx="1549783" cy="46166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3703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6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66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66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66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65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28706" name="Rectangle 2"/>
              <p:cNvSpPr>
                <a:spLocks noGrp="1" noChangeArrowheads="1"/>
              </p:cNvSpPr>
              <p:nvPr>
                <p:ph type="title"/>
              </p:nvPr>
            </p:nvSpPr>
            <p:spPr>
              <a:xfrm>
                <a:off x="755576" y="476672"/>
                <a:ext cx="7620000" cy="724942"/>
              </a:xfrm>
            </p:spPr>
            <p:txBody>
              <a:bodyPr>
                <a:normAutofit/>
              </a:bodyPr>
              <a:lstStyle/>
              <a:p>
                <a:r>
                  <a:rPr lang="es-CL" sz="3600" dirty="0" smtClean="0">
                    <a:latin typeface="+mn-lt"/>
                  </a:rPr>
                  <a:t>Energía Potencial </a:t>
                </a:r>
                <a14:m>
                  <m:oMath xmlns:m="http://schemas.openxmlformats.org/officeDocument/2006/math">
                    <m:r>
                      <a:rPr lang="es-CL" sz="3600" b="0" i="1" smtClean="0">
                        <a:latin typeface="Cambria Math"/>
                      </a:rPr>
                      <m:t>(</m:t>
                    </m:r>
                    <m:r>
                      <a:rPr lang="es-CL" sz="3600" b="0" i="1" smtClean="0">
                        <a:latin typeface="Cambria Math"/>
                      </a:rPr>
                      <m:t>𝑈</m:t>
                    </m:r>
                    <m:r>
                      <a:rPr lang="es-CL" sz="3600" b="0" i="1" smtClean="0">
                        <a:latin typeface="Cambria Math"/>
                      </a:rPr>
                      <m:t>)</m:t>
                    </m:r>
                  </m:oMath>
                </a14:m>
                <a:endParaRPr lang="es-CL" sz="3600" dirty="0">
                  <a:latin typeface="+mn-lt"/>
                </a:endParaRPr>
              </a:p>
            </p:txBody>
          </p:sp>
        </mc:Choice>
        <mc:Fallback xmlns="">
          <p:sp>
            <p:nvSpPr>
              <p:cNvPr id="328706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55576" y="476672"/>
                <a:ext cx="7620000" cy="724942"/>
              </a:xfrm>
              <a:blipFill rotWithShape="1">
                <a:blip r:embed="rId4"/>
                <a:stretch>
                  <a:fillRect l="-2480" t="-840" b="-3193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10200" y="2819400"/>
            <a:ext cx="3338264" cy="27432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s-CL" sz="1800" dirty="0" smtClean="0"/>
              <a:t>Mientras el ladrillo cae la 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s-CL" sz="1800" dirty="0" smtClean="0"/>
              <a:t>fuerza de gravedad efectúa 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s-CL" sz="1800" dirty="0" smtClean="0"/>
              <a:t>trabajo sobre él.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es-CL" sz="1800" dirty="0" smtClean="0"/>
          </a:p>
          <a:p>
            <a:pPr marL="0" indent="0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s-CL" sz="1800" dirty="0" smtClean="0"/>
              <a:t>Por lo tanto su energía cinética 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s-CL" sz="1800" dirty="0" smtClean="0"/>
              <a:t>aumenta.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es-CL" sz="1800" dirty="0" smtClean="0"/>
          </a:p>
          <a:p>
            <a:pPr marL="0" indent="0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s-CL" sz="1800" dirty="0" smtClean="0"/>
              <a:t>Cuando el ladrillo toca el clavo tiene la capacidad de efectuar trabajo sobre él.</a:t>
            </a:r>
            <a:endParaRPr lang="es-CL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8710" name="Rectangle 6"/>
              <p:cNvSpPr>
                <a:spLocks noChangeArrowheads="1"/>
              </p:cNvSpPr>
              <p:nvPr/>
            </p:nvSpPr>
            <p:spPr bwMode="auto">
              <a:xfrm>
                <a:off x="467544" y="5445224"/>
                <a:ext cx="8208912" cy="590931"/>
              </a:xfrm>
              <a:prstGeom prst="rect">
                <a:avLst/>
              </a:prstGeom>
              <a:noFill/>
              <a:ln w="3810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50000"/>
                  </a:spcBef>
                </a:pPr>
                <a:r>
                  <a:rPr lang="es-CL" dirty="0" smtClean="0"/>
                  <a:t>Debido a su posición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0" i="1" smtClean="0">
                            <a:latin typeface="Cambria Math"/>
                          </a:rPr>
                          <m:t>h</m:t>
                        </m:r>
                      </m:e>
                    </m:d>
                  </m:oMath>
                </a14:m>
                <a:r>
                  <a:rPr lang="es-CL" dirty="0" smtClean="0"/>
                  <a:t> el ladrillo tiene el potencial de hacer trabajo, es decir, tiene </a:t>
                </a:r>
                <a:r>
                  <a:rPr lang="es-CL" b="1" dirty="0" smtClean="0">
                    <a:solidFill>
                      <a:schemeClr val="tx2"/>
                    </a:solidFill>
                  </a:rPr>
                  <a:t>energía potencial</a:t>
                </a:r>
                <a:r>
                  <a:rPr lang="es-CL" dirty="0" smtClean="0"/>
                  <a:t>. En este caso es energía potencial gravitacional.</a:t>
                </a:r>
                <a:endParaRPr lang="es-CL" dirty="0"/>
              </a:p>
            </p:txBody>
          </p:sp>
        </mc:Choice>
        <mc:Fallback xmlns="">
          <p:sp>
            <p:nvSpPr>
              <p:cNvPr id="328710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7544" y="5445224"/>
                <a:ext cx="8208912" cy="590931"/>
              </a:xfrm>
              <a:prstGeom prst="rect">
                <a:avLst/>
              </a:prstGeom>
              <a:blipFill rotWithShape="1">
                <a:blip r:embed="rId5"/>
                <a:stretch>
                  <a:fillRect l="-444" t="-5825" r="-148" b="-11650"/>
                </a:stretch>
              </a:blipFill>
              <a:ln w="3810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8719" name="Rectangle 15"/>
              <p:cNvSpPr>
                <a:spLocks noChangeArrowheads="1"/>
              </p:cNvSpPr>
              <p:nvPr/>
            </p:nvSpPr>
            <p:spPr bwMode="auto">
              <a:xfrm>
                <a:off x="564376" y="2204864"/>
                <a:ext cx="5530617" cy="4966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s-CL" sz="2400" b="1" dirty="0" smtClean="0">
                    <a:solidFill>
                      <a:schemeClr val="tx2"/>
                    </a:solidFill>
                  </a:rPr>
                  <a:t>Energía Potencial Gravitacional </a:t>
                </a:r>
                <a14:m>
                  <m:oMath xmlns:m="http://schemas.openxmlformats.org/officeDocument/2006/math">
                    <m:r>
                      <a:rPr lang="es-CL" sz="2400" b="1" i="1" smtClean="0">
                        <a:solidFill>
                          <a:schemeClr val="tx2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s-CL" sz="2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sz="2400" b="1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𝑼</m:t>
                        </m:r>
                      </m:e>
                      <m:sub>
                        <m:r>
                          <a:rPr lang="es-CL" sz="2400" b="1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𝒈</m:t>
                        </m:r>
                      </m:sub>
                    </m:sSub>
                    <m:r>
                      <a:rPr lang="es-CL" sz="2400" b="1" i="1" smtClean="0">
                        <a:solidFill>
                          <a:schemeClr val="tx2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s-CL" sz="2400" b="1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28719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4376" y="2204864"/>
                <a:ext cx="5530617" cy="496611"/>
              </a:xfrm>
              <a:prstGeom prst="rect">
                <a:avLst/>
              </a:prstGeom>
              <a:blipFill rotWithShape="1">
                <a:blip r:embed="rId6"/>
                <a:stretch>
                  <a:fillRect l="-1764" t="-9877" b="-2098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/>
          <p:cNvGrpSpPr/>
          <p:nvPr/>
        </p:nvGrpSpPr>
        <p:grpSpPr>
          <a:xfrm>
            <a:off x="899592" y="2924944"/>
            <a:ext cx="4248150" cy="2238375"/>
            <a:chOff x="971922" y="3068960"/>
            <a:chExt cx="4248150" cy="2238375"/>
          </a:xfrm>
        </p:grpSpPr>
        <p:pic>
          <p:nvPicPr>
            <p:cNvPr id="10242" name="Picture 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922" y="3068960"/>
              <a:ext cx="4248150" cy="2238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328725" name="Group 21"/>
            <p:cNvGrpSpPr>
              <a:grpSpLocks/>
            </p:cNvGrpSpPr>
            <p:nvPr/>
          </p:nvGrpSpPr>
          <p:grpSpPr bwMode="auto">
            <a:xfrm>
              <a:off x="1198756" y="3243008"/>
              <a:ext cx="2265143" cy="1562871"/>
              <a:chOff x="720" y="2064"/>
              <a:chExt cx="1567" cy="1018"/>
            </a:xfrm>
          </p:grpSpPr>
          <p:sp>
            <p:nvSpPr>
              <p:cNvPr id="328721" name="Line 17"/>
              <p:cNvSpPr>
                <a:spLocks noChangeShapeType="1"/>
              </p:cNvSpPr>
              <p:nvPr/>
            </p:nvSpPr>
            <p:spPr bwMode="auto">
              <a:xfrm>
                <a:off x="720" y="2064"/>
                <a:ext cx="0" cy="100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328722" name="Text Box 18"/>
              <p:cNvSpPr txBox="1">
                <a:spLocks noChangeArrowheads="1"/>
              </p:cNvSpPr>
              <p:nvPr/>
            </p:nvSpPr>
            <p:spPr bwMode="auto">
              <a:xfrm>
                <a:off x="720" y="2457"/>
                <a:ext cx="225" cy="2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s-CL" b="1">
                    <a:solidFill>
                      <a:schemeClr val="bg1"/>
                    </a:solidFill>
                  </a:rPr>
                  <a:t>h</a:t>
                </a:r>
              </a:p>
            </p:txBody>
          </p:sp>
          <p:sp>
            <p:nvSpPr>
              <p:cNvPr id="328723" name="Text Box 19"/>
              <p:cNvSpPr txBox="1">
                <a:spLocks noChangeArrowheads="1"/>
              </p:cNvSpPr>
              <p:nvPr/>
            </p:nvSpPr>
            <p:spPr bwMode="auto">
              <a:xfrm>
                <a:off x="1636" y="2064"/>
                <a:ext cx="651" cy="2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s-CL" b="1" dirty="0">
                    <a:solidFill>
                      <a:schemeClr val="bg1"/>
                    </a:solidFill>
                  </a:rPr>
                  <a:t>ladrillo</a:t>
                </a:r>
              </a:p>
            </p:txBody>
          </p:sp>
          <p:sp>
            <p:nvSpPr>
              <p:cNvPr id="328724" name="Text Box 20"/>
              <p:cNvSpPr txBox="1">
                <a:spLocks noChangeArrowheads="1"/>
              </p:cNvSpPr>
              <p:nvPr/>
            </p:nvSpPr>
            <p:spPr bwMode="auto">
              <a:xfrm>
                <a:off x="1392" y="2841"/>
                <a:ext cx="536" cy="2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s-CL" b="1" dirty="0">
                    <a:solidFill>
                      <a:schemeClr val="bg1"/>
                    </a:solidFill>
                  </a:rPr>
                  <a:t>clavo</a:t>
                </a:r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719549" y="1412776"/>
            <a:ext cx="8172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Se define la energía potencial como la energía almacenada capaz de realizar trabajo o convertirse en energía cinética.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76879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8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8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8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28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28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07" grpId="0" build="p"/>
      <p:bldP spid="328710" grpId="0" animBg="1"/>
      <p:bldP spid="3287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543818"/>
            <a:ext cx="7620000" cy="652934"/>
          </a:xfrm>
        </p:spPr>
        <p:txBody>
          <a:bodyPr/>
          <a:lstStyle/>
          <a:p>
            <a:r>
              <a:rPr lang="es-CL" sz="3600" dirty="0">
                <a:latin typeface="+mn-lt"/>
              </a:rPr>
              <a:t>Energía Potencial Gravitacional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412776"/>
            <a:ext cx="8229600" cy="45720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s-CL" dirty="0" smtClean="0"/>
              <a:t>Cuando el ladrillo toca </a:t>
            </a:r>
            <a:r>
              <a:rPr lang="es-CL" dirty="0"/>
              <a:t>e</a:t>
            </a:r>
            <a:r>
              <a:rPr lang="es-CL" dirty="0" smtClean="0"/>
              <a:t>l clavo tiene velocidad de</a:t>
            </a:r>
            <a:endParaRPr lang="es-CL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0758" name="Rectangle 6"/>
              <p:cNvSpPr>
                <a:spLocks noChangeArrowheads="1"/>
              </p:cNvSpPr>
              <p:nvPr/>
            </p:nvSpPr>
            <p:spPr bwMode="auto">
              <a:xfrm>
                <a:off x="838200" y="5181600"/>
                <a:ext cx="7772400" cy="64485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50000"/>
                  </a:spcBef>
                </a:pPr>
                <a:r>
                  <a:rPr lang="es-CL" b="1" dirty="0" smtClean="0">
                    <a:solidFill>
                      <a:schemeClr val="tx2"/>
                    </a:solidFill>
                  </a:rPr>
                  <a:t>Importante: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sz="20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sz="2000" b="1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𝑼</m:t>
                        </m:r>
                      </m:e>
                      <m:sub>
                        <m:r>
                          <a:rPr lang="es-CL" sz="2000" b="1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𝒈</m:t>
                        </m:r>
                      </m:sub>
                    </m:sSub>
                  </m:oMath>
                </a14:m>
                <a:r>
                  <a:rPr lang="es-CL" dirty="0" smtClean="0"/>
                  <a:t> es igual a la cantidad de trabajo necesario para levantar el objeto a la altura h.</a:t>
                </a:r>
                <a:endParaRPr lang="es-CL" dirty="0"/>
              </a:p>
            </p:txBody>
          </p:sp>
        </mc:Choice>
        <mc:Fallback xmlns="">
          <p:sp>
            <p:nvSpPr>
              <p:cNvPr id="330758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38200" y="5181600"/>
                <a:ext cx="7772400" cy="644857"/>
              </a:xfrm>
              <a:prstGeom prst="rect">
                <a:avLst/>
              </a:prstGeom>
              <a:blipFill rotWithShape="1">
                <a:blip r:embed="rId10"/>
                <a:stretch>
                  <a:fillRect l="-706" t="-5660" b="-1415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0759" name="Rectangle 7"/>
          <p:cNvSpPr>
            <a:spLocks noChangeArrowheads="1"/>
          </p:cNvSpPr>
          <p:nvPr/>
        </p:nvSpPr>
        <p:spPr bwMode="auto">
          <a:xfrm>
            <a:off x="860425" y="2780928"/>
            <a:ext cx="33009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CL" dirty="0" smtClean="0"/>
              <a:t>y entonces energía cinética es</a:t>
            </a:r>
            <a:endParaRPr lang="es-CL" dirty="0"/>
          </a:p>
        </p:txBody>
      </p:sp>
      <p:sp>
        <p:nvSpPr>
          <p:cNvPr id="330761" name="Rectangle 9"/>
          <p:cNvSpPr>
            <a:spLocks noChangeArrowheads="1"/>
          </p:cNvSpPr>
          <p:nvPr/>
        </p:nvSpPr>
        <p:spPr bwMode="auto">
          <a:xfrm>
            <a:off x="838200" y="4038600"/>
            <a:ext cx="822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/>
            <a:r>
              <a:rPr lang="es-CL" dirty="0" smtClean="0"/>
              <a:t>Por lo tanto antes de caer tenía la energía </a:t>
            </a:r>
            <a:r>
              <a:rPr lang="es-CL" b="1" dirty="0" smtClean="0">
                <a:solidFill>
                  <a:schemeClr val="tx2"/>
                </a:solidFill>
              </a:rPr>
              <a:t>potencial gravitacional</a:t>
            </a:r>
            <a:r>
              <a:rPr lang="es-CL" dirty="0" smtClean="0"/>
              <a:t>,</a:t>
            </a:r>
            <a:endParaRPr lang="es-CL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745920" y="1937820"/>
                <a:ext cx="1918859" cy="6141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𝒗</m:t>
                      </m:r>
                      <m:r>
                        <a:rPr lang="es-CL" sz="28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CL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CL" sz="2800" b="1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s-CL" sz="2800" b="1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𝒈𝒉</m:t>
                          </m:r>
                        </m:e>
                      </m:rad>
                    </m:oMath>
                  </m:oMathPara>
                </a14:m>
                <a:endParaRPr lang="es-CL" sz="2800" b="1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5920" y="1937820"/>
                <a:ext cx="1918859" cy="61414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555776" y="3140968"/>
                <a:ext cx="4949239" cy="898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L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800" b="1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s-CL" sz="2800" b="1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s-CL" sz="28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s-CL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800" b="1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s-CL" sz="2800" b="1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s-CL" sz="28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CL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800" b="1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s-CL" sz="2800" b="1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s-CL" sz="2800" b="1" i="1">
                          <a:solidFill>
                            <a:schemeClr val="tx2"/>
                          </a:solidFill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s-CL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800" b="1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(</m:t>
                          </m:r>
                          <m:rad>
                            <m:radPr>
                              <m:degHide m:val="on"/>
                              <m:ctrlPr>
                                <a:rPr lang="es-CL" sz="28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CL" sz="2800" b="1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s-CL" sz="2800" b="1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𝒈𝒉</m:t>
                              </m:r>
                            </m:e>
                          </m:rad>
                          <m:r>
                            <a:rPr lang="es-CL" sz="2800" b="1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s-CL" sz="2800" b="1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s-CL" sz="28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r>
                        <a:rPr lang="es-CL" sz="28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s-CL" sz="2800" b="1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3140968"/>
                <a:ext cx="4949239" cy="89896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700298" y="4500480"/>
                <a:ext cx="2010102" cy="5640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sz="2800" b="1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𝑼</m:t>
                          </m:r>
                        </m:e>
                        <m:sub>
                          <m:r>
                            <a:rPr lang="es-CL" sz="2800" b="1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𝒈</m:t>
                          </m:r>
                        </m:sub>
                      </m:sSub>
                      <m:r>
                        <a:rPr lang="es-CL" sz="28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r>
                        <a:rPr lang="es-CL" sz="28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s-CL" sz="2800" b="1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0298" y="4500480"/>
                <a:ext cx="2010102" cy="564001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4300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0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0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30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58" grpId="0"/>
      <p:bldP spid="330759" grpId="0"/>
      <p:bldP spid="330761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32802" name="Rectangle 2"/>
              <p:cNvSpPr>
                <a:spLocks noGrp="1" noChangeArrowheads="1"/>
              </p:cNvSpPr>
              <p:nvPr>
                <p:ph type="title"/>
              </p:nvPr>
            </p:nvSpPr>
            <p:spPr>
              <a:xfrm>
                <a:off x="899592" y="548680"/>
                <a:ext cx="7620000" cy="652934"/>
              </a:xfrm>
            </p:spPr>
            <p:txBody>
              <a:bodyPr>
                <a:normAutofit/>
              </a:bodyPr>
              <a:lstStyle/>
              <a:p>
                <a:r>
                  <a:rPr lang="es-CL" sz="3600" dirty="0" smtClean="0">
                    <a:latin typeface="+mn-lt"/>
                  </a:rPr>
                  <a:t>Energía Mecánica </a:t>
                </a:r>
                <a14:m>
                  <m:oMath xmlns:m="http://schemas.openxmlformats.org/officeDocument/2006/math">
                    <m:r>
                      <a:rPr lang="es-CL" sz="3600" b="0" i="1" smtClean="0">
                        <a:latin typeface="Cambria Math"/>
                      </a:rPr>
                      <m:t>(</m:t>
                    </m:r>
                    <m:r>
                      <a:rPr lang="es-CL" sz="3600" b="0" i="1" smtClean="0">
                        <a:latin typeface="Cambria Math"/>
                      </a:rPr>
                      <m:t>𝐸</m:t>
                    </m:r>
                    <m:r>
                      <a:rPr lang="es-CL" sz="3600" b="0" i="1" smtClean="0">
                        <a:latin typeface="Cambria Math"/>
                      </a:rPr>
                      <m:t>)</m:t>
                    </m:r>
                  </m:oMath>
                </a14:m>
                <a:endParaRPr lang="es-CL" sz="3600" dirty="0">
                  <a:latin typeface="+mn-lt"/>
                </a:endParaRPr>
              </a:p>
            </p:txBody>
          </p:sp>
        </mc:Choice>
        <mc:Fallback xmlns="">
          <p:sp>
            <p:nvSpPr>
              <p:cNvPr id="332802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99592" y="548680"/>
                <a:ext cx="7620000" cy="652934"/>
              </a:xfrm>
              <a:blipFill rotWithShape="1">
                <a:blip r:embed="rId9"/>
                <a:stretch>
                  <a:fillRect l="-2480" t="-12150" b="-35514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2803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838200" y="1524000"/>
                <a:ext cx="8229600" cy="457200"/>
              </a:xfrm>
            </p:spPr>
            <p:txBody>
              <a:bodyPr>
                <a:normAutofit/>
              </a:bodyPr>
              <a:lstStyle/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s-CL" dirty="0" smtClean="0"/>
                  <a:t>La energía mecánica </a:t>
                </a:r>
                <a14:m>
                  <m:oMath xmlns:m="http://schemas.openxmlformats.org/officeDocument/2006/math">
                    <m:r>
                      <a:rPr lang="es-CL" sz="2400" b="1" i="1" dirty="0" smtClean="0">
                        <a:solidFill>
                          <a:schemeClr val="tx2"/>
                        </a:solidFill>
                        <a:latin typeface="Cambria Math"/>
                      </a:rPr>
                      <m:t>𝑬</m:t>
                    </m:r>
                  </m:oMath>
                </a14:m>
                <a:r>
                  <a:rPr lang="es-CL" dirty="0" smtClean="0"/>
                  <a:t> se define como:</a:t>
                </a:r>
                <a:endParaRPr lang="es-CL" b="1" dirty="0"/>
              </a:p>
            </p:txBody>
          </p:sp>
        </mc:Choice>
        <mc:Fallback xmlns="">
          <p:sp>
            <p:nvSpPr>
              <p:cNvPr id="33280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838200" y="1524000"/>
                <a:ext cx="8229600" cy="457200"/>
              </a:xfrm>
              <a:blipFill rotWithShape="1">
                <a:blip r:embed="rId6"/>
                <a:stretch>
                  <a:fillRect l="-222" b="-2133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2817" name="Line 17"/>
          <p:cNvSpPr>
            <a:spLocks noChangeShapeType="1"/>
          </p:cNvSpPr>
          <p:nvPr/>
        </p:nvSpPr>
        <p:spPr bwMode="auto">
          <a:xfrm>
            <a:off x="2971800" y="3124200"/>
            <a:ext cx="0" cy="1524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332810" name="Line 10"/>
          <p:cNvSpPr>
            <a:spLocks noChangeShapeType="1"/>
          </p:cNvSpPr>
          <p:nvPr/>
        </p:nvSpPr>
        <p:spPr bwMode="auto">
          <a:xfrm>
            <a:off x="1828800" y="5105400"/>
            <a:ext cx="5562600" cy="0"/>
          </a:xfrm>
          <a:prstGeom prst="line">
            <a:avLst/>
          </a:prstGeom>
          <a:noFill/>
          <a:ln w="9525">
            <a:solidFill>
              <a:srgbClr val="B4B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332811" name="Line 11"/>
          <p:cNvSpPr>
            <a:spLocks noChangeShapeType="1"/>
          </p:cNvSpPr>
          <p:nvPr/>
        </p:nvSpPr>
        <p:spPr bwMode="auto">
          <a:xfrm>
            <a:off x="2339752" y="2971800"/>
            <a:ext cx="0" cy="2133600"/>
          </a:xfrm>
          <a:prstGeom prst="line">
            <a:avLst/>
          </a:prstGeom>
          <a:noFill/>
          <a:ln w="76200">
            <a:solidFill>
              <a:srgbClr val="6699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332812" name="Line 12"/>
          <p:cNvSpPr>
            <a:spLocks noChangeShapeType="1"/>
          </p:cNvSpPr>
          <p:nvPr/>
        </p:nvSpPr>
        <p:spPr bwMode="auto">
          <a:xfrm>
            <a:off x="4419600" y="4038600"/>
            <a:ext cx="0" cy="1066800"/>
          </a:xfrm>
          <a:prstGeom prst="line">
            <a:avLst/>
          </a:prstGeom>
          <a:noFill/>
          <a:ln w="76200">
            <a:solidFill>
              <a:srgbClr val="6699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332821" name="Oval 21"/>
          <p:cNvSpPr>
            <a:spLocks noChangeArrowheads="1"/>
          </p:cNvSpPr>
          <p:nvPr/>
        </p:nvSpPr>
        <p:spPr bwMode="auto">
          <a:xfrm>
            <a:off x="2187352" y="2667000"/>
            <a:ext cx="304800" cy="304800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L"/>
          </a:p>
        </p:txBody>
      </p:sp>
      <p:sp>
        <p:nvSpPr>
          <p:cNvPr id="332823" name="Oval 23"/>
          <p:cNvSpPr>
            <a:spLocks noChangeArrowheads="1"/>
          </p:cNvSpPr>
          <p:nvPr/>
        </p:nvSpPr>
        <p:spPr bwMode="auto">
          <a:xfrm>
            <a:off x="4267200" y="3733800"/>
            <a:ext cx="304800" cy="304800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L"/>
          </a:p>
        </p:txBody>
      </p:sp>
      <p:sp>
        <p:nvSpPr>
          <p:cNvPr id="332824" name="Line 24"/>
          <p:cNvSpPr>
            <a:spLocks noChangeShapeType="1"/>
          </p:cNvSpPr>
          <p:nvPr/>
        </p:nvSpPr>
        <p:spPr bwMode="auto">
          <a:xfrm>
            <a:off x="4724400" y="3905679"/>
            <a:ext cx="0" cy="545813"/>
          </a:xfrm>
          <a:prstGeom prst="line">
            <a:avLst/>
          </a:prstGeom>
          <a:noFill/>
          <a:ln w="76200">
            <a:solidFill>
              <a:srgbClr val="BF7AF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332826" name="Oval 26"/>
          <p:cNvSpPr>
            <a:spLocks noChangeArrowheads="1"/>
          </p:cNvSpPr>
          <p:nvPr/>
        </p:nvSpPr>
        <p:spPr bwMode="auto">
          <a:xfrm>
            <a:off x="6931496" y="4800600"/>
            <a:ext cx="304800" cy="304800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L"/>
          </a:p>
        </p:txBody>
      </p:sp>
      <p:sp>
        <p:nvSpPr>
          <p:cNvPr id="332827" name="Line 27"/>
          <p:cNvSpPr>
            <a:spLocks noChangeShapeType="1"/>
          </p:cNvSpPr>
          <p:nvPr/>
        </p:nvSpPr>
        <p:spPr bwMode="auto">
          <a:xfrm>
            <a:off x="7083896" y="4986754"/>
            <a:ext cx="0" cy="1034534"/>
          </a:xfrm>
          <a:prstGeom prst="line">
            <a:avLst/>
          </a:prstGeom>
          <a:noFill/>
          <a:ln w="76200">
            <a:solidFill>
              <a:srgbClr val="BF7AF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2828" name="Text Box 28"/>
              <p:cNvSpPr txBox="1">
                <a:spLocks noChangeArrowheads="1"/>
              </p:cNvSpPr>
              <p:nvPr/>
            </p:nvSpPr>
            <p:spPr bwMode="auto">
              <a:xfrm>
                <a:off x="2555776" y="2636912"/>
                <a:ext cx="1232838" cy="7078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dirty="0" smtClean="0">
                          <a:latin typeface="Cambria Math"/>
                        </a:rPr>
                        <m:t>𝑼</m:t>
                      </m:r>
                      <m:r>
                        <a:rPr lang="es-CL" sz="2000" b="1" i="1" dirty="0" smtClean="0">
                          <a:latin typeface="Cambria Math"/>
                        </a:rPr>
                        <m:t>=</m:t>
                      </m:r>
                      <m:r>
                        <a:rPr lang="es-CL" sz="2000" b="1" i="1" dirty="0" smtClean="0">
                          <a:latin typeface="Cambria Math"/>
                        </a:rPr>
                        <m:t>𝟒𝟎</m:t>
                      </m:r>
                      <m:r>
                        <a:rPr lang="es-CL" sz="2000" b="1" i="1" dirty="0" smtClean="0">
                          <a:latin typeface="Cambria Math"/>
                        </a:rPr>
                        <m:t> </m:t>
                      </m:r>
                      <m:r>
                        <a:rPr lang="es-CL" sz="2000" b="1" i="1" dirty="0" smtClean="0">
                          <a:latin typeface="Cambria Math"/>
                        </a:rPr>
                        <m:t>𝑱</m:t>
                      </m:r>
                    </m:oMath>
                  </m:oMathPara>
                </a14:m>
                <a:endParaRPr lang="es-CL" sz="2000" b="1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dirty="0" smtClean="0">
                          <a:latin typeface="Cambria Math"/>
                        </a:rPr>
                        <m:t>𝑲</m:t>
                      </m:r>
                      <m:r>
                        <a:rPr lang="es-CL" sz="2000" b="1" i="1" dirty="0" smtClean="0">
                          <a:latin typeface="Cambria Math"/>
                        </a:rPr>
                        <m:t>=</m:t>
                      </m:r>
                      <m:r>
                        <a:rPr lang="es-CL" sz="2000" b="1" i="1" dirty="0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s-CL" sz="2000" b="1" dirty="0"/>
              </a:p>
            </p:txBody>
          </p:sp>
        </mc:Choice>
        <mc:Fallback xmlns="">
          <p:sp>
            <p:nvSpPr>
              <p:cNvPr id="332828" name="Text 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55776" y="2636912"/>
                <a:ext cx="1232838" cy="70788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2829" name="Text Box 29"/>
              <p:cNvSpPr txBox="1">
                <a:spLocks noChangeArrowheads="1"/>
              </p:cNvSpPr>
              <p:nvPr/>
            </p:nvSpPr>
            <p:spPr bwMode="auto">
              <a:xfrm>
                <a:off x="4860032" y="3729226"/>
                <a:ext cx="1258485" cy="7078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dirty="0" smtClean="0">
                          <a:latin typeface="Cambria Math"/>
                        </a:rPr>
                        <m:t>𝑼</m:t>
                      </m:r>
                      <m:r>
                        <a:rPr lang="es-CL" sz="2000" b="1" i="1" dirty="0" smtClean="0">
                          <a:latin typeface="Cambria Math"/>
                        </a:rPr>
                        <m:t>=</m:t>
                      </m:r>
                      <m:r>
                        <a:rPr lang="es-CL" sz="2000" b="1" i="1" dirty="0" smtClean="0">
                          <a:latin typeface="Cambria Math"/>
                        </a:rPr>
                        <m:t>𝟐𝟎</m:t>
                      </m:r>
                      <m:r>
                        <a:rPr lang="es-CL" sz="2000" b="1" i="1" dirty="0" smtClean="0">
                          <a:latin typeface="Cambria Math"/>
                        </a:rPr>
                        <m:t> </m:t>
                      </m:r>
                      <m:r>
                        <a:rPr lang="es-CL" sz="2000" b="1" i="1" dirty="0" smtClean="0">
                          <a:latin typeface="Cambria Math"/>
                        </a:rPr>
                        <m:t>𝑱</m:t>
                      </m:r>
                    </m:oMath>
                  </m:oMathPara>
                </a14:m>
                <a:endParaRPr lang="es-CL" sz="20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dirty="0" smtClean="0">
                          <a:latin typeface="Cambria Math"/>
                        </a:rPr>
                        <m:t>𝑲</m:t>
                      </m:r>
                      <m:r>
                        <a:rPr lang="es-CL" sz="2000" b="1" i="1" dirty="0" smtClean="0">
                          <a:latin typeface="Cambria Math"/>
                        </a:rPr>
                        <m:t>=</m:t>
                      </m:r>
                      <m:r>
                        <a:rPr lang="es-CL" sz="2000" b="1" i="1" dirty="0" smtClean="0">
                          <a:latin typeface="Cambria Math"/>
                        </a:rPr>
                        <m:t>𝟐𝟎</m:t>
                      </m:r>
                      <m:r>
                        <a:rPr lang="es-CL" sz="2000" b="1" i="1" dirty="0" smtClean="0">
                          <a:latin typeface="Cambria Math"/>
                        </a:rPr>
                        <m:t> </m:t>
                      </m:r>
                      <m:r>
                        <a:rPr lang="es-CL" sz="2000" b="1" i="1" dirty="0" smtClean="0">
                          <a:latin typeface="Cambria Math"/>
                        </a:rPr>
                        <m:t>𝑱</m:t>
                      </m:r>
                    </m:oMath>
                  </m:oMathPara>
                </a14:m>
                <a:endParaRPr lang="es-CL" sz="2000" b="1" dirty="0"/>
              </a:p>
            </p:txBody>
          </p:sp>
        </mc:Choice>
        <mc:Fallback xmlns="">
          <p:sp>
            <p:nvSpPr>
              <p:cNvPr id="332829" name="Text 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60032" y="3729226"/>
                <a:ext cx="1258485" cy="707886"/>
              </a:xfrm>
              <a:prstGeom prst="rect">
                <a:avLst/>
              </a:prstGeom>
              <a:blipFill rotWithShape="1">
                <a:blip r:embed="rId11"/>
                <a:stretch>
                  <a:fillRect b="-775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2830" name="Text Box 30"/>
              <p:cNvSpPr txBox="1">
                <a:spLocks noChangeArrowheads="1"/>
              </p:cNvSpPr>
              <p:nvPr/>
            </p:nvSpPr>
            <p:spPr bwMode="auto">
              <a:xfrm>
                <a:off x="7308304" y="4593322"/>
                <a:ext cx="1258485" cy="7078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dirty="0" smtClean="0">
                          <a:latin typeface="Cambria Math"/>
                        </a:rPr>
                        <m:t>𝑼</m:t>
                      </m:r>
                      <m:r>
                        <a:rPr lang="es-CL" sz="2000" b="1" i="1" dirty="0" smtClean="0">
                          <a:latin typeface="Cambria Math"/>
                        </a:rPr>
                        <m:t>=</m:t>
                      </m:r>
                      <m:r>
                        <a:rPr lang="es-CL" sz="2000" b="1" i="1" dirty="0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s-CL" sz="20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dirty="0" smtClean="0">
                          <a:latin typeface="Cambria Math"/>
                        </a:rPr>
                        <m:t>𝑲</m:t>
                      </m:r>
                      <m:r>
                        <a:rPr lang="es-CL" sz="2000" b="1" i="1" dirty="0" smtClean="0">
                          <a:latin typeface="Cambria Math"/>
                        </a:rPr>
                        <m:t>=</m:t>
                      </m:r>
                      <m:r>
                        <a:rPr lang="es-CL" sz="2000" b="1" i="1" dirty="0" smtClean="0">
                          <a:latin typeface="Cambria Math"/>
                        </a:rPr>
                        <m:t>𝟒𝟎</m:t>
                      </m:r>
                      <m:r>
                        <a:rPr lang="es-CL" sz="2000" b="1" i="1" dirty="0" smtClean="0">
                          <a:latin typeface="Cambria Math"/>
                        </a:rPr>
                        <m:t> </m:t>
                      </m:r>
                      <m:r>
                        <a:rPr lang="es-CL" sz="2000" b="1" i="1" dirty="0" smtClean="0">
                          <a:latin typeface="Cambria Math"/>
                        </a:rPr>
                        <m:t>𝑱</m:t>
                      </m:r>
                    </m:oMath>
                  </m:oMathPara>
                </a14:m>
                <a:endParaRPr lang="es-CL" sz="2000" b="1" dirty="0"/>
              </a:p>
            </p:txBody>
          </p:sp>
        </mc:Choice>
        <mc:Fallback xmlns="">
          <p:sp>
            <p:nvSpPr>
              <p:cNvPr id="332830" name="Text 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08304" y="4593322"/>
                <a:ext cx="1258485" cy="707886"/>
              </a:xfrm>
              <a:prstGeom prst="rect">
                <a:avLst/>
              </a:prstGeom>
              <a:blipFill rotWithShape="1">
                <a:blip r:embed="rId12"/>
                <a:stretch>
                  <a:fillRect b="-683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2831" name="Text Box 31"/>
              <p:cNvSpPr txBox="1">
                <a:spLocks noChangeArrowheads="1"/>
              </p:cNvSpPr>
              <p:nvPr/>
            </p:nvSpPr>
            <p:spPr bwMode="auto">
              <a:xfrm>
                <a:off x="827584" y="2433082"/>
                <a:ext cx="1728192" cy="7078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s-CL" sz="2000" b="1" dirty="0" smtClean="0"/>
                  <a:t> </a:t>
                </a:r>
                <a14:m>
                  <m:oMath xmlns:m="http://schemas.openxmlformats.org/officeDocument/2006/math">
                    <m:r>
                      <a:rPr lang="es-CL" sz="2000" b="1" i="1" dirty="0" smtClean="0">
                        <a:latin typeface="Cambria Math"/>
                      </a:rPr>
                      <m:t>𝒎</m:t>
                    </m:r>
                    <m:r>
                      <a:rPr lang="es-CL" sz="2000" b="1" i="1" dirty="0" smtClean="0">
                        <a:latin typeface="Cambria Math"/>
                      </a:rPr>
                      <m:t>=</m:t>
                    </m:r>
                    <m:r>
                      <a:rPr lang="es-CL" sz="2000" b="1" i="1" dirty="0" smtClean="0">
                        <a:latin typeface="Cambria Math"/>
                      </a:rPr>
                      <m:t>𝟐</m:t>
                    </m:r>
                    <m:r>
                      <a:rPr lang="es-CL" sz="2000" b="1" i="1" dirty="0" smtClean="0">
                        <a:latin typeface="Cambria Math"/>
                      </a:rPr>
                      <m:t> </m:t>
                    </m:r>
                    <m:r>
                      <a:rPr lang="es-CL" sz="2000" b="1" i="1" dirty="0" smtClean="0">
                        <a:latin typeface="Cambria Math"/>
                      </a:rPr>
                      <m:t>𝒌𝒈</m:t>
                    </m:r>
                  </m:oMath>
                </a14:m>
                <a:endParaRPr lang="es-CL" sz="2000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latin typeface="Cambria Math"/>
                        </a:rPr>
                        <m:t>𝒗</m:t>
                      </m:r>
                      <m:r>
                        <a:rPr lang="es-CL" sz="2000" b="1" i="1" smtClean="0">
                          <a:latin typeface="Cambria Math"/>
                        </a:rPr>
                        <m:t>=</m:t>
                      </m:r>
                      <m:r>
                        <a:rPr lang="es-CL" sz="2000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s-CL" sz="2000" b="1" dirty="0" smtClean="0"/>
              </a:p>
            </p:txBody>
          </p:sp>
        </mc:Choice>
        <mc:Fallback xmlns="">
          <p:sp>
            <p:nvSpPr>
              <p:cNvPr id="332831" name="Text 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27584" y="2433082"/>
                <a:ext cx="1728192" cy="707886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2832" name="Text Box 32"/>
              <p:cNvSpPr txBox="1">
                <a:spLocks noChangeArrowheads="1"/>
              </p:cNvSpPr>
              <p:nvPr/>
            </p:nvSpPr>
            <p:spPr bwMode="auto">
              <a:xfrm>
                <a:off x="3031574" y="4365104"/>
                <a:ext cx="1324402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1" i="1" dirty="0" smtClean="0">
                          <a:latin typeface="Cambria Math"/>
                        </a:rPr>
                        <m:t>𝒉</m:t>
                      </m:r>
                      <m:r>
                        <a:rPr lang="es-CL" b="1" i="1" dirty="0" smtClean="0">
                          <a:latin typeface="Cambria Math"/>
                        </a:rPr>
                        <m:t>=</m:t>
                      </m:r>
                      <m:r>
                        <a:rPr lang="es-CL" b="1" i="1" dirty="0" smtClean="0">
                          <a:latin typeface="Cambria Math"/>
                        </a:rPr>
                        <m:t>𝟏</m:t>
                      </m:r>
                      <m:r>
                        <a:rPr lang="es-CL" b="1" i="1" dirty="0" smtClean="0">
                          <a:latin typeface="Cambria Math"/>
                        </a:rPr>
                        <m:t>,</m:t>
                      </m:r>
                      <m:r>
                        <a:rPr lang="es-CL" b="1" i="1" dirty="0" smtClean="0">
                          <a:latin typeface="Cambria Math"/>
                        </a:rPr>
                        <m:t>𝟎</m:t>
                      </m:r>
                      <m:r>
                        <a:rPr lang="es-CL" b="1" i="1" dirty="0" smtClean="0">
                          <a:latin typeface="Cambria Math"/>
                        </a:rPr>
                        <m:t> </m:t>
                      </m:r>
                      <m:r>
                        <a:rPr lang="es-CL" b="1" i="1" dirty="0" smtClean="0">
                          <a:latin typeface="Cambria Math"/>
                        </a:rPr>
                        <m:t>𝒎</m:t>
                      </m:r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332832" name="Text 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31574" y="4365104"/>
                <a:ext cx="1324402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2833" name="Text Box 33"/>
              <p:cNvSpPr txBox="1">
                <a:spLocks noChangeArrowheads="1"/>
              </p:cNvSpPr>
              <p:nvPr/>
            </p:nvSpPr>
            <p:spPr bwMode="auto">
              <a:xfrm>
                <a:off x="5652120" y="4783723"/>
                <a:ext cx="1324402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1" i="1" dirty="0" smtClean="0">
                          <a:latin typeface="Cambria Math"/>
                        </a:rPr>
                        <m:t>𝒉</m:t>
                      </m:r>
                      <m:r>
                        <a:rPr lang="es-CL" b="1" i="1" dirty="0" smtClean="0">
                          <a:latin typeface="Cambria Math"/>
                        </a:rPr>
                        <m:t>=</m:t>
                      </m:r>
                      <m:r>
                        <a:rPr lang="es-CL" b="1" i="1" dirty="0" smtClean="0">
                          <a:latin typeface="Cambria Math"/>
                        </a:rPr>
                        <m:t>𝟎</m:t>
                      </m:r>
                      <m:r>
                        <a:rPr lang="es-CL" b="1" i="1" dirty="0" smtClean="0">
                          <a:latin typeface="Cambria Math"/>
                        </a:rPr>
                        <m:t>,</m:t>
                      </m:r>
                      <m:r>
                        <a:rPr lang="es-CL" b="1" i="1" dirty="0" smtClean="0">
                          <a:latin typeface="Cambria Math"/>
                        </a:rPr>
                        <m:t>𝟎</m:t>
                      </m:r>
                      <m:r>
                        <a:rPr lang="es-CL" b="1" i="1" dirty="0" smtClean="0">
                          <a:latin typeface="Cambria Math"/>
                        </a:rPr>
                        <m:t> </m:t>
                      </m:r>
                      <m:r>
                        <a:rPr lang="es-CL" b="1" i="1" dirty="0" smtClean="0">
                          <a:latin typeface="Cambria Math"/>
                        </a:rPr>
                        <m:t>𝒎</m:t>
                      </m:r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332833" name="Text 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52120" y="4783723"/>
                <a:ext cx="1324402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2834" name="Text Box 34"/>
              <p:cNvSpPr txBox="1">
                <a:spLocks noChangeArrowheads="1"/>
              </p:cNvSpPr>
              <p:nvPr/>
            </p:nvSpPr>
            <p:spPr bwMode="auto">
              <a:xfrm>
                <a:off x="1305749" y="5282044"/>
                <a:ext cx="889987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dirty="0" smtClean="0">
                          <a:latin typeface="Cambria Math"/>
                        </a:rPr>
                        <m:t>𝑬</m:t>
                      </m:r>
                      <m:r>
                        <a:rPr lang="es-CL" sz="2800" b="1" i="1" dirty="0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s-CL" sz="2800" b="1" dirty="0"/>
              </a:p>
            </p:txBody>
          </p:sp>
        </mc:Choice>
        <mc:Fallback xmlns="">
          <p:sp>
            <p:nvSpPr>
              <p:cNvPr id="332834" name="Text 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05749" y="5282044"/>
                <a:ext cx="889987" cy="523220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2837" name="Rectangle 37"/>
              <p:cNvSpPr>
                <a:spLocks noChangeArrowheads="1"/>
              </p:cNvSpPr>
              <p:nvPr/>
            </p:nvSpPr>
            <p:spPr bwMode="auto">
              <a:xfrm>
                <a:off x="5968763" y="5301208"/>
                <a:ext cx="835485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dirty="0" smtClean="0">
                          <a:latin typeface="Cambria Math"/>
                        </a:rPr>
                        <m:t>𝟒𝟎</m:t>
                      </m:r>
                      <m:r>
                        <a:rPr lang="es-CL" sz="2400" b="1" i="1" dirty="0" smtClean="0">
                          <a:latin typeface="Cambria Math"/>
                        </a:rPr>
                        <m:t> </m:t>
                      </m:r>
                      <m:r>
                        <a:rPr lang="es-CL" sz="2400" b="1" i="1" dirty="0" smtClean="0">
                          <a:latin typeface="Cambria Math"/>
                        </a:rPr>
                        <m:t>𝑱</m:t>
                      </m:r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332837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68763" y="5301208"/>
                <a:ext cx="835485" cy="461665"/>
              </a:xfrm>
              <a:prstGeom prst="rect">
                <a:avLst/>
              </a:prstGeom>
              <a:blipFill rotWithShape="1">
                <a:blip r:embed="rId17"/>
                <a:stretch>
                  <a:fillRect r="-730" b="-16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700945" y="1988840"/>
                <a:ext cx="195117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𝑬</m:t>
                      </m:r>
                      <m:r>
                        <a:rPr lang="es-CL" sz="28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r>
                        <a:rPr lang="es-CL" sz="28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𝑲</m:t>
                      </m:r>
                      <m:r>
                        <a:rPr lang="es-CL" sz="28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+</m:t>
                      </m:r>
                      <m:r>
                        <a:rPr lang="es-CL" sz="28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𝑼</m:t>
                      </m:r>
                    </m:oMath>
                  </m:oMathPara>
                </a14:m>
                <a:endParaRPr lang="es-CL" sz="2800" b="1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0945" y="1988840"/>
                <a:ext cx="1951175" cy="52322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971600" y="3809255"/>
                <a:ext cx="132440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1" i="1" dirty="0" smtClean="0">
                          <a:latin typeface="Cambria Math"/>
                        </a:rPr>
                        <m:t>𝒉</m:t>
                      </m:r>
                      <m:r>
                        <a:rPr lang="es-CL" b="1" i="1" dirty="0" smtClean="0">
                          <a:latin typeface="Cambria Math"/>
                        </a:rPr>
                        <m:t>=</m:t>
                      </m:r>
                      <m:r>
                        <a:rPr lang="es-CL" b="1" i="1" dirty="0" smtClean="0">
                          <a:latin typeface="Cambria Math"/>
                        </a:rPr>
                        <m:t>𝟐</m:t>
                      </m:r>
                      <m:r>
                        <a:rPr lang="es-CL" b="1" i="1" dirty="0" smtClean="0">
                          <a:latin typeface="Cambria Math"/>
                        </a:rPr>
                        <m:t>,</m:t>
                      </m:r>
                      <m:r>
                        <a:rPr lang="es-CL" b="1" i="1" dirty="0" smtClean="0">
                          <a:latin typeface="Cambria Math"/>
                        </a:rPr>
                        <m:t>𝟎</m:t>
                      </m:r>
                      <m:r>
                        <a:rPr lang="es-CL" b="1" i="1" dirty="0" smtClean="0">
                          <a:latin typeface="Cambria Math"/>
                        </a:rPr>
                        <m:t> </m:t>
                      </m:r>
                      <m:r>
                        <a:rPr lang="es-CL" b="1" i="1" dirty="0">
                          <a:latin typeface="Cambria Math"/>
                        </a:rPr>
                        <m:t>𝒎</m:t>
                      </m:r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3809255"/>
                <a:ext cx="1324401" cy="36933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37"/>
              <p:cNvSpPr>
                <a:spLocks noChangeArrowheads="1"/>
              </p:cNvSpPr>
              <p:nvPr/>
            </p:nvSpPr>
            <p:spPr bwMode="auto">
              <a:xfrm>
                <a:off x="4306657" y="5310981"/>
                <a:ext cx="835485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dirty="0" smtClean="0">
                          <a:latin typeface="Cambria Math"/>
                        </a:rPr>
                        <m:t>𝟒𝟎</m:t>
                      </m:r>
                      <m:r>
                        <a:rPr lang="es-CL" sz="2400" b="1" i="1" dirty="0" smtClean="0">
                          <a:latin typeface="Cambria Math"/>
                        </a:rPr>
                        <m:t> </m:t>
                      </m:r>
                      <m:r>
                        <a:rPr lang="es-CL" sz="2400" b="1" i="1" dirty="0" smtClean="0">
                          <a:latin typeface="Cambria Math"/>
                        </a:rPr>
                        <m:t>𝑱</m:t>
                      </m:r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27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06657" y="5310981"/>
                <a:ext cx="835485" cy="461665"/>
              </a:xfrm>
              <a:prstGeom prst="rect">
                <a:avLst/>
              </a:prstGeom>
              <a:blipFill rotWithShape="1">
                <a:blip r:embed="rId19"/>
                <a:stretch>
                  <a:fillRect b="-1447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37"/>
              <p:cNvSpPr>
                <a:spLocks noChangeArrowheads="1"/>
              </p:cNvSpPr>
              <p:nvPr/>
            </p:nvSpPr>
            <p:spPr bwMode="auto">
              <a:xfrm>
                <a:off x="2336710" y="5301208"/>
                <a:ext cx="835485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dirty="0" smtClean="0">
                          <a:latin typeface="Cambria Math"/>
                        </a:rPr>
                        <m:t>𝟒𝟎</m:t>
                      </m:r>
                      <m:r>
                        <a:rPr lang="es-CL" sz="2400" b="1" i="1" dirty="0" smtClean="0">
                          <a:latin typeface="Cambria Math"/>
                        </a:rPr>
                        <m:t> </m:t>
                      </m:r>
                      <m:r>
                        <a:rPr lang="es-CL" sz="2400" b="1" i="1" dirty="0" smtClean="0">
                          <a:latin typeface="Cambria Math"/>
                        </a:rPr>
                        <m:t>𝑱</m:t>
                      </m:r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2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36710" y="5301208"/>
                <a:ext cx="835485" cy="461665"/>
              </a:xfrm>
              <a:prstGeom prst="rect">
                <a:avLst/>
              </a:prstGeom>
              <a:blipFill rotWithShape="1">
                <a:blip r:embed="rId20"/>
                <a:stretch>
                  <a:fillRect r="-730" b="-16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4717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2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2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2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32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32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32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2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2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2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2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32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32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32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12" grpId="0" animBg="1"/>
      <p:bldP spid="332823" grpId="0" animBg="1"/>
      <p:bldP spid="332824" grpId="0" animBg="1"/>
      <p:bldP spid="332826" grpId="0" animBg="1"/>
      <p:bldP spid="332827" grpId="0" animBg="1"/>
      <p:bldP spid="332828" grpId="0"/>
      <p:bldP spid="332829" grpId="0"/>
      <p:bldP spid="332830" grpId="0"/>
      <p:bldP spid="332832" grpId="0"/>
      <p:bldP spid="332833" grpId="0"/>
      <p:bldP spid="332834" grpId="0"/>
      <p:bldP spid="332837" grpId="0"/>
      <p:bldP spid="27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14663"/>
            <a:ext cx="7315200" cy="1154097"/>
          </a:xfrm>
        </p:spPr>
        <p:txBody>
          <a:bodyPr/>
          <a:lstStyle/>
          <a:p>
            <a:r>
              <a:rPr lang="es-CL" dirty="0" smtClean="0"/>
              <a:t>Resumen</a:t>
            </a:r>
            <a:endParaRPr lang="es-C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7315200" cy="3672408"/>
          </a:xfrm>
        </p:spPr>
        <p:txBody>
          <a:bodyPr>
            <a:noAutofit/>
          </a:bodyPr>
          <a:lstStyle/>
          <a:p>
            <a:r>
              <a:rPr lang="es-CL" sz="1800" dirty="0" smtClean="0"/>
              <a:t>Trabajo</a:t>
            </a:r>
          </a:p>
          <a:p>
            <a:endParaRPr lang="es-CL" sz="1800" dirty="0" smtClean="0"/>
          </a:p>
          <a:p>
            <a:r>
              <a:rPr lang="es-CL" sz="1800" dirty="0" smtClean="0"/>
              <a:t>Energía</a:t>
            </a:r>
          </a:p>
          <a:p>
            <a:pPr lvl="1"/>
            <a:r>
              <a:rPr lang="es-CL" dirty="0" smtClean="0"/>
              <a:t>Energía Cinética</a:t>
            </a:r>
          </a:p>
          <a:p>
            <a:pPr lvl="1"/>
            <a:endParaRPr lang="es-CL" dirty="0" smtClean="0"/>
          </a:p>
          <a:p>
            <a:pPr lvl="1"/>
            <a:r>
              <a:rPr lang="es-CL" dirty="0" smtClean="0"/>
              <a:t>Energía Potencial Gravitatoria</a:t>
            </a:r>
          </a:p>
          <a:p>
            <a:pPr lvl="1"/>
            <a:endParaRPr lang="es-CL" dirty="0" smtClean="0"/>
          </a:p>
          <a:p>
            <a:pPr lvl="1"/>
            <a:r>
              <a:rPr lang="es-CL" dirty="0" smtClean="0"/>
              <a:t>Energía Potencial Elástica</a:t>
            </a:r>
          </a:p>
          <a:p>
            <a:endParaRPr lang="es-CL" sz="1800" dirty="0" smtClean="0"/>
          </a:p>
          <a:p>
            <a:r>
              <a:rPr lang="es-CL" sz="1800" dirty="0" smtClean="0"/>
              <a:t>Energía Mecánica</a:t>
            </a:r>
          </a:p>
          <a:p>
            <a:pPr lvl="1"/>
            <a:r>
              <a:rPr lang="es-CL" dirty="0" smtClean="0"/>
              <a:t>Conservación de la Energía Mecánica</a:t>
            </a:r>
          </a:p>
          <a:p>
            <a:pPr lvl="1"/>
            <a:endParaRPr lang="es-CL" dirty="0" smtClean="0"/>
          </a:p>
          <a:p>
            <a:pPr lvl="1"/>
            <a:r>
              <a:rPr lang="es-CL" dirty="0" smtClean="0"/>
              <a:t>Energía Mecánica con Roce</a:t>
            </a:r>
            <a:endParaRPr lang="es-CL" dirty="0"/>
          </a:p>
          <a:p>
            <a:pPr lvl="1"/>
            <a:endParaRPr lang="es-CL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014875" y="5661248"/>
                <a:ext cx="3114249" cy="429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sz="2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sz="2000" b="1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𝑬</m:t>
                          </m:r>
                        </m:e>
                        <m:sub>
                          <m:r>
                            <a:rPr lang="es-CL" sz="2000" b="1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𝒇</m:t>
                          </m:r>
                        </m:sub>
                      </m:sSub>
                      <m:r>
                        <a:rPr lang="es-CL" sz="20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s-CL" sz="2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sz="2000" b="1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𝑬</m:t>
                          </m:r>
                        </m:e>
                        <m:sub>
                          <m:r>
                            <a:rPr lang="es-CL" sz="2000" b="1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</m:sSub>
                      <m:r>
                        <a:rPr lang="es-CL" sz="20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s-CL" sz="2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sz="2000" b="1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𝑾</m:t>
                          </m:r>
                        </m:e>
                        <m:sub>
                          <m:r>
                            <a:rPr lang="es-CL" sz="2000" b="1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𝑹</m:t>
                          </m:r>
                        </m:sub>
                      </m:sSub>
                      <m:r>
                        <a:rPr lang="es-CL" sz="20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=−</m:t>
                      </m:r>
                      <m:sSub>
                        <m:sSubPr>
                          <m:ctrlPr>
                            <a:rPr lang="es-CL" sz="2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sz="2000" b="1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es-CL" sz="2000" b="1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𝑹</m:t>
                          </m:r>
                        </m:sub>
                      </m:sSub>
                      <m:r>
                        <a:rPr lang="es-CL" sz="2000" b="1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s-CL" sz="2000" b="1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𝒅</m:t>
                      </m:r>
                    </m:oMath>
                  </m:oMathPara>
                </a14:m>
                <a:endParaRPr lang="es-CL" sz="2000" b="1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4875" y="5661248"/>
                <a:ext cx="3114249" cy="429220"/>
              </a:xfrm>
              <a:prstGeom prst="rect">
                <a:avLst/>
              </a:prstGeom>
              <a:blipFill rotWithShape="1">
                <a:blip r:embed="rId5"/>
                <a:stretch>
                  <a:fillRect b="-1142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126123" y="3717032"/>
                <a:ext cx="1513299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sz="2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sz="2000" b="1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𝑼</m:t>
                          </m:r>
                        </m:e>
                        <m:sub>
                          <m:r>
                            <a:rPr lang="es-CL" sz="2000" b="1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𝒆</m:t>
                          </m:r>
                        </m:sub>
                      </m:sSub>
                      <m:r>
                        <a:rPr lang="es-CL" sz="20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CL" sz="2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000" b="1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s-CL" sz="2000" b="1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s-CL" sz="20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𝒌</m:t>
                      </m:r>
                      <m:sSup>
                        <m:sSupPr>
                          <m:ctrlPr>
                            <a:rPr lang="es-CL" sz="2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000" b="1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s-CL" sz="2000" b="1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s-CL" sz="2000" b="1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6123" y="3717032"/>
                <a:ext cx="1513299" cy="66851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907704" y="1529041"/>
                <a:ext cx="146706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𝑾</m:t>
                      </m:r>
                      <m:r>
                        <a:rPr lang="es-CL" sz="20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r>
                        <a:rPr lang="es-CL" sz="20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𝑭</m:t>
                      </m:r>
                      <m:r>
                        <a:rPr lang="es-CL" sz="2000" b="1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s-CL" sz="2000" b="1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𝒅</m:t>
                      </m:r>
                    </m:oMath>
                  </m:oMathPara>
                </a14:m>
                <a:endParaRPr lang="es-CL" sz="2000" b="1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1529041"/>
                <a:ext cx="1467068" cy="4001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211960" y="3143796"/>
                <a:ext cx="1485535" cy="429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sz="2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sz="2000" b="1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𝑼</m:t>
                          </m:r>
                        </m:e>
                        <m:sub>
                          <m:r>
                            <a:rPr lang="es-CL" sz="2000" b="1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𝒈</m:t>
                          </m:r>
                        </m:sub>
                      </m:sSub>
                      <m:r>
                        <a:rPr lang="es-CL" sz="20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r>
                        <a:rPr lang="es-CL" sz="2000" b="1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s-CL" sz="2000" b="1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3143796"/>
                <a:ext cx="1485535" cy="429220"/>
              </a:xfrm>
              <a:prstGeom prst="rect">
                <a:avLst/>
              </a:prstGeom>
              <a:blipFill rotWithShape="1">
                <a:blip r:embed="rId8"/>
                <a:stretch>
                  <a:fillRect b="-857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203848" y="2184420"/>
                <a:ext cx="1487971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0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𝐾</m:t>
                      </m:r>
                      <m:r>
                        <a:rPr lang="es-CL" sz="2000" b="0" i="1" smtClean="0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CL" sz="2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000" b="1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s-CL" sz="2000" b="1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s-CL" sz="2000" b="1" i="1">
                          <a:solidFill>
                            <a:schemeClr val="tx2"/>
                          </a:solidFill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s-CL" sz="2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000" b="1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s-CL" sz="2000" b="1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s-CL" sz="2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2184420"/>
                <a:ext cx="1487971" cy="66851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131840" y="4943996"/>
                <a:ext cx="4004366" cy="429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CL" sz="20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sz="2000" b="1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𝑬</m:t>
                        </m:r>
                      </m:e>
                      <m:sub>
                        <m:r>
                          <a:rPr lang="es-CL" sz="2000" b="1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  <m:r>
                      <a:rPr lang="es-CL" sz="2000" b="1" i="1" smtClean="0">
                        <a:solidFill>
                          <a:schemeClr val="tx2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s-CL" sz="20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sz="2000" b="1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𝑬</m:t>
                        </m:r>
                      </m:e>
                      <m:sub>
                        <m:r>
                          <a:rPr lang="es-CL" sz="2000" b="1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𝒇</m:t>
                        </m:r>
                      </m:sub>
                    </m:sSub>
                  </m:oMath>
                </a14:m>
                <a:r>
                  <a:rPr lang="es-CL" sz="2000" b="1" dirty="0" smtClean="0">
                    <a:solidFill>
                      <a:schemeClr val="tx2"/>
                    </a:solidFill>
                  </a:rPr>
                  <a:t>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sz="20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sz="2000" b="1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𝑲</m:t>
                        </m:r>
                      </m:e>
                      <m:sub>
                        <m:r>
                          <a:rPr lang="es-CL" sz="2000" b="1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  <m:r>
                      <a:rPr lang="es-CL" sz="2000" b="1" i="1" dirty="0" smtClean="0">
                        <a:solidFill>
                          <a:schemeClr val="tx2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s-CL" sz="20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sz="2000" b="1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𝑼</m:t>
                        </m:r>
                      </m:e>
                      <m:sub>
                        <m:r>
                          <a:rPr lang="es-CL" sz="2000" b="1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  <m:r>
                      <a:rPr lang="es-CL" sz="2000" b="1" i="1" dirty="0" smtClean="0">
                        <a:solidFill>
                          <a:schemeClr val="tx2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s-CL" sz="2000" b="1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sz="2000" b="1" i="1" dirty="0">
                            <a:solidFill>
                              <a:schemeClr val="tx2"/>
                            </a:solidFill>
                            <a:latin typeface="Cambria Math"/>
                          </a:rPr>
                          <m:t>𝑲</m:t>
                        </m:r>
                      </m:e>
                      <m:sub>
                        <m:r>
                          <a:rPr lang="es-CL" sz="2000" b="1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𝒇</m:t>
                        </m:r>
                      </m:sub>
                    </m:sSub>
                    <m:r>
                      <a:rPr lang="es-CL" sz="2000" b="1" i="1" dirty="0">
                        <a:solidFill>
                          <a:schemeClr val="tx2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s-CL" sz="2000" b="1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sz="2000" b="1" i="1" dirty="0">
                            <a:solidFill>
                              <a:schemeClr val="tx2"/>
                            </a:solidFill>
                            <a:latin typeface="Cambria Math"/>
                          </a:rPr>
                          <m:t>𝑼</m:t>
                        </m:r>
                      </m:e>
                      <m:sub>
                        <m:r>
                          <a:rPr lang="es-CL" sz="2000" b="1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𝒇</m:t>
                        </m:r>
                      </m:sub>
                    </m:sSub>
                  </m:oMath>
                </a14:m>
                <a:endParaRPr lang="es-CL" sz="2000" b="1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4943996"/>
                <a:ext cx="4004366" cy="429220"/>
              </a:xfrm>
              <a:prstGeom prst="rect">
                <a:avLst/>
              </a:prstGeom>
              <a:blipFill rotWithShape="1">
                <a:blip r:embed="rId10"/>
                <a:stretch>
                  <a:fillRect b="-1142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448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6468</TotalTime>
  <Words>576</Words>
  <Application>Microsoft Office PowerPoint</Application>
  <PresentationFormat>Presentación en pantalla (4:3)</PresentationFormat>
  <Paragraphs>115</Paragraphs>
  <Slides>9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 Math</vt:lpstr>
      <vt:lpstr>Wingdings</vt:lpstr>
      <vt:lpstr>Perspective</vt:lpstr>
      <vt:lpstr>Trabajo (W)</vt:lpstr>
      <vt:lpstr>Trabajo (W)</vt:lpstr>
      <vt:lpstr>Energía (E) </vt:lpstr>
      <vt:lpstr>Energía (E) </vt:lpstr>
      <vt:lpstr>Energía Cinética (K) </vt:lpstr>
      <vt:lpstr>Energía Potencial (U)</vt:lpstr>
      <vt:lpstr>Energía Potencial Gravitacional</vt:lpstr>
      <vt:lpstr>Energía Mecánica (E)</vt:lpstr>
      <vt:lpstr>Resumen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Aldo</dc:creator>
  <cp:lastModifiedBy>USUARIO</cp:lastModifiedBy>
  <cp:revision>325</cp:revision>
  <dcterms:created xsi:type="dcterms:W3CDTF">2014-03-04T21:20:46Z</dcterms:created>
  <dcterms:modified xsi:type="dcterms:W3CDTF">2018-10-19T19:15:04Z</dcterms:modified>
</cp:coreProperties>
</file>