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7" autoAdjust="0"/>
    <p:restoredTop sz="94660"/>
  </p:normalViewPr>
  <p:slideViewPr>
    <p:cSldViewPr snapToGrid="0">
      <p:cViewPr varScale="1">
        <p:scale>
          <a:sx n="46" d="100"/>
          <a:sy n="46" d="100"/>
        </p:scale>
        <p:origin x="4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25C56-1965-4264-B2B6-2E2920B13CDE}" type="datetimeFigureOut">
              <a:rPr lang="es-PE" smtClean="0"/>
              <a:t>3/11/2018</a:t>
            </a:fld>
            <a:endParaRPr lang="es-PE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8958-486E-4FFA-80A7-6D70258ED6B9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18126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/>
            <a:fld id="{54DB558F-47D9-42B6-A52A-7CAFD333AFBB}" type="slidenum">
              <a:rPr lang="es-AR" altLang="es-PE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1</a:t>
            </a:fld>
            <a:endParaRPr lang="es-AR" altLang="es-PE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7" name="Text Box 1"/>
          <p:cNvSpPr txBox="1">
            <a:spLocks noChangeArrowheads="1"/>
          </p:cNvSpPr>
          <p:nvPr/>
        </p:nvSpPr>
        <p:spPr bwMode="auto">
          <a:xfrm>
            <a:off x="4278313" y="10155238"/>
            <a:ext cx="3273425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C2D33613-241A-4D1A-A783-639542987DF4}" type="slidenum">
              <a:rPr lang="es-AR" altLang="es-PE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s-AR" altLang="es-PE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8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D486736D-D146-4A1F-8456-DF697DCD45E7}" type="slidenum">
              <a:rPr lang="es-AR" altLang="es-PE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1</a:t>
            </a:fld>
            <a:endParaRPr lang="es-AR" altLang="es-PE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10" name="Rectangle 4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AR" altLang="es-PE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846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1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/>
            <a:fld id="{63263177-F267-4DBB-BAB5-AB8F0EF336C7}" type="slidenum">
              <a:rPr lang="es-AR" altLang="es-PE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2</a:t>
            </a:fld>
            <a:endParaRPr lang="es-AR" altLang="es-PE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1" name="Text Box 1"/>
          <p:cNvSpPr txBox="1">
            <a:spLocks noChangeArrowheads="1"/>
          </p:cNvSpPr>
          <p:nvPr/>
        </p:nvSpPr>
        <p:spPr bwMode="auto">
          <a:xfrm>
            <a:off x="4278313" y="10155238"/>
            <a:ext cx="3273425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F414FF5D-0652-49F3-B718-4DEBB6A4DB06}" type="slidenum">
              <a:rPr lang="es-AR" altLang="es-PE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es-AR" altLang="es-PE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2" name="Text Box 2"/>
          <p:cNvSpPr txBox="1">
            <a:spLocks noChangeArrowheads="1"/>
          </p:cNvSpPr>
          <p:nvPr/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>
              <a:lnSpc>
                <a:spcPct val="95000"/>
              </a:lnSpc>
              <a:buClrTx/>
              <a:buFontTx/>
              <a:buNone/>
            </a:pPr>
            <a:fld id="{6C144C95-5166-4B3E-851B-118608230969}" type="slidenum">
              <a:rPr lang="es-AR" altLang="es-PE" sz="14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>
                <a:lnSpc>
                  <a:spcPct val="95000"/>
                </a:lnSpc>
                <a:buClrTx/>
                <a:buFontTx/>
                <a:buNone/>
              </a:pPr>
              <a:t>2</a:t>
            </a:fld>
            <a:endParaRPr lang="es-AR" altLang="es-PE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3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4" name="Rectangle 4"/>
          <p:cNvSpPr>
            <a:spLocks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s-AR" altLang="es-PE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634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E03B9C-CEF3-4786-BEBC-51235CC6A7B6}" type="slidenum">
              <a:rPr lang="es-PE" smtClean="0"/>
              <a:t>5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59844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69C-5DCE-4D13-91DD-4D2875964D88}" type="datetimeFigureOut">
              <a:rPr lang="es-PE" smtClean="0"/>
              <a:t>3/11/2018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2FE926B-EA52-4304-BA44-57FF9D95C6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38539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69C-5DCE-4D13-91DD-4D2875964D88}" type="datetimeFigureOut">
              <a:rPr lang="es-PE" smtClean="0"/>
              <a:t>3/11/2018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2FE926B-EA52-4304-BA44-57FF9D95C6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270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69C-5DCE-4D13-91DD-4D2875964D88}" type="datetimeFigureOut">
              <a:rPr lang="es-PE" smtClean="0"/>
              <a:t>3/11/2018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2FE926B-EA52-4304-BA44-57FF9D95C6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49659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69C-5DCE-4D13-91DD-4D2875964D88}" type="datetimeFigureOut">
              <a:rPr lang="es-PE" smtClean="0"/>
              <a:t>3/11/2018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2FE926B-EA52-4304-BA44-57FF9D95C6BC}" type="slidenum">
              <a:rPr lang="es-PE" smtClean="0"/>
              <a:t>‹Nº›</a:t>
            </a:fld>
            <a:endParaRPr lang="es-PE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752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69C-5DCE-4D13-91DD-4D2875964D88}" type="datetimeFigureOut">
              <a:rPr lang="es-PE" smtClean="0"/>
              <a:t>3/11/2018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2FE926B-EA52-4304-BA44-57FF9D95C6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49642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69C-5DCE-4D13-91DD-4D2875964D88}" type="datetimeFigureOut">
              <a:rPr lang="es-PE" smtClean="0"/>
              <a:t>3/11/2018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926B-EA52-4304-BA44-57FF9D95C6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07101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69C-5DCE-4D13-91DD-4D2875964D88}" type="datetimeFigureOut">
              <a:rPr lang="es-PE" smtClean="0"/>
              <a:t>3/11/2018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926B-EA52-4304-BA44-57FF9D95C6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740030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69C-5DCE-4D13-91DD-4D2875964D88}" type="datetimeFigureOut">
              <a:rPr lang="es-PE" smtClean="0"/>
              <a:t>3/11/2018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926B-EA52-4304-BA44-57FF9D95C6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90158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00EBE69C-5DCE-4D13-91DD-4D2875964D88}" type="datetimeFigureOut">
              <a:rPr lang="es-PE" smtClean="0"/>
              <a:t>3/11/2018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2FE926B-EA52-4304-BA44-57FF9D95C6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1547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69C-5DCE-4D13-91DD-4D2875964D88}" type="datetimeFigureOut">
              <a:rPr lang="es-PE" smtClean="0"/>
              <a:t>3/11/2018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926B-EA52-4304-BA44-57FF9D95C6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85004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69C-5DCE-4D13-91DD-4D2875964D88}" type="datetimeFigureOut">
              <a:rPr lang="es-PE" smtClean="0"/>
              <a:t>3/11/2018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2FE926B-EA52-4304-BA44-57FF9D95C6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62337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69C-5DCE-4D13-91DD-4D2875964D88}" type="datetimeFigureOut">
              <a:rPr lang="es-PE" smtClean="0"/>
              <a:t>3/11/2018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926B-EA52-4304-BA44-57FF9D95C6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06891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69C-5DCE-4D13-91DD-4D2875964D88}" type="datetimeFigureOut">
              <a:rPr lang="es-PE" smtClean="0"/>
              <a:t>3/11/2018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926B-EA52-4304-BA44-57FF9D95C6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9740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69C-5DCE-4D13-91DD-4D2875964D88}" type="datetimeFigureOut">
              <a:rPr lang="es-PE" smtClean="0"/>
              <a:t>3/11/2018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926B-EA52-4304-BA44-57FF9D95C6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86997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69C-5DCE-4D13-91DD-4D2875964D88}" type="datetimeFigureOut">
              <a:rPr lang="es-PE" smtClean="0"/>
              <a:t>3/11/2018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926B-EA52-4304-BA44-57FF9D95C6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25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69C-5DCE-4D13-91DD-4D2875964D88}" type="datetimeFigureOut">
              <a:rPr lang="es-PE" smtClean="0"/>
              <a:t>3/11/2018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926B-EA52-4304-BA44-57FF9D95C6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9374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E69C-5DCE-4D13-91DD-4D2875964D88}" type="datetimeFigureOut">
              <a:rPr lang="es-PE" smtClean="0"/>
              <a:t>3/11/2018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E926B-EA52-4304-BA44-57FF9D95C6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2851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BE69C-5DCE-4D13-91DD-4D2875964D88}" type="datetimeFigureOut">
              <a:rPr lang="es-PE" smtClean="0"/>
              <a:t>3/11/2018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E926B-EA52-4304-BA44-57FF9D95C6B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804452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1980049" y="273629"/>
            <a:ext cx="8229024" cy="11449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35271" rIns="0" bIns="0" anchor="ctr"/>
          <a:lstStyle>
            <a:lvl1pPr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s-AR" sz="3992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 Punto (.)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980049" y="1604330"/>
            <a:ext cx="8229024" cy="47625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25474" rIns="0" bIns="0"/>
          <a:lstStyle>
            <a:lvl1pPr marL="560388" indent="-457200">
              <a:tabLst>
                <a:tab pos="560388" algn="l"/>
                <a:tab pos="1006475" algn="l"/>
                <a:tab pos="1454150" algn="l"/>
                <a:tab pos="1901825" algn="l"/>
                <a:tab pos="2349500" algn="l"/>
                <a:tab pos="2797175" algn="l"/>
                <a:tab pos="3244850" algn="l"/>
                <a:tab pos="3692525" algn="l"/>
                <a:tab pos="4140200" algn="l"/>
                <a:tab pos="4587875" algn="l"/>
                <a:tab pos="5035550" algn="l"/>
                <a:tab pos="5483225" algn="l"/>
                <a:tab pos="5930900" algn="l"/>
                <a:tab pos="6378575" algn="l"/>
                <a:tab pos="6826250" algn="l"/>
                <a:tab pos="7273925" algn="l"/>
                <a:tab pos="7721600" algn="l"/>
                <a:tab pos="8169275" algn="l"/>
                <a:tab pos="8616950" algn="l"/>
                <a:tab pos="9064625" algn="l"/>
                <a:tab pos="95123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560388" algn="l"/>
                <a:tab pos="1006475" algn="l"/>
                <a:tab pos="1454150" algn="l"/>
                <a:tab pos="1901825" algn="l"/>
                <a:tab pos="2349500" algn="l"/>
                <a:tab pos="2797175" algn="l"/>
                <a:tab pos="3244850" algn="l"/>
                <a:tab pos="3692525" algn="l"/>
                <a:tab pos="4140200" algn="l"/>
                <a:tab pos="4587875" algn="l"/>
                <a:tab pos="5035550" algn="l"/>
                <a:tab pos="5483225" algn="l"/>
                <a:tab pos="5930900" algn="l"/>
                <a:tab pos="6378575" algn="l"/>
                <a:tab pos="6826250" algn="l"/>
                <a:tab pos="7273925" algn="l"/>
                <a:tab pos="7721600" algn="l"/>
                <a:tab pos="8169275" algn="l"/>
                <a:tab pos="8616950" algn="l"/>
                <a:tab pos="9064625" algn="l"/>
                <a:tab pos="95123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560388" algn="l"/>
                <a:tab pos="1006475" algn="l"/>
                <a:tab pos="1454150" algn="l"/>
                <a:tab pos="1901825" algn="l"/>
                <a:tab pos="2349500" algn="l"/>
                <a:tab pos="2797175" algn="l"/>
                <a:tab pos="3244850" algn="l"/>
                <a:tab pos="3692525" algn="l"/>
                <a:tab pos="4140200" algn="l"/>
                <a:tab pos="4587875" algn="l"/>
                <a:tab pos="5035550" algn="l"/>
                <a:tab pos="5483225" algn="l"/>
                <a:tab pos="5930900" algn="l"/>
                <a:tab pos="6378575" algn="l"/>
                <a:tab pos="6826250" algn="l"/>
                <a:tab pos="7273925" algn="l"/>
                <a:tab pos="7721600" algn="l"/>
                <a:tab pos="8169275" algn="l"/>
                <a:tab pos="8616950" algn="l"/>
                <a:tab pos="9064625" algn="l"/>
                <a:tab pos="95123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560388" algn="l"/>
                <a:tab pos="1006475" algn="l"/>
                <a:tab pos="1454150" algn="l"/>
                <a:tab pos="1901825" algn="l"/>
                <a:tab pos="2349500" algn="l"/>
                <a:tab pos="2797175" algn="l"/>
                <a:tab pos="3244850" algn="l"/>
                <a:tab pos="3692525" algn="l"/>
                <a:tab pos="4140200" algn="l"/>
                <a:tab pos="4587875" algn="l"/>
                <a:tab pos="5035550" algn="l"/>
                <a:tab pos="5483225" algn="l"/>
                <a:tab pos="5930900" algn="l"/>
                <a:tab pos="6378575" algn="l"/>
                <a:tab pos="6826250" algn="l"/>
                <a:tab pos="7273925" algn="l"/>
                <a:tab pos="7721600" algn="l"/>
                <a:tab pos="8169275" algn="l"/>
                <a:tab pos="8616950" algn="l"/>
                <a:tab pos="9064625" algn="l"/>
                <a:tab pos="95123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560388" algn="l"/>
                <a:tab pos="1006475" algn="l"/>
                <a:tab pos="1454150" algn="l"/>
                <a:tab pos="1901825" algn="l"/>
                <a:tab pos="2349500" algn="l"/>
                <a:tab pos="2797175" algn="l"/>
                <a:tab pos="3244850" algn="l"/>
                <a:tab pos="3692525" algn="l"/>
                <a:tab pos="4140200" algn="l"/>
                <a:tab pos="4587875" algn="l"/>
                <a:tab pos="5035550" algn="l"/>
                <a:tab pos="5483225" algn="l"/>
                <a:tab pos="5930900" algn="l"/>
                <a:tab pos="6378575" algn="l"/>
                <a:tab pos="6826250" algn="l"/>
                <a:tab pos="7273925" algn="l"/>
                <a:tab pos="7721600" algn="l"/>
                <a:tab pos="8169275" algn="l"/>
                <a:tab pos="8616950" algn="l"/>
                <a:tab pos="9064625" algn="l"/>
                <a:tab pos="95123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0388" algn="l"/>
                <a:tab pos="1006475" algn="l"/>
                <a:tab pos="1454150" algn="l"/>
                <a:tab pos="1901825" algn="l"/>
                <a:tab pos="2349500" algn="l"/>
                <a:tab pos="2797175" algn="l"/>
                <a:tab pos="3244850" algn="l"/>
                <a:tab pos="3692525" algn="l"/>
                <a:tab pos="4140200" algn="l"/>
                <a:tab pos="4587875" algn="l"/>
                <a:tab pos="5035550" algn="l"/>
                <a:tab pos="5483225" algn="l"/>
                <a:tab pos="5930900" algn="l"/>
                <a:tab pos="6378575" algn="l"/>
                <a:tab pos="6826250" algn="l"/>
                <a:tab pos="7273925" algn="l"/>
                <a:tab pos="7721600" algn="l"/>
                <a:tab pos="8169275" algn="l"/>
                <a:tab pos="8616950" algn="l"/>
                <a:tab pos="9064625" algn="l"/>
                <a:tab pos="95123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0388" algn="l"/>
                <a:tab pos="1006475" algn="l"/>
                <a:tab pos="1454150" algn="l"/>
                <a:tab pos="1901825" algn="l"/>
                <a:tab pos="2349500" algn="l"/>
                <a:tab pos="2797175" algn="l"/>
                <a:tab pos="3244850" algn="l"/>
                <a:tab pos="3692525" algn="l"/>
                <a:tab pos="4140200" algn="l"/>
                <a:tab pos="4587875" algn="l"/>
                <a:tab pos="5035550" algn="l"/>
                <a:tab pos="5483225" algn="l"/>
                <a:tab pos="5930900" algn="l"/>
                <a:tab pos="6378575" algn="l"/>
                <a:tab pos="6826250" algn="l"/>
                <a:tab pos="7273925" algn="l"/>
                <a:tab pos="7721600" algn="l"/>
                <a:tab pos="8169275" algn="l"/>
                <a:tab pos="8616950" algn="l"/>
                <a:tab pos="9064625" algn="l"/>
                <a:tab pos="95123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0388" algn="l"/>
                <a:tab pos="1006475" algn="l"/>
                <a:tab pos="1454150" algn="l"/>
                <a:tab pos="1901825" algn="l"/>
                <a:tab pos="2349500" algn="l"/>
                <a:tab pos="2797175" algn="l"/>
                <a:tab pos="3244850" algn="l"/>
                <a:tab pos="3692525" algn="l"/>
                <a:tab pos="4140200" algn="l"/>
                <a:tab pos="4587875" algn="l"/>
                <a:tab pos="5035550" algn="l"/>
                <a:tab pos="5483225" algn="l"/>
                <a:tab pos="5930900" algn="l"/>
                <a:tab pos="6378575" algn="l"/>
                <a:tab pos="6826250" algn="l"/>
                <a:tab pos="7273925" algn="l"/>
                <a:tab pos="7721600" algn="l"/>
                <a:tab pos="8169275" algn="l"/>
                <a:tab pos="8616950" algn="l"/>
                <a:tab pos="9064625" algn="l"/>
                <a:tab pos="95123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0388" algn="l"/>
                <a:tab pos="1006475" algn="l"/>
                <a:tab pos="1454150" algn="l"/>
                <a:tab pos="1901825" algn="l"/>
                <a:tab pos="2349500" algn="l"/>
                <a:tab pos="2797175" algn="l"/>
                <a:tab pos="3244850" algn="l"/>
                <a:tab pos="3692525" algn="l"/>
                <a:tab pos="4140200" algn="l"/>
                <a:tab pos="4587875" algn="l"/>
                <a:tab pos="5035550" algn="l"/>
                <a:tab pos="5483225" algn="l"/>
                <a:tab pos="5930900" algn="l"/>
                <a:tab pos="6378575" algn="l"/>
                <a:tab pos="6826250" algn="l"/>
                <a:tab pos="7273925" algn="l"/>
                <a:tab pos="7721600" algn="l"/>
                <a:tab pos="8169275" algn="l"/>
                <a:tab pos="8616950" algn="l"/>
                <a:tab pos="9064625" algn="l"/>
                <a:tab pos="9512300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-122"/>
              </a:defRPr>
            </a:lvl9pPr>
          </a:lstStyle>
          <a:p>
            <a:pPr>
              <a:lnSpc>
                <a:spcPct val="150000"/>
              </a:lnSpc>
              <a:spcAft>
                <a:spcPts val="1282"/>
              </a:spcAft>
              <a:buFont typeface="Wingdings" pitchFamily="2" charset="2"/>
              <a:buChar char=""/>
              <a:defRPr/>
            </a:pPr>
            <a:r>
              <a:rPr lang="es-AR" sz="2903" u="sng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Función</a:t>
            </a:r>
            <a:r>
              <a:rPr lang="es-AR" sz="2903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Separar unidades autónomas que integran un texto.</a:t>
            </a:r>
          </a:p>
          <a:p>
            <a:pPr>
              <a:spcAft>
                <a:spcPts val="1282"/>
              </a:spcAft>
              <a:defRPr/>
            </a:pPr>
            <a:endParaRPr lang="es-AR" sz="2903" dirty="0">
              <a:solidFill>
                <a:srgbClr val="000000"/>
              </a:solidFill>
            </a:endParaRPr>
          </a:p>
          <a:p>
            <a:pPr>
              <a:spcAft>
                <a:spcPts val="1282"/>
              </a:spcAft>
              <a:buFont typeface="Wingdings" pitchFamily="2" charset="2"/>
              <a:buChar char=""/>
              <a:defRPr/>
            </a:pPr>
            <a:r>
              <a:rPr lang="es-AR" sz="2268" dirty="0">
                <a:solidFill>
                  <a:srgbClr val="000000"/>
                </a:solidFill>
              </a:rPr>
              <a:t>a) </a:t>
            </a:r>
            <a:r>
              <a:rPr lang="es-AR" sz="2268" b="1" dirty="0">
                <a:solidFill>
                  <a:srgbClr val="000000"/>
                </a:solidFill>
              </a:rPr>
              <a:t>Punto y seguido:</a:t>
            </a:r>
            <a:r>
              <a:rPr lang="es-AR" sz="2268" dirty="0">
                <a:solidFill>
                  <a:srgbClr val="000000"/>
                </a:solidFill>
              </a:rPr>
              <a:t> Separa dos </a:t>
            </a:r>
            <a:r>
              <a:rPr lang="es-AR" sz="2268" b="1" dirty="0">
                <a:solidFill>
                  <a:srgbClr val="000000"/>
                </a:solidFill>
              </a:rPr>
              <a:t>oraciones</a:t>
            </a:r>
            <a:r>
              <a:rPr lang="es-AR" sz="2268" dirty="0">
                <a:solidFill>
                  <a:srgbClr val="000000"/>
                </a:solidFill>
              </a:rPr>
              <a:t> que integran un mismo párrafo. </a:t>
            </a:r>
          </a:p>
          <a:p>
            <a:pPr>
              <a:spcAft>
                <a:spcPts val="1282"/>
              </a:spcAft>
              <a:buFont typeface="Wingdings" pitchFamily="2" charset="2"/>
              <a:buChar char=""/>
              <a:defRPr/>
            </a:pPr>
            <a:r>
              <a:rPr lang="es-AR" sz="2268" dirty="0">
                <a:solidFill>
                  <a:srgbClr val="000000"/>
                </a:solidFill>
              </a:rPr>
              <a:t>b) </a:t>
            </a:r>
            <a:r>
              <a:rPr lang="es-AR" sz="2268" b="1" dirty="0">
                <a:solidFill>
                  <a:srgbClr val="000000"/>
                </a:solidFill>
              </a:rPr>
              <a:t>Punto y aparte:</a:t>
            </a:r>
            <a:r>
              <a:rPr lang="es-AR" sz="2268" dirty="0">
                <a:solidFill>
                  <a:srgbClr val="000000"/>
                </a:solidFill>
              </a:rPr>
              <a:t> Separa dos </a:t>
            </a:r>
            <a:r>
              <a:rPr lang="es-AR" sz="2268" b="1" dirty="0">
                <a:solidFill>
                  <a:srgbClr val="000000"/>
                </a:solidFill>
              </a:rPr>
              <a:t>párrafos</a:t>
            </a:r>
            <a:r>
              <a:rPr lang="es-AR" sz="2268" dirty="0">
                <a:solidFill>
                  <a:srgbClr val="000000"/>
                </a:solidFill>
              </a:rPr>
              <a:t> que integran un mismo texto.</a:t>
            </a:r>
          </a:p>
          <a:p>
            <a:pPr>
              <a:spcAft>
                <a:spcPts val="1282"/>
              </a:spcAft>
              <a:buFont typeface="Wingdings" pitchFamily="2" charset="2"/>
              <a:buChar char=""/>
              <a:defRPr/>
            </a:pPr>
            <a:r>
              <a:rPr lang="es-AR" sz="2268" dirty="0">
                <a:solidFill>
                  <a:srgbClr val="000000"/>
                </a:solidFill>
              </a:rPr>
              <a:t>c) </a:t>
            </a:r>
            <a:r>
              <a:rPr lang="es-AR" sz="2268" b="1" dirty="0">
                <a:solidFill>
                  <a:srgbClr val="000000"/>
                </a:solidFill>
              </a:rPr>
              <a:t>Punto final:</a:t>
            </a:r>
            <a:r>
              <a:rPr lang="es-AR" sz="2268" dirty="0">
                <a:solidFill>
                  <a:srgbClr val="000000"/>
                </a:solidFill>
              </a:rPr>
              <a:t> Indica el fin de un </a:t>
            </a:r>
            <a:r>
              <a:rPr lang="es-AR" sz="2268" b="1" dirty="0">
                <a:solidFill>
                  <a:srgbClr val="000000"/>
                </a:solidFill>
              </a:rPr>
              <a:t>texto</a:t>
            </a:r>
            <a:r>
              <a:rPr lang="es-AR" sz="2268" dirty="0">
                <a:solidFill>
                  <a:srgbClr val="000000"/>
                </a:solidFill>
              </a:rPr>
              <a:t> o una división importante del texto (capítulo, apartado, sección).</a:t>
            </a:r>
          </a:p>
          <a:p>
            <a:pPr>
              <a:spcAft>
                <a:spcPts val="1282"/>
              </a:spcAft>
              <a:buFont typeface="Wingdings" pitchFamily="2" charset="2"/>
              <a:buChar char=""/>
              <a:defRPr/>
            </a:pPr>
            <a:r>
              <a:rPr lang="es-AR" sz="2268" dirty="0">
                <a:solidFill>
                  <a:srgbClr val="000000"/>
                </a:solidFill>
              </a:rPr>
              <a:t>d) </a:t>
            </a:r>
            <a:r>
              <a:rPr lang="es-AR" sz="2268" b="1" dirty="0">
                <a:solidFill>
                  <a:srgbClr val="000000"/>
                </a:solidFill>
              </a:rPr>
              <a:t>Otro uso</a:t>
            </a:r>
            <a:r>
              <a:rPr lang="es-AR" sz="2268" dirty="0">
                <a:solidFill>
                  <a:srgbClr val="000000"/>
                </a:solidFill>
              </a:rPr>
              <a:t>: En las abreviaturas → Sr., Dr., Lic., Pág., Cap.</a:t>
            </a:r>
          </a:p>
        </p:txBody>
      </p:sp>
    </p:spTree>
    <p:extLst>
      <p:ext uri="{BB962C8B-B14F-4D97-AF65-F5344CB8AC3E}">
        <p14:creationId xmlns:p14="http://schemas.microsoft.com/office/powerpoint/2010/main" val="1222462432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1980049" y="273629"/>
            <a:ext cx="8229024" cy="114492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0" tIns="35271" rIns="0" bIns="0" anchor="ctr"/>
          <a:lstStyle>
            <a:lvl1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eaLnBrk="0"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>
              <a:buClrTx/>
              <a:buFontTx/>
              <a:buNone/>
              <a:defRPr/>
            </a:pPr>
            <a:r>
              <a:rPr lang="es-AR" sz="3992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Usos incorrectos del punto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1980049" y="1604330"/>
            <a:ext cx="8229024" cy="4791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21555" rIns="0" bIns="0"/>
          <a:lstStyle>
            <a:lvl1pPr marL="423863" indent="-319088" eaLnBrk="0">
              <a:tabLst>
                <a:tab pos="423863" algn="l"/>
                <a:tab pos="869950" algn="l"/>
                <a:tab pos="1317625" algn="l"/>
                <a:tab pos="1765300" algn="l"/>
                <a:tab pos="2212975" algn="l"/>
                <a:tab pos="2660650" algn="l"/>
                <a:tab pos="3108325" algn="l"/>
                <a:tab pos="3556000" algn="l"/>
                <a:tab pos="4003675" algn="l"/>
                <a:tab pos="4451350" algn="l"/>
                <a:tab pos="4899025" algn="l"/>
                <a:tab pos="5346700" algn="l"/>
                <a:tab pos="5794375" algn="l"/>
                <a:tab pos="6242050" algn="l"/>
                <a:tab pos="6689725" algn="l"/>
                <a:tab pos="7137400" algn="l"/>
                <a:tab pos="7585075" algn="l"/>
                <a:tab pos="8032750" algn="l"/>
                <a:tab pos="8480425" algn="l"/>
                <a:tab pos="8928100" algn="l"/>
                <a:tab pos="9375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>
              <a:tabLst>
                <a:tab pos="423863" algn="l"/>
                <a:tab pos="869950" algn="l"/>
                <a:tab pos="1317625" algn="l"/>
                <a:tab pos="1765300" algn="l"/>
                <a:tab pos="2212975" algn="l"/>
                <a:tab pos="2660650" algn="l"/>
                <a:tab pos="3108325" algn="l"/>
                <a:tab pos="3556000" algn="l"/>
                <a:tab pos="4003675" algn="l"/>
                <a:tab pos="4451350" algn="l"/>
                <a:tab pos="4899025" algn="l"/>
                <a:tab pos="5346700" algn="l"/>
                <a:tab pos="5794375" algn="l"/>
                <a:tab pos="6242050" algn="l"/>
                <a:tab pos="6689725" algn="l"/>
                <a:tab pos="7137400" algn="l"/>
                <a:tab pos="7585075" algn="l"/>
                <a:tab pos="8032750" algn="l"/>
                <a:tab pos="8480425" algn="l"/>
                <a:tab pos="8928100" algn="l"/>
                <a:tab pos="9375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>
              <a:tabLst>
                <a:tab pos="423863" algn="l"/>
                <a:tab pos="869950" algn="l"/>
                <a:tab pos="1317625" algn="l"/>
                <a:tab pos="1765300" algn="l"/>
                <a:tab pos="2212975" algn="l"/>
                <a:tab pos="2660650" algn="l"/>
                <a:tab pos="3108325" algn="l"/>
                <a:tab pos="3556000" algn="l"/>
                <a:tab pos="4003675" algn="l"/>
                <a:tab pos="4451350" algn="l"/>
                <a:tab pos="4899025" algn="l"/>
                <a:tab pos="5346700" algn="l"/>
                <a:tab pos="5794375" algn="l"/>
                <a:tab pos="6242050" algn="l"/>
                <a:tab pos="6689725" algn="l"/>
                <a:tab pos="7137400" algn="l"/>
                <a:tab pos="7585075" algn="l"/>
                <a:tab pos="8032750" algn="l"/>
                <a:tab pos="8480425" algn="l"/>
                <a:tab pos="8928100" algn="l"/>
                <a:tab pos="9375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>
              <a:tabLst>
                <a:tab pos="423863" algn="l"/>
                <a:tab pos="869950" algn="l"/>
                <a:tab pos="1317625" algn="l"/>
                <a:tab pos="1765300" algn="l"/>
                <a:tab pos="2212975" algn="l"/>
                <a:tab pos="2660650" algn="l"/>
                <a:tab pos="3108325" algn="l"/>
                <a:tab pos="3556000" algn="l"/>
                <a:tab pos="4003675" algn="l"/>
                <a:tab pos="4451350" algn="l"/>
                <a:tab pos="4899025" algn="l"/>
                <a:tab pos="5346700" algn="l"/>
                <a:tab pos="5794375" algn="l"/>
                <a:tab pos="6242050" algn="l"/>
                <a:tab pos="6689725" algn="l"/>
                <a:tab pos="7137400" algn="l"/>
                <a:tab pos="7585075" algn="l"/>
                <a:tab pos="8032750" algn="l"/>
                <a:tab pos="8480425" algn="l"/>
                <a:tab pos="8928100" algn="l"/>
                <a:tab pos="9375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>
              <a:tabLst>
                <a:tab pos="423863" algn="l"/>
                <a:tab pos="869950" algn="l"/>
                <a:tab pos="1317625" algn="l"/>
                <a:tab pos="1765300" algn="l"/>
                <a:tab pos="2212975" algn="l"/>
                <a:tab pos="2660650" algn="l"/>
                <a:tab pos="3108325" algn="l"/>
                <a:tab pos="3556000" algn="l"/>
                <a:tab pos="4003675" algn="l"/>
                <a:tab pos="4451350" algn="l"/>
                <a:tab pos="4899025" algn="l"/>
                <a:tab pos="5346700" algn="l"/>
                <a:tab pos="5794375" algn="l"/>
                <a:tab pos="6242050" algn="l"/>
                <a:tab pos="6689725" algn="l"/>
                <a:tab pos="7137400" algn="l"/>
                <a:tab pos="7585075" algn="l"/>
                <a:tab pos="8032750" algn="l"/>
                <a:tab pos="8480425" algn="l"/>
                <a:tab pos="8928100" algn="l"/>
                <a:tab pos="9375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3863" algn="l"/>
                <a:tab pos="869950" algn="l"/>
                <a:tab pos="1317625" algn="l"/>
                <a:tab pos="1765300" algn="l"/>
                <a:tab pos="2212975" algn="l"/>
                <a:tab pos="2660650" algn="l"/>
                <a:tab pos="3108325" algn="l"/>
                <a:tab pos="3556000" algn="l"/>
                <a:tab pos="4003675" algn="l"/>
                <a:tab pos="4451350" algn="l"/>
                <a:tab pos="4899025" algn="l"/>
                <a:tab pos="5346700" algn="l"/>
                <a:tab pos="5794375" algn="l"/>
                <a:tab pos="6242050" algn="l"/>
                <a:tab pos="6689725" algn="l"/>
                <a:tab pos="7137400" algn="l"/>
                <a:tab pos="7585075" algn="l"/>
                <a:tab pos="8032750" algn="l"/>
                <a:tab pos="8480425" algn="l"/>
                <a:tab pos="8928100" algn="l"/>
                <a:tab pos="9375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3863" algn="l"/>
                <a:tab pos="869950" algn="l"/>
                <a:tab pos="1317625" algn="l"/>
                <a:tab pos="1765300" algn="l"/>
                <a:tab pos="2212975" algn="l"/>
                <a:tab pos="2660650" algn="l"/>
                <a:tab pos="3108325" algn="l"/>
                <a:tab pos="3556000" algn="l"/>
                <a:tab pos="4003675" algn="l"/>
                <a:tab pos="4451350" algn="l"/>
                <a:tab pos="4899025" algn="l"/>
                <a:tab pos="5346700" algn="l"/>
                <a:tab pos="5794375" algn="l"/>
                <a:tab pos="6242050" algn="l"/>
                <a:tab pos="6689725" algn="l"/>
                <a:tab pos="7137400" algn="l"/>
                <a:tab pos="7585075" algn="l"/>
                <a:tab pos="8032750" algn="l"/>
                <a:tab pos="8480425" algn="l"/>
                <a:tab pos="8928100" algn="l"/>
                <a:tab pos="9375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3863" algn="l"/>
                <a:tab pos="869950" algn="l"/>
                <a:tab pos="1317625" algn="l"/>
                <a:tab pos="1765300" algn="l"/>
                <a:tab pos="2212975" algn="l"/>
                <a:tab pos="2660650" algn="l"/>
                <a:tab pos="3108325" algn="l"/>
                <a:tab pos="3556000" algn="l"/>
                <a:tab pos="4003675" algn="l"/>
                <a:tab pos="4451350" algn="l"/>
                <a:tab pos="4899025" algn="l"/>
                <a:tab pos="5346700" algn="l"/>
                <a:tab pos="5794375" algn="l"/>
                <a:tab pos="6242050" algn="l"/>
                <a:tab pos="6689725" algn="l"/>
                <a:tab pos="7137400" algn="l"/>
                <a:tab pos="7585075" algn="l"/>
                <a:tab pos="8032750" algn="l"/>
                <a:tab pos="8480425" algn="l"/>
                <a:tab pos="8928100" algn="l"/>
                <a:tab pos="9375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23863" algn="l"/>
                <a:tab pos="869950" algn="l"/>
                <a:tab pos="1317625" algn="l"/>
                <a:tab pos="1765300" algn="l"/>
                <a:tab pos="2212975" algn="l"/>
                <a:tab pos="2660650" algn="l"/>
                <a:tab pos="3108325" algn="l"/>
                <a:tab pos="3556000" algn="l"/>
                <a:tab pos="4003675" algn="l"/>
                <a:tab pos="4451350" algn="l"/>
                <a:tab pos="4899025" algn="l"/>
                <a:tab pos="5346700" algn="l"/>
                <a:tab pos="5794375" algn="l"/>
                <a:tab pos="6242050" algn="l"/>
                <a:tab pos="6689725" algn="l"/>
                <a:tab pos="7137400" algn="l"/>
                <a:tab pos="7585075" algn="l"/>
                <a:tab pos="8032750" algn="l"/>
                <a:tab pos="8480425" algn="l"/>
                <a:tab pos="8928100" algn="l"/>
                <a:tab pos="93757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es-AR" altLang="es-PE" sz="2359">
                <a:solidFill>
                  <a:srgbClr val="000000"/>
                </a:solidFill>
              </a:rPr>
              <a:t>En títulos o subtítulos de obras, artículos, capítulos, etc.:</a:t>
            </a:r>
          </a:p>
          <a:p>
            <a:pPr eaLnBrk="1">
              <a:spcAft>
                <a:spcPts val="1282"/>
              </a:spcAft>
            </a:pPr>
            <a:r>
              <a:rPr lang="es-AR" altLang="es-PE" sz="1996" i="1">
                <a:solidFill>
                  <a:srgbClr val="000000"/>
                </a:solidFill>
              </a:rPr>
              <a:t>La vida breve /  Martín Fierro</a:t>
            </a:r>
          </a:p>
          <a:p>
            <a:pPr eaLnBrk="1"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es-AR" altLang="es-PE" sz="2359">
                <a:solidFill>
                  <a:srgbClr val="000000"/>
                </a:solidFill>
              </a:rPr>
              <a:t>Después de los signos de exclamación e interrogación:</a:t>
            </a:r>
          </a:p>
          <a:p>
            <a:pPr eaLnBrk="1">
              <a:spcAft>
                <a:spcPts val="1282"/>
              </a:spcAft>
            </a:pPr>
            <a:r>
              <a:rPr lang="es-AR" altLang="es-PE" sz="1996" i="1">
                <a:solidFill>
                  <a:srgbClr val="000000"/>
                </a:solidFill>
              </a:rPr>
              <a:t>¡Qué día tan lindo! ¿Dónde estás?</a:t>
            </a:r>
          </a:p>
          <a:p>
            <a:pPr eaLnBrk="1"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es-AR" altLang="es-PE" sz="2359">
                <a:solidFill>
                  <a:srgbClr val="000000"/>
                </a:solidFill>
              </a:rPr>
              <a:t>En las cifras que indican años, en la numeración de páginas, en los números de decretos, leyes y artículos:</a:t>
            </a:r>
          </a:p>
          <a:p>
            <a:pPr eaLnBrk="1">
              <a:spcAft>
                <a:spcPts val="1282"/>
              </a:spcAft>
            </a:pPr>
            <a:r>
              <a:rPr lang="es-AR" altLang="es-PE" sz="1996" i="1">
                <a:solidFill>
                  <a:srgbClr val="000000"/>
                </a:solidFill>
              </a:rPr>
              <a:t>año 1998, página 1142, Decreto 1080, Ley 24240</a:t>
            </a:r>
          </a:p>
          <a:p>
            <a:pPr eaLnBrk="1">
              <a:spcAft>
                <a:spcPts val="1282"/>
              </a:spcAft>
              <a:buFont typeface="Wingdings" panose="05000000000000000000" pitchFamily="2" charset="2"/>
              <a:buChar char=""/>
            </a:pPr>
            <a:r>
              <a:rPr lang="es-AR" altLang="es-PE" sz="2359">
                <a:solidFill>
                  <a:srgbClr val="000000"/>
                </a:solidFill>
              </a:rPr>
              <a:t>En las entradas breves de una enumeración:</a:t>
            </a:r>
          </a:p>
          <a:p>
            <a:pPr eaLnBrk="1">
              <a:spcAft>
                <a:spcPts val="1282"/>
              </a:spcAft>
            </a:pPr>
            <a:r>
              <a:rPr lang="es-AR" altLang="es-PE" sz="1996" i="1">
                <a:solidFill>
                  <a:srgbClr val="000000"/>
                </a:solidFill>
              </a:rPr>
              <a:t>1- Minerales, 2- Vegetales, 3- Animales</a:t>
            </a:r>
          </a:p>
        </p:txBody>
      </p:sp>
    </p:spTree>
    <p:extLst>
      <p:ext uri="{BB962C8B-B14F-4D97-AF65-F5344CB8AC3E}">
        <p14:creationId xmlns:p14="http://schemas.microsoft.com/office/powerpoint/2010/main" val="917634143"/>
      </p:ext>
    </p:extLst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4543826" y="260648"/>
            <a:ext cx="3240360" cy="36004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PE" dirty="0">
                <a:solidFill>
                  <a:schemeClr val="tx1"/>
                </a:solidFill>
              </a:rPr>
              <a:t>LOS SIGNOS DE ENTONACIÓN</a:t>
            </a:r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2313579" y="2276872"/>
            <a:ext cx="3240360" cy="360040"/>
          </a:xfrm>
          <a:prstGeom prst="round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dirty="0">
                <a:solidFill>
                  <a:schemeClr val="tx1"/>
                </a:solidFill>
              </a:rPr>
              <a:t>SIGNOS DE INTERROGACIÓN</a:t>
            </a:r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6732698" y="2276872"/>
            <a:ext cx="3240360" cy="360040"/>
          </a:xfrm>
          <a:prstGeom prst="round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dirty="0">
                <a:solidFill>
                  <a:schemeClr val="tx1"/>
                </a:solidFill>
              </a:rPr>
              <a:t>SIGNOS DE EXCLAMACIÓN</a:t>
            </a:r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8" name="7 Rectángulo redondeado"/>
          <p:cNvSpPr/>
          <p:nvPr/>
        </p:nvSpPr>
        <p:spPr>
          <a:xfrm>
            <a:off x="1737515" y="3021359"/>
            <a:ext cx="4392488" cy="623666"/>
          </a:xfrm>
          <a:prstGeom prst="round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600" dirty="0">
              <a:solidFill>
                <a:schemeClr val="tx1"/>
              </a:solidFill>
            </a:endParaRPr>
          </a:p>
          <a:p>
            <a:r>
              <a:rPr lang="es-PE" sz="1600" dirty="0">
                <a:solidFill>
                  <a:schemeClr val="tx1"/>
                </a:solidFill>
              </a:rPr>
              <a:t>Al inicio y al final de las oraciones interrogativas.</a:t>
            </a:r>
          </a:p>
          <a:p>
            <a:r>
              <a:rPr lang="es-PE" sz="1200" i="1" dirty="0">
                <a:solidFill>
                  <a:schemeClr val="tx1"/>
                </a:solidFill>
              </a:rPr>
              <a:t>Ejemplo</a:t>
            </a:r>
            <a:r>
              <a:rPr lang="es-PE" sz="1600" dirty="0">
                <a:solidFill>
                  <a:schemeClr val="tx1"/>
                </a:solidFill>
              </a:rPr>
              <a:t>: ¿Dónde esta?</a:t>
            </a:r>
            <a:endParaRPr lang="es-PE" sz="1600" dirty="0">
              <a:solidFill>
                <a:schemeClr val="tx1"/>
              </a:solidFill>
            </a:endParaRPr>
          </a:p>
          <a:p>
            <a:endParaRPr lang="es-PE" sz="1600" dirty="0">
              <a:solidFill>
                <a:schemeClr val="tx1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6289278" y="3021359"/>
            <a:ext cx="4127203" cy="623666"/>
          </a:xfrm>
          <a:prstGeom prst="round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1500" dirty="0">
                <a:solidFill>
                  <a:schemeClr val="tx1"/>
                </a:solidFill>
              </a:rPr>
              <a:t>Al inicio y al final de las oraciones exclamativas.</a:t>
            </a:r>
          </a:p>
          <a:p>
            <a:r>
              <a:rPr lang="es-PE" sz="1200" i="1" dirty="0">
                <a:solidFill>
                  <a:schemeClr val="tx1"/>
                </a:solidFill>
              </a:rPr>
              <a:t>Ejemplo</a:t>
            </a:r>
            <a:r>
              <a:rPr lang="es-PE" sz="1500" dirty="0">
                <a:solidFill>
                  <a:schemeClr val="tx1"/>
                </a:solidFill>
              </a:rPr>
              <a:t>: </a:t>
            </a:r>
            <a:r>
              <a:rPr lang="es-PE" sz="1600" dirty="0">
                <a:solidFill>
                  <a:schemeClr val="tx1"/>
                </a:solidFill>
              </a:rPr>
              <a:t>¡Qué sorpresa!</a:t>
            </a:r>
            <a:endParaRPr lang="es-PE" sz="1600" dirty="0">
              <a:solidFill>
                <a:schemeClr val="tx1"/>
              </a:solidFill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3751738" y="886850"/>
            <a:ext cx="4824536" cy="5979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PE" sz="1600" dirty="0">
                <a:solidFill>
                  <a:schemeClr val="tx1"/>
                </a:solidFill>
              </a:rPr>
              <a:t>Sirven para dar a las oraciones una expresión especial, relacionada con la intencionalidad del hablante</a:t>
            </a:r>
            <a:endParaRPr lang="es-PE" sz="1600" dirty="0">
              <a:solidFill>
                <a:schemeClr val="tx1"/>
              </a:solidFill>
            </a:endParaRPr>
          </a:p>
        </p:txBody>
      </p:sp>
      <p:sp>
        <p:nvSpPr>
          <p:cNvPr id="12" name="11 Rectángulo redondeado"/>
          <p:cNvSpPr/>
          <p:nvPr/>
        </p:nvSpPr>
        <p:spPr>
          <a:xfrm>
            <a:off x="6279441" y="4005064"/>
            <a:ext cx="4146874" cy="893996"/>
          </a:xfrm>
          <a:prstGeom prst="round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600" dirty="0">
              <a:solidFill>
                <a:schemeClr val="tx1"/>
              </a:solidFill>
            </a:endParaRPr>
          </a:p>
          <a:p>
            <a:r>
              <a:rPr lang="es-PE" sz="1600" dirty="0">
                <a:solidFill>
                  <a:schemeClr val="tx1"/>
                </a:solidFill>
              </a:rPr>
              <a:t>No se coloca el punto después del signo.</a:t>
            </a:r>
          </a:p>
          <a:p>
            <a:r>
              <a:rPr lang="es-PE" sz="1200" i="1" dirty="0">
                <a:solidFill>
                  <a:schemeClr val="tx1"/>
                </a:solidFill>
              </a:rPr>
              <a:t>Ejemplo</a:t>
            </a:r>
            <a:r>
              <a:rPr lang="es-PE" sz="1600" dirty="0">
                <a:solidFill>
                  <a:schemeClr val="tx1"/>
                </a:solidFill>
              </a:rPr>
              <a:t>: </a:t>
            </a:r>
            <a:r>
              <a:rPr lang="es-PE" sz="1600" dirty="0">
                <a:solidFill>
                  <a:schemeClr val="tx1"/>
                </a:solidFill>
              </a:rPr>
              <a:t>¡Qué buen día hace</a:t>
            </a:r>
            <a:r>
              <a:rPr lang="es-PE" sz="1600" dirty="0">
                <a:solidFill>
                  <a:schemeClr val="tx1"/>
                </a:solidFill>
              </a:rPr>
              <a:t>! </a:t>
            </a:r>
          </a:p>
          <a:p>
            <a:r>
              <a:rPr lang="es-PE" sz="1600" b="1" dirty="0">
                <a:solidFill>
                  <a:srgbClr val="FF0000"/>
                </a:solidFill>
              </a:rPr>
              <a:t>(incorrecto)</a:t>
            </a:r>
            <a:endParaRPr lang="es-PE" sz="1600" b="1" dirty="0">
              <a:solidFill>
                <a:srgbClr val="FF0000"/>
              </a:solidFill>
            </a:endParaRPr>
          </a:p>
          <a:p>
            <a:endParaRPr lang="es-PE" sz="1600" dirty="0">
              <a:solidFill>
                <a:schemeClr val="tx1"/>
              </a:solidFill>
            </a:endParaRPr>
          </a:p>
        </p:txBody>
      </p:sp>
      <p:sp>
        <p:nvSpPr>
          <p:cNvPr id="13" name="12 Rectángulo redondeado"/>
          <p:cNvSpPr/>
          <p:nvPr/>
        </p:nvSpPr>
        <p:spPr>
          <a:xfrm>
            <a:off x="1737515" y="5160716"/>
            <a:ext cx="4392488" cy="1364629"/>
          </a:xfrm>
          <a:prstGeom prst="round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600" dirty="0">
              <a:solidFill>
                <a:schemeClr val="tx1"/>
              </a:solidFill>
            </a:endParaRPr>
          </a:p>
          <a:p>
            <a:r>
              <a:rPr lang="es-PE" sz="1600" dirty="0">
                <a:solidFill>
                  <a:schemeClr val="tx1"/>
                </a:solidFill>
              </a:rPr>
              <a:t>No necesariamente el signo se escribe al inicio, sino cuando comienza la pregunta. </a:t>
            </a:r>
          </a:p>
          <a:p>
            <a:r>
              <a:rPr lang="es-PE" sz="1200" i="1" dirty="0">
                <a:solidFill>
                  <a:schemeClr val="tx1"/>
                </a:solidFill>
              </a:rPr>
              <a:t>Ejemplo:</a:t>
            </a:r>
            <a:r>
              <a:rPr lang="es-PE" sz="1600" dirty="0">
                <a:solidFill>
                  <a:schemeClr val="tx1"/>
                </a:solidFill>
              </a:rPr>
              <a:t> Después de leer el texto, ¿qué valores presenta la lectura?</a:t>
            </a:r>
          </a:p>
          <a:p>
            <a:endParaRPr lang="es-PE" sz="1600" dirty="0">
              <a:solidFill>
                <a:schemeClr val="tx1"/>
              </a:solidFill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1737515" y="4005064"/>
            <a:ext cx="4392488" cy="864096"/>
          </a:xfrm>
          <a:prstGeom prst="round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PE" sz="1600" dirty="0">
              <a:solidFill>
                <a:schemeClr val="tx1"/>
              </a:solidFill>
            </a:endParaRPr>
          </a:p>
          <a:p>
            <a:r>
              <a:rPr lang="es-PE" sz="1600" dirty="0">
                <a:solidFill>
                  <a:schemeClr val="tx1"/>
                </a:solidFill>
              </a:rPr>
              <a:t>No se coloca el punto después del signo.</a:t>
            </a:r>
          </a:p>
          <a:p>
            <a:r>
              <a:rPr lang="es-PE" sz="1200" i="1" dirty="0">
                <a:solidFill>
                  <a:schemeClr val="tx1"/>
                </a:solidFill>
              </a:rPr>
              <a:t>Ejemplo</a:t>
            </a:r>
            <a:r>
              <a:rPr lang="es-PE" sz="1600" dirty="0">
                <a:solidFill>
                  <a:schemeClr val="tx1"/>
                </a:solidFill>
              </a:rPr>
              <a:t>: ¿Comenzó el programa de televisión? </a:t>
            </a:r>
            <a:r>
              <a:rPr lang="es-PE" sz="1600" b="1" dirty="0">
                <a:solidFill>
                  <a:srgbClr val="FF0000"/>
                </a:solidFill>
              </a:rPr>
              <a:t>(incorrecto)</a:t>
            </a:r>
            <a:endParaRPr lang="es-PE" sz="1600" b="1" dirty="0">
              <a:solidFill>
                <a:srgbClr val="FF0000"/>
              </a:solidFill>
            </a:endParaRPr>
          </a:p>
          <a:p>
            <a:endParaRPr lang="es-PE" sz="1600" dirty="0">
              <a:solidFill>
                <a:schemeClr val="tx1"/>
              </a:solidFill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6279441" y="5160716"/>
            <a:ext cx="4146874" cy="1364629"/>
          </a:xfrm>
          <a:prstGeom prst="round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sz="1600" dirty="0">
                <a:solidFill>
                  <a:schemeClr val="tx1"/>
                </a:solidFill>
              </a:rPr>
              <a:t>No necesariamente el signo se escribe al inicio, sino cuando comienza la exclamación. </a:t>
            </a:r>
          </a:p>
          <a:p>
            <a:r>
              <a:rPr lang="es-PE" sz="1200" i="1" dirty="0">
                <a:solidFill>
                  <a:schemeClr val="tx1"/>
                </a:solidFill>
              </a:rPr>
              <a:t>Ejemplo</a:t>
            </a:r>
            <a:r>
              <a:rPr lang="es-PE" sz="1600" dirty="0">
                <a:solidFill>
                  <a:schemeClr val="tx1"/>
                </a:solidFill>
              </a:rPr>
              <a:t>: Estaba </a:t>
            </a:r>
            <a:r>
              <a:rPr lang="es-PE" sz="1600" dirty="0">
                <a:solidFill>
                  <a:schemeClr val="tx1"/>
                </a:solidFill>
              </a:rPr>
              <a:t>estudiando tranquilamente y de repente, ¡zas!, alguien dio un portazo.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5923353" y="1616953"/>
            <a:ext cx="4813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600" dirty="0"/>
              <a:t>son</a:t>
            </a:r>
            <a:endParaRPr lang="es-PE" sz="1600" dirty="0"/>
          </a:p>
        </p:txBody>
      </p:sp>
      <p:cxnSp>
        <p:nvCxnSpPr>
          <p:cNvPr id="23" name="22 Conector recto"/>
          <p:cNvCxnSpPr>
            <a:stCxn id="5" idx="2"/>
            <a:endCxn id="10" idx="0"/>
          </p:cNvCxnSpPr>
          <p:nvPr/>
        </p:nvCxnSpPr>
        <p:spPr>
          <a:xfrm>
            <a:off x="6164006" y="620688"/>
            <a:ext cx="0" cy="266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>
            <a:stCxn id="10" idx="2"/>
            <a:endCxn id="21" idx="0"/>
          </p:cNvCxnSpPr>
          <p:nvPr/>
        </p:nvCxnSpPr>
        <p:spPr>
          <a:xfrm>
            <a:off x="6164007" y="1484785"/>
            <a:ext cx="1" cy="1321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>
            <a:stCxn id="21" idx="2"/>
            <a:endCxn id="6" idx="0"/>
          </p:cNvCxnSpPr>
          <p:nvPr/>
        </p:nvCxnSpPr>
        <p:spPr>
          <a:xfrm flipH="1">
            <a:off x="3933759" y="1955508"/>
            <a:ext cx="2230248" cy="321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>
            <a:stCxn id="21" idx="2"/>
            <a:endCxn id="7" idx="0"/>
          </p:cNvCxnSpPr>
          <p:nvPr/>
        </p:nvCxnSpPr>
        <p:spPr>
          <a:xfrm>
            <a:off x="6164008" y="1955508"/>
            <a:ext cx="2188871" cy="321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>
            <a:stCxn id="6" idx="2"/>
            <a:endCxn id="8" idx="0"/>
          </p:cNvCxnSpPr>
          <p:nvPr/>
        </p:nvCxnSpPr>
        <p:spPr>
          <a:xfrm>
            <a:off x="3933759" y="2636913"/>
            <a:ext cx="0" cy="384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>
            <a:stCxn id="8" idx="2"/>
            <a:endCxn id="14" idx="0"/>
          </p:cNvCxnSpPr>
          <p:nvPr/>
        </p:nvCxnSpPr>
        <p:spPr>
          <a:xfrm>
            <a:off x="3933759" y="3645026"/>
            <a:ext cx="0" cy="3600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"/>
          <p:cNvCxnSpPr>
            <a:stCxn id="14" idx="2"/>
            <a:endCxn id="13" idx="0"/>
          </p:cNvCxnSpPr>
          <p:nvPr/>
        </p:nvCxnSpPr>
        <p:spPr>
          <a:xfrm>
            <a:off x="3933759" y="4869161"/>
            <a:ext cx="0" cy="2915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"/>
          <p:cNvCxnSpPr>
            <a:stCxn id="7" idx="2"/>
            <a:endCxn id="9" idx="0"/>
          </p:cNvCxnSpPr>
          <p:nvPr/>
        </p:nvCxnSpPr>
        <p:spPr>
          <a:xfrm>
            <a:off x="8352879" y="2636913"/>
            <a:ext cx="1" cy="3844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"/>
          <p:cNvCxnSpPr>
            <a:stCxn id="9" idx="2"/>
            <a:endCxn id="12" idx="0"/>
          </p:cNvCxnSpPr>
          <p:nvPr/>
        </p:nvCxnSpPr>
        <p:spPr>
          <a:xfrm flipH="1">
            <a:off x="8352879" y="3645026"/>
            <a:ext cx="1" cy="3600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>
            <a:stCxn id="12" idx="2"/>
            <a:endCxn id="15" idx="0"/>
          </p:cNvCxnSpPr>
          <p:nvPr/>
        </p:nvCxnSpPr>
        <p:spPr>
          <a:xfrm>
            <a:off x="8352878" y="4899061"/>
            <a:ext cx="0" cy="2616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http://4.bp.blogspot.com/-qijslIHulhc/Tx2SisxtAzI/AAAAAAAAASc/xzFvUaz_nX4/s1600/Signos_de_interrogaci%25C3%25B3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2143915"/>
            <a:ext cx="718166" cy="718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definicionabc.com/wp-content/uploads/punto.gif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" t="12414" r="6673" b="15822"/>
          <a:stretch/>
        </p:blipFill>
        <p:spPr bwMode="auto">
          <a:xfrm flipV="1">
            <a:off x="5591944" y="4437112"/>
            <a:ext cx="144016" cy="134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6" descr="http://www.definicionabc.com/wp-content/uploads/punto.gif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" t="12414" r="6673" b="15822"/>
          <a:stretch/>
        </p:blipFill>
        <p:spPr bwMode="auto">
          <a:xfrm flipV="1">
            <a:off x="8688289" y="4437112"/>
            <a:ext cx="145389" cy="13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www.edenainfo.com.ar/exclamacion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2465" y="2051978"/>
            <a:ext cx="542925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edenainfo.com.ar/exclamacion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946880" y="2051977"/>
            <a:ext cx="542925" cy="77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18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p1108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48"/>
          <a:stretch/>
        </p:blipFill>
        <p:spPr bwMode="auto">
          <a:xfrm>
            <a:off x="1524000" y="819397"/>
            <a:ext cx="9144000" cy="6038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1631504" y="764704"/>
            <a:ext cx="144016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" name="3 Rectángulo"/>
          <p:cNvSpPr/>
          <p:nvPr/>
        </p:nvSpPr>
        <p:spPr>
          <a:xfrm>
            <a:off x="10344472" y="764704"/>
            <a:ext cx="144016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1511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1107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48"/>
          <a:stretch/>
        </p:blipFill>
        <p:spPr bwMode="auto">
          <a:xfrm>
            <a:off x="1562116" y="188640"/>
            <a:ext cx="9144000" cy="619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4295800" y="4005064"/>
            <a:ext cx="5256584" cy="1512168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PE" dirty="0">
                <a:solidFill>
                  <a:schemeClr val="tx1"/>
                </a:solidFill>
              </a:rPr>
              <a:t>citar el título de un artículo, un poema, un capítulo de un libro, un reportaje o, en general, cualquier parte dependiente dentro de una publicación; los títulos de los libros, </a:t>
            </a:r>
            <a:r>
              <a:rPr lang="es-PE" dirty="0">
                <a:solidFill>
                  <a:schemeClr val="tx1"/>
                </a:solidFill>
              </a:rPr>
              <a:t>obras literarias, por </a:t>
            </a:r>
            <a:r>
              <a:rPr lang="es-PE" dirty="0">
                <a:solidFill>
                  <a:schemeClr val="tx1"/>
                </a:solidFill>
              </a:rPr>
              <a:t>el contrario, se escriben en cursiva cuando aparecen en textos </a:t>
            </a:r>
            <a:r>
              <a:rPr lang="es-PE" dirty="0">
                <a:solidFill>
                  <a:schemeClr val="tx1"/>
                </a:solidFill>
              </a:rPr>
              <a:t>impresos.</a:t>
            </a:r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295800" y="5517232"/>
            <a:ext cx="5256584" cy="50405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5" name="4 Rectángulo"/>
          <p:cNvSpPr/>
          <p:nvPr/>
        </p:nvSpPr>
        <p:spPr>
          <a:xfrm>
            <a:off x="4306163" y="5517232"/>
            <a:ext cx="5112568" cy="4320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400" i="1" dirty="0">
                <a:solidFill>
                  <a:schemeClr val="tx1"/>
                </a:solidFill>
              </a:rPr>
              <a:t>Ha publicado un interesante artículo titulado «El léxico de hoy»</a:t>
            </a:r>
            <a:endParaRPr lang="es-PE" sz="1400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631504" y="188640"/>
            <a:ext cx="14401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7" name="6 Rectángulo"/>
          <p:cNvSpPr/>
          <p:nvPr/>
        </p:nvSpPr>
        <p:spPr>
          <a:xfrm>
            <a:off x="10344472" y="188640"/>
            <a:ext cx="144016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1920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0</TotalTime>
  <Words>414</Words>
  <Application>Microsoft Office PowerPoint</Application>
  <PresentationFormat>Panorámica</PresentationFormat>
  <Paragraphs>47</Paragraphs>
  <Slides>5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Microsoft YaHei</vt:lpstr>
      <vt:lpstr>Arial</vt:lpstr>
      <vt:lpstr>Calibri</vt:lpstr>
      <vt:lpstr>Times New Roman</vt:lpstr>
      <vt:lpstr>Trebuchet MS</vt:lpstr>
      <vt:lpstr>Wingdings</vt:lpstr>
      <vt:lpstr>Berlín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</dc:creator>
  <cp:lastModifiedBy>LENOVO</cp:lastModifiedBy>
  <cp:revision>1</cp:revision>
  <dcterms:created xsi:type="dcterms:W3CDTF">2018-11-04T03:47:02Z</dcterms:created>
  <dcterms:modified xsi:type="dcterms:W3CDTF">2018-11-04T03:47:37Z</dcterms:modified>
</cp:coreProperties>
</file>