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2" r:id="rId3"/>
    <p:sldId id="263" r:id="rId4"/>
    <p:sldId id="265" r:id="rId5"/>
    <p:sldId id="267" r:id="rId6"/>
    <p:sldId id="269" r:id="rId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1048707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A654A-3B49-4C63-888F-08DF41FFDEAC}" type="datetimeFigureOut">
              <a:rPr lang="es-ES_tradnl" smtClean="0"/>
              <a:t>04/11/2018</a:t>
            </a:fld>
            <a:endParaRPr lang="es-ES_tradnl"/>
          </a:p>
        </p:txBody>
      </p:sp>
      <p:sp>
        <p:nvSpPr>
          <p:cNvPr id="1048708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1048709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0AA7A-12A8-48E0-A34A-F1B64DE1075D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1048701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FA790-044D-4D91-B9C3-B914DABA0778}" type="datetimeFigureOut">
              <a:rPr lang="es-ES_tradnl" smtClean="0"/>
              <a:t>04/11/2018</a:t>
            </a:fld>
            <a:endParaRPr lang="es-ES_tradnl"/>
          </a:p>
        </p:txBody>
      </p:sp>
      <p:sp>
        <p:nvSpPr>
          <p:cNvPr id="1048702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1048703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1048704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1048705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BACB0-21E0-41EF-B026-1E93639C7F3A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6 Forma libre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04" name="7 Forma libre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05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606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48607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2122-83D6-4C7F-8C3F-AB5D314627C0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08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609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690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48691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3789-9C64-45D9-A488-6C44991E0C78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92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693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669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48670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B272-D820-49B0-916E-87E003548646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71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672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58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4858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A066-8850-468A-BDFE-56896C394D1F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58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58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6 Forma libre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83" name="8 Forma libre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84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685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4868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D5-89DD-49FF-8E62-A67256CB70BE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8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68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651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48652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48653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9253-E9BE-471B-8159-759A5659DA8D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54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65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657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48658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48659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48660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48661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D4A-B269-4B64-8B21-7A9A82BF7AE0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62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663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66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6747-6D30-4A80-A101-78626DDA1D00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66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48667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D6B8-B0EE-4948-AE5A-06C6D44743A1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7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67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695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48696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4869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96C8-309F-46E5-847C-7CDE1F467F3A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9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699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677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79999" sy="-17999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48678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48679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C02814-9828-430A-A061-2707D0EE9AFD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68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681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11 Forma libre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15 Forma libre"/>
          <p:cNvSpPr/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048579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4858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12D3A7-5004-403D-B4BA-BB3F1DC10AF7}" type="datetime1">
              <a:rPr lang="es-ES_tradnl" smtClean="0"/>
              <a:t>04/11/2018</a:t>
            </a:fld>
            <a:endParaRPr lang="es-ES_tradnl"/>
          </a:p>
        </p:txBody>
      </p:sp>
      <p:sp>
        <p:nvSpPr>
          <p:cNvPr id="1048581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  <p:sp>
        <p:nvSpPr>
          <p:cNvPr id="1048582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1CFD01-C755-4970-9F0D-EBC532C83265}" type="slidenum">
              <a:rPr lang="es-ES_tradnl" smtClean="0"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A. Párrafos de Introducción.</a:t>
            </a:r>
            <a:endParaRPr lang="es-ES_tradnl" dirty="0"/>
          </a:p>
        </p:txBody>
      </p:sp>
      <p:sp>
        <p:nvSpPr>
          <p:cNvPr id="104861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 fontScale="94762"/>
          </a:bodyPr>
          <a:lstStyle/>
          <a:p>
            <a:r>
              <a:rPr lang="es-ES_tradnl" dirty="0" smtClean="0"/>
              <a:t>Este tipo de párrafo es una primera aproximación al texto.</a:t>
            </a:r>
          </a:p>
          <a:p>
            <a:pPr>
              <a:buNone/>
            </a:pPr>
            <a:endParaRPr lang="es-ES_tradnl" sz="1050" dirty="0" smtClean="0"/>
          </a:p>
          <a:p>
            <a:r>
              <a:rPr lang="es-ES_tradnl" dirty="0" smtClean="0"/>
              <a:t>Se intenta en él suscitar el interés del lector.</a:t>
            </a:r>
          </a:p>
          <a:p>
            <a:endParaRPr lang="es-ES_tradnl" sz="1050" dirty="0" smtClean="0"/>
          </a:p>
          <a:p>
            <a:r>
              <a:rPr lang="es-ES_tradnl" dirty="0" smtClean="0"/>
              <a:t>En él se presenta el tema a desarrollar en el resto del texto.</a:t>
            </a:r>
          </a:p>
          <a:p>
            <a:endParaRPr lang="es-ES_tradnl" sz="1050" dirty="0" smtClean="0"/>
          </a:p>
          <a:p>
            <a:r>
              <a:rPr lang="es-ES_tradnl" dirty="0" smtClean="0"/>
              <a:t>Es una guía inicial que crea expectativas respecto del contenido del texto. </a:t>
            </a:r>
            <a:endParaRPr lang="es-ES_tradnl" dirty="0"/>
          </a:p>
        </p:txBody>
      </p:sp>
      <p:sp>
        <p:nvSpPr>
          <p:cNvPr id="104861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B. Párrafos de Conclusión.</a:t>
            </a:r>
            <a:endParaRPr lang="es-ES_tradnl" dirty="0"/>
          </a:p>
        </p:txBody>
      </p:sp>
      <p:sp>
        <p:nvSpPr>
          <p:cNvPr id="1048616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4833"/>
          </a:bodyPr>
          <a:lstStyle/>
          <a:p>
            <a:pPr algn="just"/>
            <a:r>
              <a:rPr lang="es-ES_tradnl" dirty="0" smtClean="0"/>
              <a:t>Su función es cerrar un texto o un capítulo.</a:t>
            </a:r>
          </a:p>
          <a:p>
            <a:pPr algn="just"/>
            <a:r>
              <a:rPr lang="es-ES_tradnl" dirty="0" smtClean="0"/>
              <a:t>En este se puede sintetizar el contenido del texto, dar una respuesta a una pregunta propuesta en la introducción, hacer una reflexión. </a:t>
            </a:r>
          </a:p>
          <a:p>
            <a:pPr algn="just"/>
            <a:r>
              <a:rPr lang="es-ES_tradnl" dirty="0" smtClean="0"/>
              <a:t>Éste depende de qué se propuso en el párrafo de introducción.</a:t>
            </a:r>
          </a:p>
          <a:p>
            <a:pPr algn="just"/>
            <a:r>
              <a:rPr lang="es-ES_tradnl" dirty="0" smtClean="0"/>
              <a:t>Puede incluir un marcador discursivo o conector que indique conclusión.</a:t>
            </a:r>
            <a:endParaRPr lang="es-ES_tradnl" dirty="0"/>
          </a:p>
        </p:txBody>
      </p:sp>
      <p:sp>
        <p:nvSpPr>
          <p:cNvPr id="1048617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Párrafos de Enumeración.</a:t>
            </a:r>
            <a:endParaRPr lang="es-ES_tradnl" dirty="0"/>
          </a:p>
        </p:txBody>
      </p:sp>
      <p:sp>
        <p:nvSpPr>
          <p:cNvPr id="10486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Su función es organizar una serie de ideas en torno a la idea central, exponiéndolas una tras otra.</a:t>
            </a:r>
          </a:p>
          <a:p>
            <a:r>
              <a:rPr lang="es-ES_tradnl" dirty="0" smtClean="0"/>
              <a:t>Se podría decir que una enumeración es una lista de ideas referidas a una misma idea central.</a:t>
            </a:r>
          </a:p>
          <a:p>
            <a:pPr>
              <a:buNone/>
            </a:pPr>
            <a:endParaRPr lang="es-ES_tradnl" dirty="0"/>
          </a:p>
        </p:txBody>
      </p:sp>
      <p:sp>
        <p:nvSpPr>
          <p:cNvPr id="1048620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Párrafos Expositivos.</a:t>
            </a:r>
            <a:endParaRPr lang="es-ES_tradnl" dirty="0"/>
          </a:p>
        </p:txBody>
      </p:sp>
      <p:sp>
        <p:nvSpPr>
          <p:cNvPr id="104862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Su función es dar a conocer de manera clara y explícita una idea central.</a:t>
            </a:r>
          </a:p>
          <a:p>
            <a:pPr algn="just"/>
            <a:r>
              <a:rPr lang="es-ES_tradnl" dirty="0" smtClean="0"/>
              <a:t>En él la oración tópico es fundamental, ya que debe ser clara y precisa.</a:t>
            </a:r>
          </a:p>
          <a:p>
            <a:pPr algn="just"/>
            <a:r>
              <a:rPr lang="es-ES_tradnl" dirty="0" smtClean="0"/>
              <a:t>El resto de las oraciones la desarrollan a través de la explicación, aclaración,  ampliación de los contenidos.</a:t>
            </a:r>
            <a:endParaRPr lang="es-ES_tradnl" dirty="0"/>
          </a:p>
        </p:txBody>
      </p:sp>
      <p:sp>
        <p:nvSpPr>
          <p:cNvPr id="104862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Párrafos de </a:t>
            </a:r>
            <a:br>
              <a:rPr lang="es-ES_tradnl" dirty="0" smtClean="0"/>
            </a:br>
            <a:r>
              <a:rPr lang="es-ES_tradnl" dirty="0" smtClean="0"/>
              <a:t>Confrontación y Contraste</a:t>
            </a:r>
            <a:endParaRPr lang="es-ES_tradnl" dirty="0"/>
          </a:p>
        </p:txBody>
      </p:sp>
      <p:sp>
        <p:nvSpPr>
          <p:cNvPr id="104862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Su función es comparar elementos (ideas, personas, objetos, especies, </a:t>
            </a:r>
            <a:r>
              <a:rPr lang="es-ES_tradnl" dirty="0" err="1" smtClean="0"/>
              <a:t>etc</a:t>
            </a:r>
            <a:r>
              <a:rPr lang="es-ES_tradnl" dirty="0" smtClean="0"/>
              <a:t>) a través de mostrar sus diferencias y sus similitudes.</a:t>
            </a:r>
            <a:endParaRPr lang="es-ES_tradnl" dirty="0"/>
          </a:p>
        </p:txBody>
      </p:sp>
      <p:sp>
        <p:nvSpPr>
          <p:cNvPr id="1048630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Párrafos de Desarrollo por </a:t>
            </a:r>
            <a:r>
              <a:rPr lang="es-ES_tradnl" dirty="0" err="1" smtClean="0"/>
              <a:t>Encuadernamiento</a:t>
            </a:r>
            <a:endParaRPr lang="es-ES_tradnl" dirty="0"/>
          </a:p>
        </p:txBody>
      </p:sp>
      <p:sp>
        <p:nvSpPr>
          <p:cNvPr id="10486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En éstos se indica la estructura interna del párrafo desde el comienzo.</a:t>
            </a:r>
          </a:p>
          <a:p>
            <a:pPr algn="just"/>
            <a:r>
              <a:rPr lang="es-ES_tradnl" dirty="0" smtClean="0"/>
              <a:t>Se delimita en la oración tópico la estructura interna de desarrollo.</a:t>
            </a:r>
            <a:endParaRPr lang="es-ES_tradnl" dirty="0"/>
          </a:p>
        </p:txBody>
      </p:sp>
      <p:sp>
        <p:nvSpPr>
          <p:cNvPr id="104863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TALLER DE REDACCIÓN I- 2009 -                                          Profesora Angie Neira Martínez</a:t>
            </a:r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ersonalizado 1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Berlin Sans FB</vt:lpstr>
      <vt:lpstr>Calibri</vt:lpstr>
      <vt:lpstr>Wingdings 2</vt:lpstr>
      <vt:lpstr>Técnico</vt:lpstr>
      <vt:lpstr>A. Párrafos de Introducción.</vt:lpstr>
      <vt:lpstr>B. Párrafos de Conclusión.</vt:lpstr>
      <vt:lpstr>Párrafos de Enumeración.</vt:lpstr>
      <vt:lpstr>Párrafos Expositivos.</vt:lpstr>
      <vt:lpstr>Párrafos de  Confrontación y Contraste</vt:lpstr>
      <vt:lpstr>Párrafos de Desarrollo por Encuadernamiento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Home</cp:lastModifiedBy>
  <cp:revision>1</cp:revision>
  <dcterms:created xsi:type="dcterms:W3CDTF">2008-10-03T06:43:52Z</dcterms:created>
  <dcterms:modified xsi:type="dcterms:W3CDTF">2018-11-04T18:52:04Z</dcterms:modified>
</cp:coreProperties>
</file>