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7"/>
  </p:notesMasterIdLst>
  <p:sldIdLst>
    <p:sldId id="480" r:id="rId2"/>
    <p:sldId id="481" r:id="rId3"/>
    <p:sldId id="359" r:id="rId4"/>
    <p:sldId id="357" r:id="rId5"/>
    <p:sldId id="464" r:id="rId6"/>
    <p:sldId id="358" r:id="rId7"/>
    <p:sldId id="492" r:id="rId8"/>
    <p:sldId id="493" r:id="rId9"/>
    <p:sldId id="487" r:id="rId10"/>
    <p:sldId id="488" r:id="rId11"/>
    <p:sldId id="490" r:id="rId12"/>
    <p:sldId id="489" r:id="rId13"/>
    <p:sldId id="466" r:id="rId14"/>
    <p:sldId id="467" r:id="rId15"/>
    <p:sldId id="468" r:id="rId16"/>
    <p:sldId id="465" r:id="rId17"/>
    <p:sldId id="360" r:id="rId18"/>
    <p:sldId id="361" r:id="rId19"/>
    <p:sldId id="362" r:id="rId20"/>
    <p:sldId id="363" r:id="rId21"/>
    <p:sldId id="552" r:id="rId22"/>
    <p:sldId id="469" r:id="rId23"/>
    <p:sldId id="378" r:id="rId24"/>
    <p:sldId id="470" r:id="rId25"/>
    <p:sldId id="472" r:id="rId26"/>
    <p:sldId id="519" r:id="rId27"/>
    <p:sldId id="520" r:id="rId28"/>
    <p:sldId id="521" r:id="rId29"/>
    <p:sldId id="522" r:id="rId30"/>
    <p:sldId id="523" r:id="rId31"/>
    <p:sldId id="494" r:id="rId32"/>
    <p:sldId id="495" r:id="rId33"/>
    <p:sldId id="471" r:id="rId34"/>
    <p:sldId id="331" r:id="rId35"/>
    <p:sldId id="366" r:id="rId36"/>
    <p:sldId id="367" r:id="rId37"/>
    <p:sldId id="496" r:id="rId38"/>
    <p:sldId id="473" r:id="rId39"/>
    <p:sldId id="332" r:id="rId40"/>
    <p:sldId id="364" r:id="rId41"/>
    <p:sldId id="497" r:id="rId42"/>
    <p:sldId id="498" r:id="rId43"/>
    <p:sldId id="499" r:id="rId44"/>
    <p:sldId id="500" r:id="rId45"/>
    <p:sldId id="501" r:id="rId46"/>
    <p:sldId id="503" r:id="rId47"/>
    <p:sldId id="504" r:id="rId48"/>
    <p:sldId id="506" r:id="rId49"/>
    <p:sldId id="507" r:id="rId50"/>
    <p:sldId id="508" r:id="rId51"/>
    <p:sldId id="509" r:id="rId52"/>
    <p:sldId id="510" r:id="rId53"/>
    <p:sldId id="511" r:id="rId54"/>
    <p:sldId id="514" r:id="rId55"/>
    <p:sldId id="512" r:id="rId56"/>
    <p:sldId id="513" r:id="rId57"/>
    <p:sldId id="491" r:id="rId58"/>
    <p:sldId id="524" r:id="rId59"/>
    <p:sldId id="525" r:id="rId60"/>
    <p:sldId id="526" r:id="rId61"/>
    <p:sldId id="527" r:id="rId62"/>
    <p:sldId id="528" r:id="rId63"/>
    <p:sldId id="529" r:id="rId64"/>
    <p:sldId id="530" r:id="rId65"/>
    <p:sldId id="531" r:id="rId66"/>
    <p:sldId id="532" r:id="rId67"/>
    <p:sldId id="533" r:id="rId68"/>
    <p:sldId id="534" r:id="rId69"/>
    <p:sldId id="535" r:id="rId70"/>
    <p:sldId id="536" r:id="rId71"/>
    <p:sldId id="537" r:id="rId72"/>
    <p:sldId id="538" r:id="rId73"/>
    <p:sldId id="539" r:id="rId74"/>
    <p:sldId id="540" r:id="rId75"/>
    <p:sldId id="541" r:id="rId76"/>
    <p:sldId id="542" r:id="rId77"/>
    <p:sldId id="543" r:id="rId78"/>
    <p:sldId id="544" r:id="rId79"/>
    <p:sldId id="545" r:id="rId80"/>
    <p:sldId id="546" r:id="rId81"/>
    <p:sldId id="547" r:id="rId82"/>
    <p:sldId id="548" r:id="rId83"/>
    <p:sldId id="549" r:id="rId84"/>
    <p:sldId id="550" r:id="rId85"/>
    <p:sldId id="551" r:id="rId86"/>
  </p:sldIdLst>
  <p:sldSz cx="9144000" cy="6858000" type="screen4x3"/>
  <p:notesSz cx="6858000" cy="9144000"/>
  <p:defaultTextStyle>
    <a:defPPr>
      <a:defRPr lang="es-P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323" autoAdjust="0"/>
  </p:normalViewPr>
  <p:slideViewPr>
    <p:cSldViewPr>
      <p:cViewPr varScale="1">
        <p:scale>
          <a:sx n="63" d="100"/>
          <a:sy n="63" d="100"/>
        </p:scale>
        <p:origin x="159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P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CBCBE7D-6C7C-487F-B2AD-E3DEB9FF6486}" type="datetimeFigureOut">
              <a:rPr lang="es-PE"/>
              <a:pPr>
                <a:defRPr/>
              </a:pPr>
              <a:t>19/11/2018</a:t>
            </a:fld>
            <a:endParaRPr lang="es-P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PE"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PE"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P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F81196E-7BC7-415D-B080-1F901522FF42}" type="slidenum">
              <a:rPr lang="es-PE"/>
              <a:pPr>
                <a:defRPr/>
              </a:pPr>
              <a:t>‹Nº›</a:t>
            </a:fld>
            <a:endParaRPr lang="es-PE"/>
          </a:p>
        </p:txBody>
      </p:sp>
    </p:spTree>
    <p:extLst>
      <p:ext uri="{BB962C8B-B14F-4D97-AF65-F5344CB8AC3E}">
        <p14:creationId xmlns:p14="http://schemas.microsoft.com/office/powerpoint/2010/main" val="7547463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pPr>
              <a:defRPr/>
            </a:pPr>
            <a:fld id="{5F81196E-7BC7-415D-B080-1F901522FF42}" type="slidenum">
              <a:rPr lang="es-PE" smtClean="0"/>
              <a:pPr>
                <a:defRPr/>
              </a:pPr>
              <a:t>28</a:t>
            </a:fld>
            <a:endParaRPr lang="es-PE"/>
          </a:p>
        </p:txBody>
      </p:sp>
    </p:spTree>
    <p:extLst>
      <p:ext uri="{BB962C8B-B14F-4D97-AF65-F5344CB8AC3E}">
        <p14:creationId xmlns:p14="http://schemas.microsoft.com/office/powerpoint/2010/main" val="458929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8067"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0115" name="Rectangle 2"/>
          <p:cNvSpPr txBox="1">
            <a:spLocks noGrp="1" noChangeArrowheads="1"/>
          </p:cNvSpPr>
          <p:nvPr>
            <p:ph type="body" idx="1"/>
          </p:nvPr>
        </p:nvSpPr>
        <p:spPr>
          <a:xfrm>
            <a:off x="1060230" y="4349786"/>
            <a:ext cx="4740809" cy="3428446"/>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1139" name="Rectangle 2"/>
          <p:cNvSpPr txBox="1">
            <a:spLocks noGrp="1" noChangeArrowheads="1"/>
          </p:cNvSpPr>
          <p:nvPr>
            <p:ph type="body" idx="1"/>
          </p:nvPr>
        </p:nvSpPr>
        <p:spPr>
          <a:xfrm>
            <a:off x="1060230" y="4349786"/>
            <a:ext cx="4740809" cy="3428446"/>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3187" name="Rectangle 2"/>
          <p:cNvSpPr txBox="1">
            <a:spLocks noGrp="1" noChangeArrowheads="1"/>
          </p:cNvSpPr>
          <p:nvPr>
            <p:ph type="body" idx="1"/>
          </p:nvPr>
        </p:nvSpPr>
        <p:spPr>
          <a:xfrm>
            <a:off x="1060230" y="4349786"/>
            <a:ext cx="4740809" cy="3428446"/>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1" name="Rectangle 2"/>
          <p:cNvSpPr txBox="1">
            <a:spLocks noGrp="1" noChangeArrowheads="1"/>
          </p:cNvSpPr>
          <p:nvPr>
            <p:ph type="body" idx="1"/>
          </p:nvPr>
        </p:nvSpPr>
        <p:spPr>
          <a:xfrm>
            <a:off x="1060230" y="4349786"/>
            <a:ext cx="4740809" cy="3428446"/>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5235" name="Rectangle 2"/>
          <p:cNvSpPr txBox="1">
            <a:spLocks noGrp="1" noChangeArrowheads="1"/>
          </p:cNvSpPr>
          <p:nvPr>
            <p:ph type="body" idx="1"/>
          </p:nvPr>
        </p:nvSpPr>
        <p:spPr>
          <a:xfrm>
            <a:off x="1060230" y="4349786"/>
            <a:ext cx="4740809" cy="3428446"/>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6259"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7283"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8307"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9331"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pPr>
              <a:defRPr/>
            </a:pPr>
            <a:fld id="{5F81196E-7BC7-415D-B080-1F901522FF42}" type="slidenum">
              <a:rPr lang="es-PE" smtClean="0"/>
              <a:pPr>
                <a:defRPr/>
              </a:pPr>
              <a:t>29</a:t>
            </a:fld>
            <a:endParaRPr lang="es-PE"/>
          </a:p>
        </p:txBody>
      </p:sp>
    </p:spTree>
    <p:extLst>
      <p:ext uri="{BB962C8B-B14F-4D97-AF65-F5344CB8AC3E}">
        <p14:creationId xmlns:p14="http://schemas.microsoft.com/office/powerpoint/2010/main" val="4589296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0355"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pPr>
              <a:defRPr/>
            </a:pPr>
            <a:fld id="{5F81196E-7BC7-415D-B080-1F901522FF42}" type="slidenum">
              <a:rPr lang="es-PE" smtClean="0"/>
              <a:pPr>
                <a:defRPr/>
              </a:pPr>
              <a:t>30</a:t>
            </a:fld>
            <a:endParaRPr lang="es-PE"/>
          </a:p>
        </p:txBody>
      </p:sp>
    </p:spTree>
    <p:extLst>
      <p:ext uri="{BB962C8B-B14F-4D97-AF65-F5344CB8AC3E}">
        <p14:creationId xmlns:p14="http://schemas.microsoft.com/office/powerpoint/2010/main" val="458929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5"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59"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7"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4995"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6019"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1"/>
          <p:cNvSpPr txBox="1">
            <a:spLocks noGrp="1" noRot="1" noChangeAspect="1" noChangeArrowheads="1" noTextEdit="1"/>
          </p:cNvSpPr>
          <p:nvPr>
            <p:ph type="sldImg"/>
          </p:nvPr>
        </p:nvSpPr>
        <p:spPr>
          <a:xfrm>
            <a:off x="1317625" y="877888"/>
            <a:ext cx="4219575" cy="31654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7043" name="Rectangle 2"/>
          <p:cNvSpPr txBox="1">
            <a:spLocks noGrp="1" noChangeArrowheads="1"/>
          </p:cNvSpPr>
          <p:nvPr>
            <p:ph type="body" idx="1"/>
          </p:nvPr>
        </p:nvSpPr>
        <p:spPr>
          <a:xfrm>
            <a:off x="1060230" y="4349786"/>
            <a:ext cx="4740809" cy="351260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s-PE" altLang="es-P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PE"/>
          </a:p>
        </p:txBody>
      </p:sp>
      <p:sp>
        <p:nvSpPr>
          <p:cNvPr id="4" name="3 Marcador de fecha"/>
          <p:cNvSpPr>
            <a:spLocks noGrp="1"/>
          </p:cNvSpPr>
          <p:nvPr>
            <p:ph type="dt" sz="half" idx="10"/>
          </p:nvPr>
        </p:nvSpPr>
        <p:spPr/>
        <p:txBody>
          <a:bodyPr/>
          <a:lstStyle>
            <a:lvl1pPr>
              <a:defRPr/>
            </a:lvl1pPr>
          </a:lstStyle>
          <a:p>
            <a:pPr>
              <a:defRPr/>
            </a:pPr>
            <a:fld id="{5B6110BF-15A2-4224-889D-3026C62785C5}" type="datetimeFigureOut">
              <a:rPr lang="es-PE"/>
              <a:pPr>
                <a:defRPr/>
              </a:pPr>
              <a:t>19/11/2018</a:t>
            </a:fld>
            <a:endParaRPr lang="es-PE"/>
          </a:p>
        </p:txBody>
      </p:sp>
      <p:sp>
        <p:nvSpPr>
          <p:cNvPr id="5" name="4 Marcador de pie de página"/>
          <p:cNvSpPr>
            <a:spLocks noGrp="1"/>
          </p:cNvSpPr>
          <p:nvPr>
            <p:ph type="ftr" sz="quarter" idx="11"/>
          </p:nvPr>
        </p:nvSpPr>
        <p:spPr/>
        <p:txBody>
          <a:bodyPr/>
          <a:lstStyle>
            <a:lvl1pPr>
              <a:defRPr/>
            </a:lvl1pPr>
          </a:lstStyle>
          <a:p>
            <a:pPr>
              <a:defRPr/>
            </a:pPr>
            <a:endParaRPr lang="es-PE"/>
          </a:p>
        </p:txBody>
      </p:sp>
      <p:sp>
        <p:nvSpPr>
          <p:cNvPr id="6" name="5 Marcador de número de diapositiva"/>
          <p:cNvSpPr>
            <a:spLocks noGrp="1"/>
          </p:cNvSpPr>
          <p:nvPr>
            <p:ph type="sldNum" sz="quarter" idx="12"/>
          </p:nvPr>
        </p:nvSpPr>
        <p:spPr/>
        <p:txBody>
          <a:bodyPr/>
          <a:lstStyle>
            <a:lvl1pPr>
              <a:defRPr/>
            </a:lvl1pPr>
          </a:lstStyle>
          <a:p>
            <a:pPr>
              <a:defRPr/>
            </a:pPr>
            <a:fld id="{78C43B8C-B70E-4110-99A3-2EA95CD25DA4}" type="slidenum">
              <a:rPr lang="es-PE"/>
              <a:pPr>
                <a:defRPr/>
              </a:pPr>
              <a:t>‹Nº›</a:t>
            </a:fld>
            <a:endParaRPr lang="es-P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3 Marcador de fecha"/>
          <p:cNvSpPr>
            <a:spLocks noGrp="1"/>
          </p:cNvSpPr>
          <p:nvPr>
            <p:ph type="dt" sz="half" idx="10"/>
          </p:nvPr>
        </p:nvSpPr>
        <p:spPr/>
        <p:txBody>
          <a:bodyPr/>
          <a:lstStyle>
            <a:lvl1pPr>
              <a:defRPr/>
            </a:lvl1pPr>
          </a:lstStyle>
          <a:p>
            <a:pPr>
              <a:defRPr/>
            </a:pPr>
            <a:fld id="{EE925F77-9FFD-4743-BF7C-3118C33BBD4E}" type="datetimeFigureOut">
              <a:rPr lang="es-PE"/>
              <a:pPr>
                <a:defRPr/>
              </a:pPr>
              <a:t>19/11/2018</a:t>
            </a:fld>
            <a:endParaRPr lang="es-PE"/>
          </a:p>
        </p:txBody>
      </p:sp>
      <p:sp>
        <p:nvSpPr>
          <p:cNvPr id="5" name="4 Marcador de pie de página"/>
          <p:cNvSpPr>
            <a:spLocks noGrp="1"/>
          </p:cNvSpPr>
          <p:nvPr>
            <p:ph type="ftr" sz="quarter" idx="11"/>
          </p:nvPr>
        </p:nvSpPr>
        <p:spPr/>
        <p:txBody>
          <a:bodyPr/>
          <a:lstStyle>
            <a:lvl1pPr>
              <a:defRPr/>
            </a:lvl1pPr>
          </a:lstStyle>
          <a:p>
            <a:pPr>
              <a:defRPr/>
            </a:pPr>
            <a:endParaRPr lang="es-PE"/>
          </a:p>
        </p:txBody>
      </p:sp>
      <p:sp>
        <p:nvSpPr>
          <p:cNvPr id="6" name="5 Marcador de número de diapositiva"/>
          <p:cNvSpPr>
            <a:spLocks noGrp="1"/>
          </p:cNvSpPr>
          <p:nvPr>
            <p:ph type="sldNum" sz="quarter" idx="12"/>
          </p:nvPr>
        </p:nvSpPr>
        <p:spPr/>
        <p:txBody>
          <a:bodyPr/>
          <a:lstStyle>
            <a:lvl1pPr>
              <a:defRPr/>
            </a:lvl1pPr>
          </a:lstStyle>
          <a:p>
            <a:pPr>
              <a:defRPr/>
            </a:pPr>
            <a:fld id="{B244BA2D-3814-4832-8EF0-4DAAE8B9115F}" type="slidenum">
              <a:rPr lang="es-PE"/>
              <a:pPr>
                <a:defRPr/>
              </a:pPr>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3 Marcador de fecha"/>
          <p:cNvSpPr>
            <a:spLocks noGrp="1"/>
          </p:cNvSpPr>
          <p:nvPr>
            <p:ph type="dt" sz="half" idx="10"/>
          </p:nvPr>
        </p:nvSpPr>
        <p:spPr/>
        <p:txBody>
          <a:bodyPr/>
          <a:lstStyle>
            <a:lvl1pPr>
              <a:defRPr/>
            </a:lvl1pPr>
          </a:lstStyle>
          <a:p>
            <a:pPr>
              <a:defRPr/>
            </a:pPr>
            <a:fld id="{112C8730-E1FE-4991-9C10-EAABDCA3741F}" type="datetimeFigureOut">
              <a:rPr lang="es-PE"/>
              <a:pPr>
                <a:defRPr/>
              </a:pPr>
              <a:t>19/11/2018</a:t>
            </a:fld>
            <a:endParaRPr lang="es-PE"/>
          </a:p>
        </p:txBody>
      </p:sp>
      <p:sp>
        <p:nvSpPr>
          <p:cNvPr id="5" name="4 Marcador de pie de página"/>
          <p:cNvSpPr>
            <a:spLocks noGrp="1"/>
          </p:cNvSpPr>
          <p:nvPr>
            <p:ph type="ftr" sz="quarter" idx="11"/>
          </p:nvPr>
        </p:nvSpPr>
        <p:spPr/>
        <p:txBody>
          <a:bodyPr/>
          <a:lstStyle>
            <a:lvl1pPr>
              <a:defRPr/>
            </a:lvl1pPr>
          </a:lstStyle>
          <a:p>
            <a:pPr>
              <a:defRPr/>
            </a:pPr>
            <a:endParaRPr lang="es-PE"/>
          </a:p>
        </p:txBody>
      </p:sp>
      <p:sp>
        <p:nvSpPr>
          <p:cNvPr id="6" name="5 Marcador de número de diapositiva"/>
          <p:cNvSpPr>
            <a:spLocks noGrp="1"/>
          </p:cNvSpPr>
          <p:nvPr>
            <p:ph type="sldNum" sz="quarter" idx="12"/>
          </p:nvPr>
        </p:nvSpPr>
        <p:spPr/>
        <p:txBody>
          <a:bodyPr/>
          <a:lstStyle>
            <a:lvl1pPr>
              <a:defRPr/>
            </a:lvl1pPr>
          </a:lstStyle>
          <a:p>
            <a:pPr>
              <a:defRPr/>
            </a:pPr>
            <a:fld id="{440131E1-7014-4A09-B1F3-DB8EFC3D13C1}" type="slidenum">
              <a:rPr lang="es-PE"/>
              <a:pPr>
                <a:defRPr/>
              </a:pPr>
              <a:t>‹Nº›</a:t>
            </a:fld>
            <a:endParaRPr lang="es-P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PE"/>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3 Marcador de fecha"/>
          <p:cNvSpPr>
            <a:spLocks noGrp="1"/>
          </p:cNvSpPr>
          <p:nvPr>
            <p:ph type="dt" sz="half" idx="10"/>
          </p:nvPr>
        </p:nvSpPr>
        <p:spPr/>
        <p:txBody>
          <a:bodyPr/>
          <a:lstStyle>
            <a:lvl1pPr>
              <a:defRPr/>
            </a:lvl1pPr>
          </a:lstStyle>
          <a:p>
            <a:pPr>
              <a:defRPr/>
            </a:pPr>
            <a:fld id="{572D02C5-ED5E-408C-8F64-6350C481C828}" type="datetimeFigureOut">
              <a:rPr lang="es-PE"/>
              <a:pPr>
                <a:defRPr/>
              </a:pPr>
              <a:t>19/11/2018</a:t>
            </a:fld>
            <a:endParaRPr lang="es-PE"/>
          </a:p>
        </p:txBody>
      </p:sp>
      <p:sp>
        <p:nvSpPr>
          <p:cNvPr id="5" name="4 Marcador de pie de página"/>
          <p:cNvSpPr>
            <a:spLocks noGrp="1"/>
          </p:cNvSpPr>
          <p:nvPr>
            <p:ph type="ftr" sz="quarter" idx="11"/>
          </p:nvPr>
        </p:nvSpPr>
        <p:spPr/>
        <p:txBody>
          <a:bodyPr/>
          <a:lstStyle>
            <a:lvl1pPr>
              <a:defRPr/>
            </a:lvl1pPr>
          </a:lstStyle>
          <a:p>
            <a:pPr>
              <a:defRPr/>
            </a:pPr>
            <a:endParaRPr lang="es-PE"/>
          </a:p>
        </p:txBody>
      </p:sp>
      <p:sp>
        <p:nvSpPr>
          <p:cNvPr id="6" name="5 Marcador de número de diapositiva"/>
          <p:cNvSpPr>
            <a:spLocks noGrp="1"/>
          </p:cNvSpPr>
          <p:nvPr>
            <p:ph type="sldNum" sz="quarter" idx="12"/>
          </p:nvPr>
        </p:nvSpPr>
        <p:spPr/>
        <p:txBody>
          <a:bodyPr/>
          <a:lstStyle>
            <a:lvl1pPr>
              <a:defRPr/>
            </a:lvl1pPr>
          </a:lstStyle>
          <a:p>
            <a:pPr>
              <a:defRPr/>
            </a:pPr>
            <a:fld id="{0A9AD650-AF8D-447A-8A85-9666542D309C}" type="slidenum">
              <a:rPr lang="es-PE"/>
              <a:pPr>
                <a:defRPr/>
              </a:pPr>
              <a:t>‹Nº›</a:t>
            </a:fld>
            <a:endParaRPr lang="es-P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1D641748-D0C6-4D1C-911F-4CB2C4C6F452}" type="datetimeFigureOut">
              <a:rPr lang="es-PE"/>
              <a:pPr>
                <a:defRPr/>
              </a:pPr>
              <a:t>19/11/2018</a:t>
            </a:fld>
            <a:endParaRPr lang="es-PE"/>
          </a:p>
        </p:txBody>
      </p:sp>
      <p:sp>
        <p:nvSpPr>
          <p:cNvPr id="5" name="4 Marcador de pie de página"/>
          <p:cNvSpPr>
            <a:spLocks noGrp="1"/>
          </p:cNvSpPr>
          <p:nvPr>
            <p:ph type="ftr" sz="quarter" idx="11"/>
          </p:nvPr>
        </p:nvSpPr>
        <p:spPr/>
        <p:txBody>
          <a:bodyPr/>
          <a:lstStyle>
            <a:lvl1pPr>
              <a:defRPr/>
            </a:lvl1pPr>
          </a:lstStyle>
          <a:p>
            <a:pPr>
              <a:defRPr/>
            </a:pPr>
            <a:endParaRPr lang="es-PE"/>
          </a:p>
        </p:txBody>
      </p:sp>
      <p:sp>
        <p:nvSpPr>
          <p:cNvPr id="6" name="5 Marcador de número de diapositiva"/>
          <p:cNvSpPr>
            <a:spLocks noGrp="1"/>
          </p:cNvSpPr>
          <p:nvPr>
            <p:ph type="sldNum" sz="quarter" idx="12"/>
          </p:nvPr>
        </p:nvSpPr>
        <p:spPr/>
        <p:txBody>
          <a:bodyPr/>
          <a:lstStyle>
            <a:lvl1pPr>
              <a:defRPr/>
            </a:lvl1pPr>
          </a:lstStyle>
          <a:p>
            <a:pPr>
              <a:defRPr/>
            </a:pPr>
            <a:fld id="{6A37FD65-F17D-47B8-BA7C-EECA2624048D}" type="slidenum">
              <a:rPr lang="es-PE"/>
              <a:pPr>
                <a:defRPr/>
              </a:pPr>
              <a:t>‹Nº›</a:t>
            </a:fld>
            <a:endParaRPr lang="es-P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3 Marcador de fecha"/>
          <p:cNvSpPr>
            <a:spLocks noGrp="1"/>
          </p:cNvSpPr>
          <p:nvPr>
            <p:ph type="dt" sz="half" idx="10"/>
          </p:nvPr>
        </p:nvSpPr>
        <p:spPr/>
        <p:txBody>
          <a:bodyPr/>
          <a:lstStyle>
            <a:lvl1pPr>
              <a:defRPr/>
            </a:lvl1pPr>
          </a:lstStyle>
          <a:p>
            <a:pPr>
              <a:defRPr/>
            </a:pPr>
            <a:fld id="{C46305FD-4B44-4E84-9C7B-FA1937EF60B7}" type="datetimeFigureOut">
              <a:rPr lang="es-PE"/>
              <a:pPr>
                <a:defRPr/>
              </a:pPr>
              <a:t>19/11/2018</a:t>
            </a:fld>
            <a:endParaRPr lang="es-PE"/>
          </a:p>
        </p:txBody>
      </p:sp>
      <p:sp>
        <p:nvSpPr>
          <p:cNvPr id="6" name="4 Marcador de pie de página"/>
          <p:cNvSpPr>
            <a:spLocks noGrp="1"/>
          </p:cNvSpPr>
          <p:nvPr>
            <p:ph type="ftr" sz="quarter" idx="11"/>
          </p:nvPr>
        </p:nvSpPr>
        <p:spPr/>
        <p:txBody>
          <a:bodyPr/>
          <a:lstStyle>
            <a:lvl1pPr>
              <a:defRPr/>
            </a:lvl1pPr>
          </a:lstStyle>
          <a:p>
            <a:pPr>
              <a:defRPr/>
            </a:pPr>
            <a:endParaRPr lang="es-PE"/>
          </a:p>
        </p:txBody>
      </p:sp>
      <p:sp>
        <p:nvSpPr>
          <p:cNvPr id="7" name="5 Marcador de número de diapositiva"/>
          <p:cNvSpPr>
            <a:spLocks noGrp="1"/>
          </p:cNvSpPr>
          <p:nvPr>
            <p:ph type="sldNum" sz="quarter" idx="12"/>
          </p:nvPr>
        </p:nvSpPr>
        <p:spPr/>
        <p:txBody>
          <a:bodyPr/>
          <a:lstStyle>
            <a:lvl1pPr>
              <a:defRPr/>
            </a:lvl1pPr>
          </a:lstStyle>
          <a:p>
            <a:pPr>
              <a:defRPr/>
            </a:pPr>
            <a:fld id="{C845AF81-3AF4-45B7-A124-A86AC32B3B23}" type="slidenum">
              <a:rPr lang="es-PE"/>
              <a:pPr>
                <a:defRPr/>
              </a:pPr>
              <a:t>‹Nº›</a:t>
            </a:fld>
            <a:endParaRPr lang="es-P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3 Marcador de fecha"/>
          <p:cNvSpPr>
            <a:spLocks noGrp="1"/>
          </p:cNvSpPr>
          <p:nvPr>
            <p:ph type="dt" sz="half" idx="10"/>
          </p:nvPr>
        </p:nvSpPr>
        <p:spPr/>
        <p:txBody>
          <a:bodyPr/>
          <a:lstStyle>
            <a:lvl1pPr>
              <a:defRPr/>
            </a:lvl1pPr>
          </a:lstStyle>
          <a:p>
            <a:pPr>
              <a:defRPr/>
            </a:pPr>
            <a:fld id="{4FFC8062-6BC1-481D-99D2-CBD63546F283}" type="datetimeFigureOut">
              <a:rPr lang="es-PE"/>
              <a:pPr>
                <a:defRPr/>
              </a:pPr>
              <a:t>19/11/2018</a:t>
            </a:fld>
            <a:endParaRPr lang="es-PE"/>
          </a:p>
        </p:txBody>
      </p:sp>
      <p:sp>
        <p:nvSpPr>
          <p:cNvPr id="8" name="4 Marcador de pie de página"/>
          <p:cNvSpPr>
            <a:spLocks noGrp="1"/>
          </p:cNvSpPr>
          <p:nvPr>
            <p:ph type="ftr" sz="quarter" idx="11"/>
          </p:nvPr>
        </p:nvSpPr>
        <p:spPr/>
        <p:txBody>
          <a:bodyPr/>
          <a:lstStyle>
            <a:lvl1pPr>
              <a:defRPr/>
            </a:lvl1pPr>
          </a:lstStyle>
          <a:p>
            <a:pPr>
              <a:defRPr/>
            </a:pPr>
            <a:endParaRPr lang="es-PE"/>
          </a:p>
        </p:txBody>
      </p:sp>
      <p:sp>
        <p:nvSpPr>
          <p:cNvPr id="9" name="5 Marcador de número de diapositiva"/>
          <p:cNvSpPr>
            <a:spLocks noGrp="1"/>
          </p:cNvSpPr>
          <p:nvPr>
            <p:ph type="sldNum" sz="quarter" idx="12"/>
          </p:nvPr>
        </p:nvSpPr>
        <p:spPr/>
        <p:txBody>
          <a:bodyPr/>
          <a:lstStyle>
            <a:lvl1pPr>
              <a:defRPr/>
            </a:lvl1pPr>
          </a:lstStyle>
          <a:p>
            <a:pPr>
              <a:defRPr/>
            </a:pPr>
            <a:fld id="{2165EC09-6CE5-417D-99DC-96BEBB8BC973}" type="slidenum">
              <a:rPr lang="es-PE"/>
              <a:pPr>
                <a:defRPr/>
              </a:pPr>
              <a:t>‹Nº›</a:t>
            </a:fld>
            <a:endParaRPr lang="es-P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PE"/>
          </a:p>
        </p:txBody>
      </p:sp>
      <p:sp>
        <p:nvSpPr>
          <p:cNvPr id="3" name="3 Marcador de fecha"/>
          <p:cNvSpPr>
            <a:spLocks noGrp="1"/>
          </p:cNvSpPr>
          <p:nvPr>
            <p:ph type="dt" sz="half" idx="10"/>
          </p:nvPr>
        </p:nvSpPr>
        <p:spPr/>
        <p:txBody>
          <a:bodyPr/>
          <a:lstStyle>
            <a:lvl1pPr>
              <a:defRPr/>
            </a:lvl1pPr>
          </a:lstStyle>
          <a:p>
            <a:pPr>
              <a:defRPr/>
            </a:pPr>
            <a:fld id="{A91E957D-9420-4A00-AD42-ED91AB7FDDA7}" type="datetimeFigureOut">
              <a:rPr lang="es-PE"/>
              <a:pPr>
                <a:defRPr/>
              </a:pPr>
              <a:t>19/11/2018</a:t>
            </a:fld>
            <a:endParaRPr lang="es-PE"/>
          </a:p>
        </p:txBody>
      </p:sp>
      <p:sp>
        <p:nvSpPr>
          <p:cNvPr id="4" name="4 Marcador de pie de página"/>
          <p:cNvSpPr>
            <a:spLocks noGrp="1"/>
          </p:cNvSpPr>
          <p:nvPr>
            <p:ph type="ftr" sz="quarter" idx="11"/>
          </p:nvPr>
        </p:nvSpPr>
        <p:spPr/>
        <p:txBody>
          <a:bodyPr/>
          <a:lstStyle>
            <a:lvl1pPr>
              <a:defRPr/>
            </a:lvl1pPr>
          </a:lstStyle>
          <a:p>
            <a:pPr>
              <a:defRPr/>
            </a:pPr>
            <a:endParaRPr lang="es-PE"/>
          </a:p>
        </p:txBody>
      </p:sp>
      <p:sp>
        <p:nvSpPr>
          <p:cNvPr id="5" name="5 Marcador de número de diapositiva"/>
          <p:cNvSpPr>
            <a:spLocks noGrp="1"/>
          </p:cNvSpPr>
          <p:nvPr>
            <p:ph type="sldNum" sz="quarter" idx="12"/>
          </p:nvPr>
        </p:nvSpPr>
        <p:spPr/>
        <p:txBody>
          <a:bodyPr/>
          <a:lstStyle>
            <a:lvl1pPr>
              <a:defRPr/>
            </a:lvl1pPr>
          </a:lstStyle>
          <a:p>
            <a:pPr>
              <a:defRPr/>
            </a:pPr>
            <a:fld id="{4EEE357A-9FB7-44B1-B5A9-3A7E31CE7CBB}" type="slidenum">
              <a:rPr lang="es-PE"/>
              <a:pPr>
                <a:defRPr/>
              </a:pPr>
              <a:t>‹Nº›</a:t>
            </a:fld>
            <a:endParaRPr lang="es-P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04E8442-73CE-47F2-A5CE-5549E000A821}" type="datetimeFigureOut">
              <a:rPr lang="es-PE"/>
              <a:pPr>
                <a:defRPr/>
              </a:pPr>
              <a:t>19/11/2018</a:t>
            </a:fld>
            <a:endParaRPr lang="es-PE"/>
          </a:p>
        </p:txBody>
      </p:sp>
      <p:sp>
        <p:nvSpPr>
          <p:cNvPr id="3" name="4 Marcador de pie de página"/>
          <p:cNvSpPr>
            <a:spLocks noGrp="1"/>
          </p:cNvSpPr>
          <p:nvPr>
            <p:ph type="ftr" sz="quarter" idx="11"/>
          </p:nvPr>
        </p:nvSpPr>
        <p:spPr/>
        <p:txBody>
          <a:bodyPr/>
          <a:lstStyle>
            <a:lvl1pPr>
              <a:defRPr/>
            </a:lvl1pPr>
          </a:lstStyle>
          <a:p>
            <a:pPr>
              <a:defRPr/>
            </a:pPr>
            <a:endParaRPr lang="es-PE"/>
          </a:p>
        </p:txBody>
      </p:sp>
      <p:sp>
        <p:nvSpPr>
          <p:cNvPr id="4" name="5 Marcador de número de diapositiva"/>
          <p:cNvSpPr>
            <a:spLocks noGrp="1"/>
          </p:cNvSpPr>
          <p:nvPr>
            <p:ph type="sldNum" sz="quarter" idx="12"/>
          </p:nvPr>
        </p:nvSpPr>
        <p:spPr/>
        <p:txBody>
          <a:bodyPr/>
          <a:lstStyle>
            <a:lvl1pPr>
              <a:defRPr/>
            </a:lvl1pPr>
          </a:lstStyle>
          <a:p>
            <a:pPr>
              <a:defRPr/>
            </a:pPr>
            <a:fld id="{1A01CF04-D056-4C95-A861-71D2E41C68ED}" type="slidenum">
              <a:rPr lang="es-PE"/>
              <a:pPr>
                <a:defRPr/>
              </a:pPr>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B9F549A0-B397-47C8-9916-B64F31616046}" type="datetimeFigureOut">
              <a:rPr lang="es-PE"/>
              <a:pPr>
                <a:defRPr/>
              </a:pPr>
              <a:t>19/11/2018</a:t>
            </a:fld>
            <a:endParaRPr lang="es-PE"/>
          </a:p>
        </p:txBody>
      </p:sp>
      <p:sp>
        <p:nvSpPr>
          <p:cNvPr id="6" name="4 Marcador de pie de página"/>
          <p:cNvSpPr>
            <a:spLocks noGrp="1"/>
          </p:cNvSpPr>
          <p:nvPr>
            <p:ph type="ftr" sz="quarter" idx="11"/>
          </p:nvPr>
        </p:nvSpPr>
        <p:spPr/>
        <p:txBody>
          <a:bodyPr/>
          <a:lstStyle>
            <a:lvl1pPr>
              <a:defRPr/>
            </a:lvl1pPr>
          </a:lstStyle>
          <a:p>
            <a:pPr>
              <a:defRPr/>
            </a:pPr>
            <a:endParaRPr lang="es-PE"/>
          </a:p>
        </p:txBody>
      </p:sp>
      <p:sp>
        <p:nvSpPr>
          <p:cNvPr id="7" name="5 Marcador de número de diapositiva"/>
          <p:cNvSpPr>
            <a:spLocks noGrp="1"/>
          </p:cNvSpPr>
          <p:nvPr>
            <p:ph type="sldNum" sz="quarter" idx="12"/>
          </p:nvPr>
        </p:nvSpPr>
        <p:spPr/>
        <p:txBody>
          <a:bodyPr/>
          <a:lstStyle>
            <a:lvl1pPr>
              <a:defRPr/>
            </a:lvl1pPr>
          </a:lstStyle>
          <a:p>
            <a:pPr>
              <a:defRPr/>
            </a:pPr>
            <a:fld id="{722FE895-81F3-4ED7-9569-F47863129AE4}" type="slidenum">
              <a:rPr lang="es-PE"/>
              <a:pPr>
                <a:defRPr/>
              </a:pPr>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PE"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36A7568-30BA-493E-8BDA-0594C515A86D}" type="datetimeFigureOut">
              <a:rPr lang="es-PE"/>
              <a:pPr>
                <a:defRPr/>
              </a:pPr>
              <a:t>19/11/2018</a:t>
            </a:fld>
            <a:endParaRPr lang="es-PE"/>
          </a:p>
        </p:txBody>
      </p:sp>
      <p:sp>
        <p:nvSpPr>
          <p:cNvPr id="6" name="4 Marcador de pie de página"/>
          <p:cNvSpPr>
            <a:spLocks noGrp="1"/>
          </p:cNvSpPr>
          <p:nvPr>
            <p:ph type="ftr" sz="quarter" idx="11"/>
          </p:nvPr>
        </p:nvSpPr>
        <p:spPr/>
        <p:txBody>
          <a:bodyPr/>
          <a:lstStyle>
            <a:lvl1pPr>
              <a:defRPr/>
            </a:lvl1pPr>
          </a:lstStyle>
          <a:p>
            <a:pPr>
              <a:defRPr/>
            </a:pPr>
            <a:endParaRPr lang="es-PE"/>
          </a:p>
        </p:txBody>
      </p:sp>
      <p:sp>
        <p:nvSpPr>
          <p:cNvPr id="7" name="5 Marcador de número de diapositiva"/>
          <p:cNvSpPr>
            <a:spLocks noGrp="1"/>
          </p:cNvSpPr>
          <p:nvPr>
            <p:ph type="sldNum" sz="quarter" idx="12"/>
          </p:nvPr>
        </p:nvSpPr>
        <p:spPr/>
        <p:txBody>
          <a:bodyPr/>
          <a:lstStyle>
            <a:lvl1pPr>
              <a:defRPr/>
            </a:lvl1pPr>
          </a:lstStyle>
          <a:p>
            <a:pPr>
              <a:defRPr/>
            </a:pPr>
            <a:fld id="{68D80F51-4802-4FB4-B899-E2AAD3FED45B}" type="slidenum">
              <a:rPr lang="es-PE"/>
              <a:pPr>
                <a:defRPr/>
              </a:pPr>
              <a:t>‹Nº›</a:t>
            </a:fld>
            <a:endParaRPr lang="es-P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880FCA7-AF52-4CCE-9EF6-15D803C5A9E3}" type="datetimeFigureOut">
              <a:rPr lang="es-PE"/>
              <a:pPr>
                <a:defRPr/>
              </a:pPr>
              <a:t>19/11/2018</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7B0A85F-6E89-478D-BFD3-38627728AD0A}" type="slidenum">
              <a:rPr lang="es-PE"/>
              <a:pPr>
                <a:defRPr/>
              </a:pPr>
              <a:t>‹Nº›</a:t>
            </a:fld>
            <a:endParaRPr lang="es-PE"/>
          </a:p>
        </p:txBody>
      </p:sp>
      <p:pic>
        <p:nvPicPr>
          <p:cNvPr id="48133" name="Imagen 1" descr="ppt-01.png"/>
          <p:cNvPicPr>
            <a:picLocks noChangeAspect="1"/>
          </p:cNvPicPr>
          <p:nvPr userDrawn="1"/>
        </p:nvPicPr>
        <p:blipFill>
          <a:blip r:embed="rId13"/>
          <a:srcRect l="72906" t="8333" r="7483" b="75185"/>
          <a:stretch>
            <a:fillRect/>
          </a:stretch>
        </p:blipFill>
        <p:spPr bwMode="auto">
          <a:xfrm>
            <a:off x="7451725" y="0"/>
            <a:ext cx="1441450" cy="908050"/>
          </a:xfrm>
          <a:prstGeom prst="rect">
            <a:avLst/>
          </a:prstGeom>
          <a:noFill/>
          <a:ln w="9525">
            <a:noFill/>
            <a:miter lim="800000"/>
            <a:headEnd/>
            <a:tailEnd/>
          </a:ln>
        </p:spPr>
      </p:pic>
      <p:sp>
        <p:nvSpPr>
          <p:cNvPr id="47107" name="Line 3"/>
          <p:cNvSpPr>
            <a:spLocks noChangeShapeType="1"/>
          </p:cNvSpPr>
          <p:nvPr userDrawn="1"/>
        </p:nvSpPr>
        <p:spPr bwMode="auto">
          <a:xfrm flipH="1">
            <a:off x="107950" y="549275"/>
            <a:ext cx="7272338" cy="0"/>
          </a:xfrm>
          <a:prstGeom prst="line">
            <a:avLst/>
          </a:prstGeom>
          <a:noFill/>
          <a:ln w="9525">
            <a:solidFill>
              <a:srgbClr val="808080"/>
            </a:solidFill>
            <a:round/>
            <a:headEnd/>
            <a:tailEnd/>
          </a:ln>
          <a:effectLst/>
        </p:spPr>
        <p:txBody>
          <a:bodyPr/>
          <a:lstStyle/>
          <a:p>
            <a:pPr>
              <a:defRPr/>
            </a:pPr>
            <a:endParaRPr lang="en-US">
              <a:latin typeface="Calibri" pitchFamily="34" charset="0"/>
              <a:ea typeface="Geneva"/>
              <a:cs typeface="Geneva"/>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1</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MARCO NORMATIVO</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endParaRPr lang="es-ES_tradnl" altLang="es-MX" sz="2000" dirty="0">
              <a:latin typeface="Arial" charset="0"/>
              <a:cs typeface="Arial" charset="0"/>
            </a:endParaRPr>
          </a:p>
          <a:p>
            <a:pPr algn="just" eaLnBrk="1" hangingPunct="1">
              <a:lnSpc>
                <a:spcPct val="80000"/>
              </a:lnSpc>
            </a:pPr>
            <a:r>
              <a:rPr lang="es-ES_tradnl" altLang="es-MX" sz="2000" dirty="0">
                <a:latin typeface="Arial" charset="0"/>
                <a:cs typeface="Arial" charset="0"/>
              </a:rPr>
              <a:t>El propietario o poseedor para que se rectifiquen el área o los linderos, o para que se delimiten mediante deslinde.</a:t>
            </a:r>
          </a:p>
          <a:p>
            <a:pPr algn="just" eaLnBrk="1" hangingPunct="1">
              <a:lnSpc>
                <a:spcPct val="80000"/>
              </a:lnSpc>
            </a:pPr>
            <a:r>
              <a:rPr lang="es-ES_tradnl" altLang="es-MX" sz="2000" dirty="0">
                <a:latin typeface="Arial" charset="0"/>
                <a:cs typeface="Arial" charset="0"/>
              </a:rPr>
              <a:t>Numeral 3 del Art. 504 del Código Procesal Civil.</a:t>
            </a:r>
          </a:p>
          <a:p>
            <a:pPr algn="just" eaLnBrk="1" hangingPunct="1">
              <a:lnSpc>
                <a:spcPct val="80000"/>
              </a:lnSpc>
            </a:pPr>
            <a:endParaRPr lang="es-ES_tradnl" altLang="es-MX" sz="2000" dirty="0">
              <a:latin typeface="Arial" charset="0"/>
              <a:cs typeface="Arial" charset="0"/>
            </a:endParaRPr>
          </a:p>
          <a:p>
            <a:pPr algn="just" eaLnBrk="1" hangingPunct="1">
              <a:lnSpc>
                <a:spcPct val="80000"/>
              </a:lnSpc>
            </a:pPr>
            <a:r>
              <a:rPr lang="es-ES_tradnl" altLang="es-MX" sz="2000" dirty="0">
                <a:latin typeface="Arial" charset="0"/>
                <a:cs typeface="Arial" charset="0"/>
              </a:rPr>
              <a:t>Cuando sea necesario determinar el área, linderos y medidas perimétricas del terreno o cuando existan discrepancias entre el área real del terreno, sus medidas perimétricas y/o linderos, con los que figuren en la partida registral del predio.</a:t>
            </a:r>
          </a:p>
          <a:p>
            <a:pPr algn="just" eaLnBrk="1" hangingPunct="1">
              <a:lnSpc>
                <a:spcPct val="80000"/>
              </a:lnSpc>
            </a:pPr>
            <a:r>
              <a:rPr lang="es-ES_tradnl" altLang="es-MX" sz="2000" dirty="0">
                <a:latin typeface="Arial" charset="0"/>
                <a:cs typeface="Arial" charset="0"/>
              </a:rPr>
              <a:t>Art. 13 de la Ley 27333.</a:t>
            </a:r>
            <a:r>
              <a:rPr lang="es-PE" altLang="es-MX" sz="2000" dirty="0">
                <a:latin typeface="Arial" charset="0"/>
                <a:cs typeface="Arial" charset="0"/>
              </a:rPr>
              <a:t> Ley Complementaria a la Ley Asuntos No Contenciosos de Competencia Notarial, para la Regularización de Edificaciones</a:t>
            </a:r>
            <a:endParaRPr lang="es-ES_tradnl" altLang="es-MX" sz="2000" dirty="0">
              <a:latin typeface="Arial" charset="0"/>
              <a:cs typeface="Arial" charset="0"/>
            </a:endParaRPr>
          </a:p>
          <a:p>
            <a:pPr algn="just" eaLnBrk="1" hangingPunct="1">
              <a:lnSpc>
                <a:spcPct val="80000"/>
              </a:lnSpc>
            </a:pPr>
            <a:endParaRPr lang="es-ES_tradnl" altLang="es-MX" sz="2000" dirty="0">
              <a:latin typeface="Arial" charset="0"/>
              <a:cs typeface="Arial" charset="0"/>
            </a:endParaRPr>
          </a:p>
        </p:txBody>
      </p:sp>
    </p:spTree>
    <p:extLst>
      <p:ext uri="{BB962C8B-B14F-4D97-AF65-F5344CB8AC3E}">
        <p14:creationId xmlns:p14="http://schemas.microsoft.com/office/powerpoint/2010/main" val="947641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defRPr/>
            </a:pPr>
            <a:r>
              <a:rPr lang="es-PE" dirty="0"/>
              <a:t>	                                                                                                                </a:t>
            </a:r>
            <a:br>
              <a:rPr lang="es-PE" dirty="0"/>
            </a:br>
            <a:r>
              <a:rPr lang="es-PE" dirty="0"/>
              <a:t>                                                                         </a:t>
            </a:r>
            <a:br>
              <a:rPr lang="es-PE" dirty="0"/>
            </a:br>
            <a:r>
              <a:rPr lang="es-PE" dirty="0"/>
              <a:t>											Criterios Generales.</a:t>
            </a:r>
            <a:endParaRPr lang="es-PE" dirty="0">
              <a:solidFill>
                <a:srgbClr val="C00000"/>
              </a:solidFill>
            </a:endParaRPr>
          </a:p>
        </p:txBody>
      </p:sp>
      <p:sp>
        <p:nvSpPr>
          <p:cNvPr id="56322" name="2 Marcador de contenido"/>
          <p:cNvSpPr>
            <a:spLocks noGrp="1"/>
          </p:cNvSpPr>
          <p:nvPr>
            <p:ph idx="1"/>
          </p:nvPr>
        </p:nvSpPr>
        <p:spPr bwMode="auto">
          <a:xfrm>
            <a:off x="457200" y="1600200"/>
            <a:ext cx="8229600" cy="45259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indent="0">
              <a:buNone/>
            </a:pPr>
            <a:r>
              <a:rPr lang="es-PE" sz="2000" b="1" dirty="0"/>
              <a:t>ALCANCES DEL CARÁCTER VINCULANTE DEL INFORME EMITIDO POR EL ÁREA DE CATASTRO </a:t>
            </a:r>
            <a:endParaRPr lang="es-PE" sz="2000" dirty="0"/>
          </a:p>
          <a:p>
            <a:pPr marL="0" indent="0">
              <a:buNone/>
            </a:pPr>
            <a:r>
              <a:rPr lang="es-PE" sz="2000" dirty="0"/>
              <a:t>“El informe del área de catastro es vinculante para el Registrador, siempre que se refiera a aspectos estrictamente técnicos. El Registrador debe distinguir en su contenido los aspectos técnicos que sí lo vinculan, y otros aspectos de aplicación e interpretación de normas jurídicas, que no le competen a dicha área, sino de manera indelegable y exclusiva al Registrador Público”.</a:t>
            </a:r>
          </a:p>
          <a:p>
            <a:pPr marL="0" indent="0">
              <a:buNone/>
            </a:pPr>
            <a:endParaRPr lang="es-PE" sz="2000" dirty="0"/>
          </a:p>
          <a:p>
            <a:pPr marL="0" indent="0">
              <a:buNone/>
            </a:pPr>
            <a:r>
              <a:rPr lang="es-PE" sz="2000" dirty="0"/>
              <a:t>Criterio adoptado en las Resoluciones Nº 130-2004-SUNARP-TR-A del 5 de agosto de 2004, Nº 165-2004-SUNARP-TR-A del 30 setiembre de 2004 y Nº 017-2005-SUNARP-TR-A del 28 de enero de 2005. </a:t>
            </a:r>
          </a:p>
        </p:txBody>
      </p:sp>
    </p:spTree>
    <p:extLst>
      <p:ext uri="{BB962C8B-B14F-4D97-AF65-F5344CB8AC3E}">
        <p14:creationId xmlns:p14="http://schemas.microsoft.com/office/powerpoint/2010/main" val="473956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1 Título"/>
          <p:cNvSpPr>
            <a:spLocks noGrp="1"/>
          </p:cNvSpPr>
          <p:nvPr>
            <p:ph type="title"/>
          </p:nvPr>
        </p:nvSpPr>
        <p:spPr bwMode="auto">
          <a:xfrm>
            <a:off x="468313" y="1052513"/>
            <a:ext cx="8207375" cy="855662"/>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es-PE" b="1" dirty="0"/>
              <a:t>Criterios Generales</a:t>
            </a:r>
          </a:p>
        </p:txBody>
      </p:sp>
      <p:sp>
        <p:nvSpPr>
          <p:cNvPr id="67586" name="2 Marcador de contenido"/>
          <p:cNvSpPr>
            <a:spLocks noGrp="1"/>
          </p:cNvSpPr>
          <p:nvPr>
            <p:ph idx="1"/>
          </p:nvPr>
        </p:nvSpPr>
        <p:spPr bwMode="auto">
          <a:xfrm>
            <a:off x="468313" y="1916113"/>
            <a:ext cx="8218487" cy="4752975"/>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eaLnBrk="1" hangingPunct="1"/>
            <a:r>
              <a:rPr lang="es-PE"/>
              <a:t>Los informes técnicos, como todo acto humano, pueden incurrir en algún error o inexactitud y, por lo tanto, pueden dar lugar a la extensión de asientos inexactos. En esos casos se justifica la emisión de un nuevo informe técnico que aclare o rectifique posibles inexactitudes.</a:t>
            </a:r>
          </a:p>
          <a:p>
            <a:pPr algn="just" eaLnBrk="1" hangingPunct="1">
              <a:buFont typeface="Arial" charset="0"/>
              <a:buNone/>
            </a:pPr>
            <a:r>
              <a:rPr lang="es-PE" b="1"/>
              <a:t>	RESOLUCIÓN N° 813-2008-SUNARP-TR-L</a:t>
            </a:r>
          </a:p>
          <a:p>
            <a:pPr eaLnBrk="1" hangingPunct="1"/>
            <a:endParaRPr lang="es-PE"/>
          </a:p>
        </p:txBody>
      </p:sp>
    </p:spTree>
    <p:extLst>
      <p:ext uri="{BB962C8B-B14F-4D97-AF65-F5344CB8AC3E}">
        <p14:creationId xmlns:p14="http://schemas.microsoft.com/office/powerpoint/2010/main" val="2630359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defRPr/>
            </a:pPr>
            <a:r>
              <a:rPr lang="es-PE" dirty="0"/>
              <a:t>	                                                                                                                </a:t>
            </a:r>
            <a:br>
              <a:rPr lang="es-PE" dirty="0"/>
            </a:br>
            <a:r>
              <a:rPr lang="es-PE" dirty="0"/>
              <a:t>                                                                         </a:t>
            </a:r>
            <a:br>
              <a:rPr lang="es-PE" dirty="0"/>
            </a:br>
            <a:r>
              <a:rPr lang="es-PE" dirty="0"/>
              <a:t>											Criterios Generales.</a:t>
            </a:r>
            <a:endParaRPr lang="es-PE" dirty="0">
              <a:solidFill>
                <a:srgbClr val="C00000"/>
              </a:solidFill>
            </a:endParaRPr>
          </a:p>
        </p:txBody>
      </p:sp>
      <p:sp>
        <p:nvSpPr>
          <p:cNvPr id="56322" name="2 Marcador de contenido"/>
          <p:cNvSpPr>
            <a:spLocks noGrp="1"/>
          </p:cNvSpPr>
          <p:nvPr>
            <p:ph idx="1"/>
          </p:nvPr>
        </p:nvSpPr>
        <p:spPr bwMode="auto">
          <a:xfrm>
            <a:off x="457200" y="1600200"/>
            <a:ext cx="8229600" cy="45259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indent="0" algn="just">
              <a:buNone/>
            </a:pPr>
            <a:r>
              <a:rPr lang="es-PE" sz="2000" b="1" dirty="0"/>
              <a:t>TÍTULO INCOMPATIBLE </a:t>
            </a:r>
            <a:endParaRPr lang="es-PE" sz="2000" dirty="0"/>
          </a:p>
          <a:p>
            <a:pPr marL="0" indent="0" algn="just">
              <a:buNone/>
            </a:pPr>
            <a:r>
              <a:rPr lang="es-PE" sz="2000" dirty="0"/>
              <a:t>“Cuando por falta de planos u otra información técnica en el título presentado en primer lugar en el Área de Catastro no pueda determinar si es incompatible o no con el presentado en segundo lugar, deberá procederse a la suspensión de éste último a fin de no afectar el principio de prioridad registral”.</a:t>
            </a:r>
          </a:p>
          <a:p>
            <a:pPr marL="0" indent="0" algn="just">
              <a:buNone/>
            </a:pPr>
            <a:endParaRPr lang="es-PE" sz="2000" dirty="0"/>
          </a:p>
          <a:p>
            <a:pPr marL="0" indent="0" algn="just">
              <a:buNone/>
            </a:pPr>
            <a:r>
              <a:rPr lang="es-PE" sz="2000" dirty="0"/>
              <a:t>Criterio adoptado en la Resolución Nº 1013-2008-SUNARP-TR-L- del 19 de setiembre del 2008. </a:t>
            </a:r>
          </a:p>
        </p:txBody>
      </p:sp>
    </p:spTree>
    <p:extLst>
      <p:ext uri="{BB962C8B-B14F-4D97-AF65-F5344CB8AC3E}">
        <p14:creationId xmlns:p14="http://schemas.microsoft.com/office/powerpoint/2010/main" val="2961646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3"/>
          <p:cNvSpPr>
            <a:spLocks noChangeArrowheads="1"/>
          </p:cNvSpPr>
          <p:nvPr/>
        </p:nvSpPr>
        <p:spPr bwMode="auto">
          <a:xfrm>
            <a:off x="2814638" y="811213"/>
            <a:ext cx="4016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000" b="1" dirty="0"/>
              <a:t>JURISPRUDENCIA REGISTRAL</a:t>
            </a:r>
            <a:endParaRPr lang="es-PE" sz="2000" b="1" dirty="0"/>
          </a:p>
        </p:txBody>
      </p:sp>
      <p:pic>
        <p:nvPicPr>
          <p:cNvPr id="3" name="1 Imagen" descr="JURISPRUDENCIA 2.png"/>
          <p:cNvPicPr>
            <a:picLocks noChangeAspect="1"/>
          </p:cNvPicPr>
          <p:nvPr/>
        </p:nvPicPr>
        <p:blipFill>
          <a:blip r:embed="rId2">
            <a:extLst>
              <a:ext uri="{28A0092B-C50C-407E-A947-70E740481C1C}">
                <a14:useLocalDpi xmlns:a14="http://schemas.microsoft.com/office/drawing/2010/main" val="0"/>
              </a:ext>
            </a:extLst>
          </a:blip>
          <a:srcRect l="2751" t="18500" r="13776" b="9052"/>
          <a:stretch>
            <a:fillRect/>
          </a:stretch>
        </p:blipFill>
        <p:spPr bwMode="auto">
          <a:xfrm>
            <a:off x="1043608" y="1268414"/>
            <a:ext cx="6840760" cy="425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0113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JURISPRUDENCIA 3.png"/>
          <p:cNvPicPr>
            <a:picLocks noChangeAspect="1"/>
          </p:cNvPicPr>
          <p:nvPr/>
        </p:nvPicPr>
        <p:blipFill>
          <a:blip r:embed="rId2">
            <a:extLst>
              <a:ext uri="{28A0092B-C50C-407E-A947-70E740481C1C}">
                <a14:useLocalDpi xmlns:a14="http://schemas.microsoft.com/office/drawing/2010/main" val="0"/>
              </a:ext>
            </a:extLst>
          </a:blip>
          <a:srcRect l="5113" t="16400" r="13776" b="12201"/>
          <a:stretch>
            <a:fillRect/>
          </a:stretch>
        </p:blipFill>
        <p:spPr bwMode="auto">
          <a:xfrm>
            <a:off x="1115616" y="1125538"/>
            <a:ext cx="6769496" cy="446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5505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1 Imagen" descr="JURISPRUDENCIA 4.png"/>
          <p:cNvPicPr>
            <a:picLocks noChangeAspect="1"/>
          </p:cNvPicPr>
          <p:nvPr/>
        </p:nvPicPr>
        <p:blipFill>
          <a:blip r:embed="rId2">
            <a:extLst>
              <a:ext uri="{28A0092B-C50C-407E-A947-70E740481C1C}">
                <a14:useLocalDpi xmlns:a14="http://schemas.microsoft.com/office/drawing/2010/main" val="0"/>
              </a:ext>
            </a:extLst>
          </a:blip>
          <a:srcRect l="1962" t="21651" r="5113" b="17450"/>
          <a:stretch>
            <a:fillRect/>
          </a:stretch>
        </p:blipFill>
        <p:spPr bwMode="auto">
          <a:xfrm>
            <a:off x="179388" y="1484313"/>
            <a:ext cx="8496300" cy="417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7280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16</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PROCEDIMIENTOS RECTIFICATORIOS</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r>
              <a:rPr lang="es-ES_tradnl" altLang="es-MX" sz="2000" dirty="0">
                <a:latin typeface="Arial" charset="0"/>
                <a:cs typeface="Arial" charset="0"/>
              </a:rPr>
              <a:t>1.- RECTIFACION UNILATERAL.</a:t>
            </a:r>
          </a:p>
          <a:p>
            <a:pPr algn="just" eaLnBrk="1" hangingPunct="1">
              <a:lnSpc>
                <a:spcPct val="80000"/>
              </a:lnSpc>
              <a:buFontTx/>
              <a:buChar char="-"/>
            </a:pPr>
            <a:r>
              <a:rPr lang="es-ES_tradnl" altLang="es-MX" sz="2000" dirty="0">
                <a:latin typeface="Arial" charset="0"/>
                <a:cs typeface="Arial" charset="0"/>
              </a:rPr>
              <a:t>Por error material o de calculo incurrido en el otorgamiento del título inscrito. Escritura pública y certificado de búsqueda catastral-</a:t>
            </a:r>
          </a:p>
        </p:txBody>
      </p:sp>
    </p:spTree>
    <p:extLst>
      <p:ext uri="{BB962C8B-B14F-4D97-AF65-F5344CB8AC3E}">
        <p14:creationId xmlns:p14="http://schemas.microsoft.com/office/powerpoint/2010/main" val="2025760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17</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PROCEDIMIENTOS RECTIFICATORIOS</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buNone/>
            </a:pPr>
            <a:r>
              <a:rPr lang="es-PE" sz="2000" dirty="0"/>
              <a:t>Criterio establecido en el CVI Pleno del Tribunal Registral en el que se acordó: </a:t>
            </a:r>
          </a:p>
          <a:p>
            <a:pPr marL="0" indent="0">
              <a:buNone/>
            </a:pPr>
            <a:endParaRPr lang="es-PE" sz="2000" dirty="0"/>
          </a:p>
          <a:p>
            <a:pPr algn="just"/>
            <a:r>
              <a:rPr lang="es-PE" sz="2000" dirty="0"/>
              <a:t>RECTIFICACIÓN DE ÁREA EN MÉRITO A ESCRITURA PÚBLICA </a:t>
            </a:r>
          </a:p>
          <a:p>
            <a:pPr marL="0" indent="0" algn="just">
              <a:buNone/>
            </a:pPr>
            <a:r>
              <a:rPr lang="es-PE" sz="2000" dirty="0"/>
              <a:t>“Puede rectificarse el área, medidas perimétricas y linderos de un predio urbano mediante escritura pública según el literal a) del art. 13.1 de la Ley Nº 27333, aunque exista superposición con área de  predio inscrito, debiendo indicarse en la escritura tanto la nueva área, medidas perimétricas y linderos del predio rectificado, como del  predio que ha resultado afectado con la rectificación. En tal sentido, deberá rectificarse también el área y medidas perimétricas de los   predios colindantes materia de la superposición”. </a:t>
            </a:r>
          </a:p>
        </p:txBody>
      </p:sp>
    </p:spTree>
    <p:extLst>
      <p:ext uri="{BB962C8B-B14F-4D97-AF65-F5344CB8AC3E}">
        <p14:creationId xmlns:p14="http://schemas.microsoft.com/office/powerpoint/2010/main" val="1895001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Título"/>
          <p:cNvSpPr>
            <a:spLocks noGrp="1"/>
          </p:cNvSpPr>
          <p:nvPr>
            <p:ph type="title"/>
          </p:nvPr>
        </p:nvSpPr>
        <p:spPr bwMode="auto">
          <a:xfrm>
            <a:off x="468313" y="1196975"/>
            <a:ext cx="8229600" cy="1143000"/>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es-PE" dirty="0"/>
              <a:t>Rectificación unilateral– Rectificación por error de cálculo.</a:t>
            </a:r>
          </a:p>
        </p:txBody>
      </p:sp>
      <p:sp>
        <p:nvSpPr>
          <p:cNvPr id="64514" name="2 Marcador de contenido"/>
          <p:cNvSpPr>
            <a:spLocks noGrp="1"/>
          </p:cNvSpPr>
          <p:nvPr>
            <p:ph idx="1"/>
          </p:nvPr>
        </p:nvSpPr>
        <p:spPr bwMode="auto">
          <a:xfrm>
            <a:off x="457200" y="2349500"/>
            <a:ext cx="8229600" cy="37766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s-PE" sz="2000" dirty="0"/>
              <a:t>Décimo  Noveno Pleno del Tribunal Registral: RECTIFICACIÓN DE ÁREA POR ERROR DE CÁLCULO </a:t>
            </a:r>
          </a:p>
          <a:p>
            <a:pPr marL="0" indent="0">
              <a:buNone/>
            </a:pPr>
            <a:r>
              <a:rPr lang="es-PE" sz="2000" dirty="0"/>
              <a:t>“Es inscribible la rectificación del área de un predio urbano en mérito al plano y memoria descriptiva visados por la autoridad municipal correspondiente, prescindiendo de los mecanismos </a:t>
            </a:r>
            <a:r>
              <a:rPr lang="es-PE" sz="2000" dirty="0" err="1"/>
              <a:t>rectificatorios</a:t>
            </a:r>
            <a:r>
              <a:rPr lang="es-PE" sz="2000" dirty="0"/>
              <a:t> previstos por el artículo 13 de la Ley Nº 27333, si el error surgió del equivocado o inexacto cálculo de su área,  siempre que el Área de Catastro determine que los linderos, medidas perimétricas y ubicación espacial del predio no han  sufrido variación alguna”.</a:t>
            </a:r>
          </a:p>
          <a:p>
            <a:pPr eaLnBrk="1" hangingPunct="1"/>
            <a:endParaRPr lang="es-PE" sz="2000" dirty="0">
              <a:latin typeface="Arial" charset="0"/>
              <a:cs typeface="Arial" charset="0"/>
            </a:endParaRPr>
          </a:p>
        </p:txBody>
      </p:sp>
    </p:spTree>
    <p:extLst>
      <p:ext uri="{BB962C8B-B14F-4D97-AF65-F5344CB8AC3E}">
        <p14:creationId xmlns:p14="http://schemas.microsoft.com/office/powerpoint/2010/main" val="2395631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Título"/>
          <p:cNvSpPr>
            <a:spLocks noGrp="1"/>
          </p:cNvSpPr>
          <p:nvPr>
            <p:ph type="title"/>
          </p:nvPr>
        </p:nvSpPr>
        <p:spPr bwMode="auto">
          <a:xfrm>
            <a:off x="468313" y="1196975"/>
            <a:ext cx="8229600" cy="1143000"/>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es-PE" dirty="0"/>
              <a:t>Rectificación unilateral– Rectificación por error de cálculo.</a:t>
            </a:r>
          </a:p>
        </p:txBody>
      </p:sp>
      <p:sp>
        <p:nvSpPr>
          <p:cNvPr id="64514" name="2 Marcador de contenido"/>
          <p:cNvSpPr>
            <a:spLocks noGrp="1"/>
          </p:cNvSpPr>
          <p:nvPr>
            <p:ph idx="1"/>
          </p:nvPr>
        </p:nvSpPr>
        <p:spPr bwMode="auto">
          <a:xfrm>
            <a:off x="457200" y="2349500"/>
            <a:ext cx="8229600" cy="37766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s-PE" sz="2000" dirty="0"/>
              <a:t>El precedente fue precisado en el CXV sesión del Pleno del Tribunal Registral  : PRECISIONES AL PRECEDENTE SOBRE RECTIFICACIÓN DE ÁREA POR ERROR DE CÁLCULO </a:t>
            </a:r>
          </a:p>
          <a:p>
            <a:pPr marL="0" indent="0">
              <a:buNone/>
            </a:pPr>
            <a:r>
              <a:rPr lang="es-PE" sz="2000" dirty="0"/>
              <a:t>“No procede la rectificación de área, con la sola presentación de plano visado por la municipalidad, en supuestos distintos al error de cálculo. También procede la rectificación por error de cálculo respecto de  predios rurales, para lo cual se adjuntará la documentación a que se refiere el artículo 20 del Reglamento de Inscripciones del Registro de  Predios.  No procede la rectificación por error de cálculo si el área de catastro no  puede determinar si los linderos, medidas perimétricas y ubicación espacial del predio han sufrido variación”. </a:t>
            </a:r>
          </a:p>
        </p:txBody>
      </p:sp>
    </p:spTree>
    <p:extLst>
      <p:ext uri="{BB962C8B-B14F-4D97-AF65-F5344CB8AC3E}">
        <p14:creationId xmlns:p14="http://schemas.microsoft.com/office/powerpoint/2010/main" val="1704473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2</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MARCO NORMATIVO</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endParaRPr lang="es-ES_tradnl" altLang="es-MX" sz="2000" dirty="0">
              <a:latin typeface="Arial" charset="0"/>
              <a:cs typeface="Arial" charset="0"/>
            </a:endParaRPr>
          </a:p>
          <a:p>
            <a:pPr algn="just" eaLnBrk="1" hangingPunct="1">
              <a:lnSpc>
                <a:spcPct val="80000"/>
              </a:lnSpc>
            </a:pPr>
            <a:r>
              <a:rPr lang="es-ES_tradnl" altLang="es-MX" sz="2000" dirty="0">
                <a:latin typeface="Arial" charset="0"/>
                <a:cs typeface="Arial" charset="0"/>
              </a:rPr>
              <a:t>De existir discrepancia entre la información registral y la catastral, el registrador anota preventivamente en la partida registral del predio, el área, linderos y medidas perimétricas que se consignan en el plano presentado y notifica a los titulares de los predios colindantes.</a:t>
            </a:r>
          </a:p>
          <a:p>
            <a:pPr algn="just" eaLnBrk="1" hangingPunct="1">
              <a:lnSpc>
                <a:spcPct val="80000"/>
              </a:lnSpc>
            </a:pPr>
            <a:r>
              <a:rPr lang="es-ES_tradnl" altLang="es-MX" sz="2000" dirty="0">
                <a:latin typeface="Arial" charset="0"/>
                <a:cs typeface="Arial" charset="0"/>
              </a:rPr>
              <a:t>Art. 62 del Reglamento de la Ley 28294. ley que crea el Sistema Nacional integrado de Catastro y su vinculación con el Registro de Predios.</a:t>
            </a:r>
          </a:p>
          <a:p>
            <a:pPr algn="just" eaLnBrk="1" hangingPunct="1">
              <a:lnSpc>
                <a:spcPct val="80000"/>
              </a:lnSpc>
            </a:pPr>
            <a:endParaRPr lang="es-ES_tradnl" altLang="es-MX" sz="2000" dirty="0">
              <a:latin typeface="Arial" charset="0"/>
              <a:cs typeface="Arial" charset="0"/>
            </a:endParaRPr>
          </a:p>
        </p:txBody>
      </p:sp>
    </p:spTree>
    <p:extLst>
      <p:ext uri="{BB962C8B-B14F-4D97-AF65-F5344CB8AC3E}">
        <p14:creationId xmlns:p14="http://schemas.microsoft.com/office/powerpoint/2010/main" val="2877141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Título"/>
          <p:cNvSpPr>
            <a:spLocks noGrp="1"/>
          </p:cNvSpPr>
          <p:nvPr>
            <p:ph type="title"/>
          </p:nvPr>
        </p:nvSpPr>
        <p:spPr bwMode="auto">
          <a:xfrm>
            <a:off x="468313" y="1196975"/>
            <a:ext cx="8229600" cy="1143000"/>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es-PE" dirty="0"/>
              <a:t>Rectificación unilateral– Rectificación por reducción de área</a:t>
            </a:r>
          </a:p>
        </p:txBody>
      </p:sp>
      <p:sp>
        <p:nvSpPr>
          <p:cNvPr id="64514" name="2 Marcador de contenido"/>
          <p:cNvSpPr>
            <a:spLocks noGrp="1"/>
          </p:cNvSpPr>
          <p:nvPr>
            <p:ph idx="1"/>
          </p:nvPr>
        </p:nvSpPr>
        <p:spPr bwMode="auto">
          <a:xfrm>
            <a:off x="457200" y="2349500"/>
            <a:ext cx="8229600" cy="37766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indent="0" algn="just">
              <a:buNone/>
            </a:pPr>
            <a:r>
              <a:rPr lang="es-PE" sz="2000" dirty="0"/>
              <a:t>En reiterados </a:t>
            </a:r>
            <a:r>
              <a:rPr lang="es-PE" sz="2000" dirty="0" err="1"/>
              <a:t>pronuciamientos</a:t>
            </a:r>
            <a:r>
              <a:rPr lang="es-PE" sz="2000" dirty="0"/>
              <a:t> como las Resoluciones 895-2011-SUNARP-TR-L, 1188-2010-SUNARP-TR-L, 606-2011-SUNARP-TR-T, la segunda instancia registral ha sostenido que </a:t>
            </a:r>
          </a:p>
          <a:p>
            <a:pPr marL="0" indent="0" algn="just">
              <a:buNone/>
            </a:pPr>
            <a:r>
              <a:rPr lang="es-PE" sz="2000" dirty="0"/>
              <a:t>“Procede la rectificación del área de un predio, así como sus medidas perimétricas, con la presentación de escritura pública donde interviene sólo el titular registral, acompañado de los respectivos planos de ubicación y  perimétrico, autorizados por la municipalidad; siempre que con dicha rectificación se disminuya el área inscrita y la nueva área se ubique  íntegramente dentro de la partida del predio sin afectar a tercero”</a:t>
            </a:r>
          </a:p>
          <a:p>
            <a:endParaRPr lang="es-PE" sz="2000" dirty="0"/>
          </a:p>
        </p:txBody>
      </p:sp>
    </p:spTree>
    <p:extLst>
      <p:ext uri="{BB962C8B-B14F-4D97-AF65-F5344CB8AC3E}">
        <p14:creationId xmlns:p14="http://schemas.microsoft.com/office/powerpoint/2010/main" val="2120089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Título"/>
          <p:cNvSpPr>
            <a:spLocks noGrp="1"/>
          </p:cNvSpPr>
          <p:nvPr>
            <p:ph type="title"/>
          </p:nvPr>
        </p:nvSpPr>
        <p:spPr bwMode="auto">
          <a:xfrm>
            <a:off x="468313" y="764704"/>
            <a:ext cx="8229600" cy="648071"/>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es-PE" sz="2800" dirty="0" err="1"/>
              <a:t>Area</a:t>
            </a:r>
            <a:r>
              <a:rPr lang="es-PE" sz="2800" dirty="0"/>
              <a:t> inscrita : 1000 m2. </a:t>
            </a:r>
            <a:r>
              <a:rPr lang="es-PE" sz="2800" dirty="0" err="1"/>
              <a:t>Area</a:t>
            </a:r>
            <a:r>
              <a:rPr lang="es-PE" sz="2800" dirty="0"/>
              <a:t> ocupada : 992.91 m2.</a:t>
            </a:r>
          </a:p>
        </p:txBody>
      </p:sp>
      <p:sp>
        <p:nvSpPr>
          <p:cNvPr id="64514" name="2 Marcador de contenido"/>
          <p:cNvSpPr>
            <a:spLocks noGrp="1"/>
          </p:cNvSpPr>
          <p:nvPr>
            <p:ph idx="1"/>
          </p:nvPr>
        </p:nvSpPr>
        <p:spPr bwMode="auto">
          <a:xfrm>
            <a:off x="457200" y="1196752"/>
            <a:ext cx="8229600" cy="4929411"/>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s-ES" sz="2000" dirty="0"/>
          </a:p>
          <a:p>
            <a:r>
              <a:rPr lang="es-ES" sz="2000" dirty="0"/>
              <a:t> </a:t>
            </a:r>
          </a:p>
          <a:p>
            <a:r>
              <a:rPr lang="es-ES" sz="2000" dirty="0"/>
              <a:t> </a:t>
            </a:r>
            <a:endParaRPr lang="es-PE" sz="2000" dirty="0"/>
          </a:p>
          <a:p>
            <a:endParaRPr lang="es-PE" sz="2000" dirty="0">
              <a:effectLst/>
            </a:endParaRPr>
          </a:p>
        </p:txBody>
      </p:sp>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484784"/>
            <a:ext cx="8496944"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2765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22</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PROCEDIMIENTOS RECTIFICATORIOS</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r>
              <a:rPr lang="es-ES_tradnl" altLang="es-MX" sz="2000" dirty="0">
                <a:latin typeface="Arial" charset="0"/>
                <a:cs typeface="Arial" charset="0"/>
              </a:rPr>
              <a:t>1.- RECTIFACION UNILATERAL.</a:t>
            </a:r>
          </a:p>
          <a:p>
            <a:pPr algn="just" eaLnBrk="1" hangingPunct="1">
              <a:lnSpc>
                <a:spcPct val="80000"/>
              </a:lnSpc>
              <a:buFontTx/>
              <a:buChar char="-"/>
            </a:pPr>
            <a:r>
              <a:rPr lang="es-ES_tradnl" altLang="es-MX" sz="2000" dirty="0">
                <a:latin typeface="Arial" charset="0"/>
                <a:cs typeface="Arial" charset="0"/>
              </a:rPr>
              <a:t>Por renuncia de área.</a:t>
            </a:r>
          </a:p>
          <a:p>
            <a:pPr marL="0" indent="0" algn="just" eaLnBrk="1" hangingPunct="1">
              <a:lnSpc>
                <a:spcPct val="80000"/>
              </a:lnSpc>
              <a:buNone/>
            </a:pPr>
            <a:endParaRPr lang="es-ES_tradnl" altLang="es-MX" sz="2000" dirty="0">
              <a:latin typeface="Arial" charset="0"/>
              <a:cs typeface="Arial" charset="0"/>
            </a:endParaRPr>
          </a:p>
        </p:txBody>
      </p:sp>
    </p:spTree>
    <p:extLst>
      <p:ext uri="{BB962C8B-B14F-4D97-AF65-F5344CB8AC3E}">
        <p14:creationId xmlns:p14="http://schemas.microsoft.com/office/powerpoint/2010/main" val="1151678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1 Título"/>
          <p:cNvSpPr>
            <a:spLocks noGrp="1"/>
          </p:cNvSpPr>
          <p:nvPr>
            <p:ph type="title"/>
          </p:nvPr>
        </p:nvSpPr>
        <p:spPr bwMode="auto">
          <a:xfrm>
            <a:off x="468313" y="1052513"/>
            <a:ext cx="8207375" cy="11525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s-PE" sz="3600" b="1" dirty="0">
                <a:latin typeface="Arial" panose="020B0604020202020204" pitchFamily="34" charset="0"/>
                <a:cs typeface="Arial" panose="020B0604020202020204" pitchFamily="34" charset="0"/>
              </a:rPr>
              <a:t>Renuncia a la Propiedad</a:t>
            </a:r>
          </a:p>
        </p:txBody>
      </p:sp>
      <p:sp>
        <p:nvSpPr>
          <p:cNvPr id="72706" name="2 Marcador de contenido"/>
          <p:cNvSpPr>
            <a:spLocks noGrp="1"/>
          </p:cNvSpPr>
          <p:nvPr>
            <p:ph idx="1"/>
          </p:nvPr>
        </p:nvSpPr>
        <p:spPr bwMode="auto">
          <a:xfrm>
            <a:off x="457200" y="2276475"/>
            <a:ext cx="8229600" cy="4032250"/>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eaLnBrk="1" hangingPunct="1">
              <a:lnSpc>
                <a:spcPct val="80000"/>
              </a:lnSpc>
              <a:buNone/>
            </a:pPr>
            <a:r>
              <a:rPr lang="es-PE" sz="2800" dirty="0">
                <a:latin typeface="Arial" panose="020B0604020202020204" pitchFamily="34" charset="0"/>
                <a:cs typeface="Arial" panose="020B0604020202020204" pitchFamily="34" charset="0"/>
              </a:rPr>
              <a:t>Mediante Resolución 240-2013-SUNARP/PT, el Pleno del Tribunal Registral del Perú ha declarado que se puede renunciar a la propiedad inmueble. Este precedente acoge dos resoluciones de los tribunales de Trujillo y Arequipa, que admiten la cancelación de una partida registral si el propietario ha renunciado al dominio mediante acto unilateral, convirtiéndose el bien en una cosa sin dueño.</a:t>
            </a:r>
          </a:p>
          <a:p>
            <a:pPr eaLnBrk="1" hangingPunct="1">
              <a:lnSpc>
                <a:spcPct val="80000"/>
              </a:lnSpc>
              <a:buFont typeface="Arial" charset="0"/>
              <a:buNone/>
            </a:pPr>
            <a:endParaRPr lang="es-PE" sz="1800" dirty="0"/>
          </a:p>
        </p:txBody>
      </p:sp>
    </p:spTree>
    <p:extLst>
      <p:ext uri="{BB962C8B-B14F-4D97-AF65-F5344CB8AC3E}">
        <p14:creationId xmlns:p14="http://schemas.microsoft.com/office/powerpoint/2010/main" val="677323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24</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PROCEDIMIENTOS RECTIFICATORIOS</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r>
              <a:rPr lang="es-ES_tradnl" altLang="es-MX" sz="2000" dirty="0">
                <a:latin typeface="Arial" charset="0"/>
                <a:cs typeface="Arial" charset="0"/>
              </a:rPr>
              <a:t>2.- Rectificación Notarial regulada en la ley 27333.</a:t>
            </a:r>
          </a:p>
          <a:p>
            <a:pPr algn="just" eaLnBrk="1" hangingPunct="1">
              <a:lnSpc>
                <a:spcPct val="80000"/>
              </a:lnSpc>
              <a:buFontTx/>
              <a:buChar char="-"/>
            </a:pPr>
            <a:r>
              <a:rPr lang="es-ES_tradnl" altLang="es-MX" sz="2000" dirty="0">
                <a:latin typeface="Arial" charset="0"/>
                <a:cs typeface="Arial" charset="0"/>
              </a:rPr>
              <a:t>Mutuo Acuerdo suscrito con colindantes afectados.</a:t>
            </a:r>
          </a:p>
          <a:p>
            <a:pPr marL="0" indent="0" algn="just" eaLnBrk="1" hangingPunct="1">
              <a:lnSpc>
                <a:spcPct val="80000"/>
              </a:lnSpc>
              <a:buNone/>
            </a:pPr>
            <a:endParaRPr lang="es-ES_tradnl" altLang="es-MX" sz="2000" dirty="0">
              <a:latin typeface="Arial" charset="0"/>
              <a:cs typeface="Arial" charset="0"/>
            </a:endParaRPr>
          </a:p>
        </p:txBody>
      </p:sp>
    </p:spTree>
    <p:extLst>
      <p:ext uri="{BB962C8B-B14F-4D97-AF65-F5344CB8AC3E}">
        <p14:creationId xmlns:p14="http://schemas.microsoft.com/office/powerpoint/2010/main" val="20716888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Título"/>
          <p:cNvSpPr>
            <a:spLocks noGrp="1"/>
          </p:cNvSpPr>
          <p:nvPr>
            <p:ph type="title" idx="4294967295"/>
          </p:nvPr>
        </p:nvSpPr>
        <p:spPr bwMode="auto">
          <a:xfrm>
            <a:off x="468313" y="836613"/>
            <a:ext cx="8135937" cy="936625"/>
          </a:xfrm>
          <a:prstGeom prst="rect">
            <a:avLst/>
          </a:prstGeom>
          <a:noFill/>
          <a:ln>
            <a:miter lim="800000"/>
            <a:headEnd/>
            <a:tailEnd/>
          </a:ln>
        </p:spPr>
        <p:txBody>
          <a:bodyPr anchor="ctr"/>
          <a:lstStyle/>
          <a:p>
            <a:pPr eaLnBrk="1" hangingPunct="1"/>
            <a:r>
              <a:rPr lang="es-PE" sz="4000" dirty="0"/>
              <a:t>Rectificación de área por mutuo disenso</a:t>
            </a:r>
          </a:p>
        </p:txBody>
      </p:sp>
      <p:sp>
        <p:nvSpPr>
          <p:cNvPr id="69634" name="2 Marcador de contenido"/>
          <p:cNvSpPr>
            <a:spLocks noGrp="1"/>
          </p:cNvSpPr>
          <p:nvPr>
            <p:ph idx="4294967295"/>
          </p:nvPr>
        </p:nvSpPr>
        <p:spPr bwMode="auto">
          <a:xfrm>
            <a:off x="457200" y="1989138"/>
            <a:ext cx="8229600" cy="4137025"/>
          </a:xfrm>
          <a:prstGeom prst="rect">
            <a:avLst/>
          </a:prstGeom>
          <a:solidFill>
            <a:srgbClr val="FFFFFF"/>
          </a:solidFill>
          <a:ln>
            <a:solidFill>
              <a:srgbClr val="000000"/>
            </a:solidFill>
            <a:miter lim="800000"/>
            <a:headEnd/>
            <a:tailEnd/>
          </a:ln>
        </p:spPr>
        <p:txBody>
          <a:bodyPr/>
          <a:lstStyle/>
          <a:p>
            <a:pPr algn="just" eaLnBrk="1" hangingPunct="1"/>
            <a:r>
              <a:rPr lang="es-PE"/>
              <a:t>Es inscribible pese a la superposición, si existe acuerdo entre los propietarios de los predios involucrados, instrumentalizado en escritura pública, en atención a lo dispuesto por el numeral 13.2 de la Ley 27333.</a:t>
            </a:r>
          </a:p>
          <a:p>
            <a:pPr algn="just" eaLnBrk="1" hangingPunct="1">
              <a:buFont typeface="Arial" charset="0"/>
              <a:buNone/>
            </a:pPr>
            <a:r>
              <a:rPr lang="es-PE" b="1"/>
              <a:t>	RESOLUCIÓN N° 248-2010-SUNARP-TR-T</a:t>
            </a:r>
            <a:endParaRPr lang="es-PE"/>
          </a:p>
          <a:p>
            <a:pPr eaLnBrk="1" hangingPunct="1"/>
            <a:endParaRPr lang="es-PE"/>
          </a:p>
        </p:txBody>
      </p:sp>
    </p:spTree>
    <p:extLst>
      <p:ext uri="{BB962C8B-B14F-4D97-AF65-F5344CB8AC3E}">
        <p14:creationId xmlns:p14="http://schemas.microsoft.com/office/powerpoint/2010/main" val="6356902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Título"/>
          <p:cNvSpPr>
            <a:spLocks noGrp="1"/>
          </p:cNvSpPr>
          <p:nvPr>
            <p:ph type="title" idx="4294967295"/>
          </p:nvPr>
        </p:nvSpPr>
        <p:spPr bwMode="auto">
          <a:xfrm>
            <a:off x="468313" y="836613"/>
            <a:ext cx="8135937" cy="936625"/>
          </a:xfrm>
          <a:prstGeom prst="rect">
            <a:avLst/>
          </a:prstGeom>
          <a:noFill/>
          <a:ln>
            <a:miter lim="800000"/>
            <a:headEnd/>
            <a:tailEnd/>
          </a:ln>
        </p:spPr>
        <p:txBody>
          <a:bodyPr anchor="ctr"/>
          <a:lstStyle/>
          <a:p>
            <a:pPr eaLnBrk="1" hangingPunct="1"/>
            <a:r>
              <a:rPr lang="es-PE" sz="3200" dirty="0"/>
              <a:t>Rectificación de área por mutuo disenso</a:t>
            </a:r>
          </a:p>
        </p:txBody>
      </p:sp>
      <p:graphicFrame>
        <p:nvGraphicFramePr>
          <p:cNvPr id="2" name="1 Marcador de contenido"/>
          <p:cNvGraphicFramePr>
            <a:graphicFrameLocks noGrp="1"/>
          </p:cNvGraphicFramePr>
          <p:nvPr>
            <p:ph idx="4294967295"/>
          </p:nvPr>
        </p:nvGraphicFramePr>
        <p:xfrm>
          <a:off x="1719262" y="2744915"/>
          <a:ext cx="5705475" cy="2064131"/>
        </p:xfrm>
        <a:graphic>
          <a:graphicData uri="http://schemas.openxmlformats.org/drawingml/2006/table">
            <a:tbl>
              <a:tblPr firstRow="1" firstCol="1" bandRow="1">
                <a:tableStyleId>{5C22544A-7EE6-4342-B048-85BDC9FD1C3A}</a:tableStyleId>
              </a:tblPr>
              <a:tblGrid>
                <a:gridCol w="2043430">
                  <a:extLst>
                    <a:ext uri="{9D8B030D-6E8A-4147-A177-3AD203B41FA5}">
                      <a16:colId xmlns:a16="http://schemas.microsoft.com/office/drawing/2014/main" val="20000"/>
                    </a:ext>
                  </a:extLst>
                </a:gridCol>
                <a:gridCol w="1313815">
                  <a:extLst>
                    <a:ext uri="{9D8B030D-6E8A-4147-A177-3AD203B41FA5}">
                      <a16:colId xmlns:a16="http://schemas.microsoft.com/office/drawing/2014/main" val="20001"/>
                    </a:ext>
                  </a:extLst>
                </a:gridCol>
                <a:gridCol w="1296670">
                  <a:extLst>
                    <a:ext uri="{9D8B030D-6E8A-4147-A177-3AD203B41FA5}">
                      <a16:colId xmlns:a16="http://schemas.microsoft.com/office/drawing/2014/main" val="20002"/>
                    </a:ext>
                  </a:extLst>
                </a:gridCol>
                <a:gridCol w="1051560">
                  <a:extLst>
                    <a:ext uri="{9D8B030D-6E8A-4147-A177-3AD203B41FA5}">
                      <a16:colId xmlns:a16="http://schemas.microsoft.com/office/drawing/2014/main" val="20003"/>
                    </a:ext>
                  </a:extLst>
                </a:gridCol>
              </a:tblGrid>
              <a:tr h="361950">
                <a:tc>
                  <a:txBody>
                    <a:bodyPr/>
                    <a:lstStyle/>
                    <a:p>
                      <a:pPr algn="ctr">
                        <a:lnSpc>
                          <a:spcPct val="115000"/>
                        </a:lnSpc>
                        <a:spcAft>
                          <a:spcPts val="0"/>
                        </a:spcAft>
                      </a:pPr>
                      <a:r>
                        <a:rPr lang="es-PE" sz="1100">
                          <a:effectLst/>
                        </a:rPr>
                        <a:t>Denominación del predio</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Área ocupaciones (m2)</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Área inscrita </a:t>
                      </a:r>
                    </a:p>
                    <a:p>
                      <a:pPr algn="ctr">
                        <a:lnSpc>
                          <a:spcPct val="115000"/>
                        </a:lnSpc>
                        <a:spcAft>
                          <a:spcPts val="0"/>
                        </a:spcAft>
                      </a:pPr>
                      <a:r>
                        <a:rPr lang="es-PE" sz="1100">
                          <a:effectLst/>
                        </a:rPr>
                        <a:t>(m2)</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Diferencia</a:t>
                      </a:r>
                    </a:p>
                    <a:p>
                      <a:pPr algn="ctr">
                        <a:lnSpc>
                          <a:spcPct val="115000"/>
                        </a:lnSpc>
                        <a:spcAft>
                          <a:spcPts val="0"/>
                        </a:spcAft>
                      </a:pPr>
                      <a:r>
                        <a:rPr lang="es-PE" sz="1100">
                          <a:effectLst/>
                        </a:rPr>
                        <a:t>(m2)</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0"/>
                  </a:ext>
                </a:extLst>
              </a:tr>
              <a:tr h="180975">
                <a:tc>
                  <a:txBody>
                    <a:bodyPr/>
                    <a:lstStyle/>
                    <a:p>
                      <a:pPr>
                        <a:lnSpc>
                          <a:spcPct val="115000"/>
                        </a:lnSpc>
                        <a:spcAft>
                          <a:spcPts val="0"/>
                        </a:spcAft>
                      </a:pPr>
                      <a:r>
                        <a:rPr lang="es-PE" sz="1100">
                          <a:effectLst/>
                        </a:rPr>
                        <a:t>ÁREA DE INTERÉS 1 – A.I. 1 (Vivienda Ing. Galleno). </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5768.75</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5727.96</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40.79 a favor.</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1"/>
                  </a:ext>
                </a:extLst>
              </a:tr>
              <a:tr h="180975">
                <a:tc>
                  <a:txBody>
                    <a:bodyPr/>
                    <a:lstStyle/>
                    <a:p>
                      <a:pPr>
                        <a:lnSpc>
                          <a:spcPct val="115000"/>
                        </a:lnSpc>
                        <a:spcAft>
                          <a:spcPts val="0"/>
                        </a:spcAft>
                      </a:pPr>
                      <a:r>
                        <a:rPr lang="es-PE" sz="1100">
                          <a:effectLst/>
                        </a:rPr>
                        <a:t>ÁREA DE INTERÉS 2 – A.I. 2 (Cochera Vehículos de Carga).</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1425.95</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1384.01</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41.94 a favor.</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2"/>
                  </a:ext>
                </a:extLst>
              </a:tr>
              <a:tr h="180975">
                <a:tc>
                  <a:txBody>
                    <a:bodyPr/>
                    <a:lstStyle/>
                    <a:p>
                      <a:pPr>
                        <a:lnSpc>
                          <a:spcPct val="115000"/>
                        </a:lnSpc>
                        <a:spcAft>
                          <a:spcPts val="0"/>
                        </a:spcAft>
                      </a:pPr>
                      <a:r>
                        <a:rPr lang="es-PE" sz="1100">
                          <a:effectLst/>
                        </a:rPr>
                        <a:t>ÁREA DE INTERÉS 3 – A.I. 3 (Restaurante Pardos Chicken).</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992.91</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1000.00</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7.09</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3"/>
                  </a:ext>
                </a:extLst>
              </a:tr>
              <a:tr h="180975">
                <a:tc>
                  <a:txBody>
                    <a:bodyPr/>
                    <a:lstStyle/>
                    <a:p>
                      <a:pPr>
                        <a:lnSpc>
                          <a:spcPct val="115000"/>
                        </a:lnSpc>
                        <a:spcAft>
                          <a:spcPts val="0"/>
                        </a:spcAft>
                      </a:pPr>
                      <a:r>
                        <a:rPr lang="es-PE" sz="1100">
                          <a:effectLst/>
                        </a:rPr>
                        <a:t>ÁREA DE INTERÉS E – A.I. E</a:t>
                      </a:r>
                    </a:p>
                    <a:p>
                      <a:pPr>
                        <a:lnSpc>
                          <a:spcPct val="115000"/>
                        </a:lnSpc>
                        <a:spcAft>
                          <a:spcPts val="0"/>
                        </a:spcAft>
                      </a:pPr>
                      <a:r>
                        <a:rPr lang="es-PE" sz="1100">
                          <a:effectLst/>
                        </a:rPr>
                        <a:t>(Estacionamiento Pardos Chicken).</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1351.97</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1298.33</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dirty="0">
                          <a:effectLst/>
                        </a:rPr>
                        <a:t>53.64 a favor.</a:t>
                      </a:r>
                      <a:endParaRPr lang="es-PE" sz="1100" dirty="0">
                        <a:effectLst/>
                        <a:latin typeface="Calibri"/>
                        <a:ea typeface="Times New Roman"/>
                        <a:cs typeface="Calibri"/>
                      </a:endParaRPr>
                    </a:p>
                  </a:txBody>
                  <a:tcPr marL="44450" marR="44450" marT="0" marB="0" anchor="ctr"/>
                </a:tc>
                <a:extLst>
                  <a:ext uri="{0D108BD9-81ED-4DB2-BD59-A6C34878D82A}">
                    <a16:rowId xmlns:a16="http://schemas.microsoft.com/office/drawing/2014/main" val="10004"/>
                  </a:ext>
                </a:extLst>
              </a:tr>
            </a:tbl>
          </a:graphicData>
        </a:graphic>
      </p:graphicFrame>
      <p:sp>
        <p:nvSpPr>
          <p:cNvPr id="3" name="Rectangle 2"/>
          <p:cNvSpPr>
            <a:spLocks noChangeArrowheads="1"/>
          </p:cNvSpPr>
          <p:nvPr/>
        </p:nvSpPr>
        <p:spPr bwMode="auto">
          <a:xfrm>
            <a:off x="683568" y="2719473"/>
            <a:ext cx="10179695"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PE" sz="900" b="0" i="1" u="none" strike="noStrike" cap="none" normalizeH="0" baseline="0" dirty="0">
                <a:ln>
                  <a:noFill/>
                </a:ln>
                <a:solidFill>
                  <a:schemeClr val="tx1"/>
                </a:solidFill>
                <a:effectLst/>
                <a:latin typeface="Arial" pitchFamily="34" charset="0"/>
                <a:ea typeface="Times New Roman" pitchFamily="18" charset="0"/>
                <a:cs typeface="Arial" pitchFamily="34" charset="0"/>
              </a:rPr>
              <a:t>Imagen 1: Levantamiento topográfico de ocupaciones (ÁREAS DE INTERÉS 1, 2, 3 y E) </a:t>
            </a:r>
            <a:endParaRPr kumimoji="0" lang="es-PE" altLang="es-PE"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E" altLang="es-PE" sz="1800" b="0" i="0" u="none" strike="noStrike" cap="none" normalizeH="0" baseline="0" dirty="0">
              <a:ln>
                <a:noFill/>
              </a:ln>
              <a:solidFill>
                <a:schemeClr val="tx1"/>
              </a:solidFill>
              <a:effectLst/>
              <a:latin typeface="Arial" pitchFamily="34" charset="0"/>
              <a:cs typeface="Arial" pitchFamily="34" charset="0"/>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16833"/>
            <a:ext cx="7992888" cy="432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08284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Título"/>
          <p:cNvSpPr>
            <a:spLocks noGrp="1"/>
          </p:cNvSpPr>
          <p:nvPr>
            <p:ph type="title" idx="4294967295"/>
          </p:nvPr>
        </p:nvSpPr>
        <p:spPr bwMode="auto">
          <a:xfrm>
            <a:off x="468313" y="836613"/>
            <a:ext cx="8135937" cy="936625"/>
          </a:xfrm>
          <a:prstGeom prst="rect">
            <a:avLst/>
          </a:prstGeom>
          <a:noFill/>
          <a:ln>
            <a:miter lim="800000"/>
            <a:headEnd/>
            <a:tailEnd/>
          </a:ln>
        </p:spPr>
        <p:txBody>
          <a:bodyPr anchor="ctr"/>
          <a:lstStyle/>
          <a:p>
            <a:pPr eaLnBrk="1" hangingPunct="1"/>
            <a:r>
              <a:rPr lang="es-PE" sz="3200" dirty="0"/>
              <a:t>Rectificación de área por mutuo disenso</a:t>
            </a:r>
          </a:p>
        </p:txBody>
      </p:sp>
      <p:graphicFrame>
        <p:nvGraphicFramePr>
          <p:cNvPr id="2" name="1 Marcador de contenido"/>
          <p:cNvGraphicFramePr>
            <a:graphicFrameLocks noGrp="1"/>
          </p:cNvGraphicFramePr>
          <p:nvPr>
            <p:ph idx="4294967295"/>
            <p:extLst>
              <p:ext uri="{D42A27DB-BD31-4B8C-83A1-F6EECF244321}">
                <p14:modId xmlns:p14="http://schemas.microsoft.com/office/powerpoint/2010/main" val="3310483920"/>
              </p:ext>
            </p:extLst>
          </p:nvPr>
        </p:nvGraphicFramePr>
        <p:xfrm>
          <a:off x="1403648" y="2780928"/>
          <a:ext cx="6525145" cy="1871345"/>
        </p:xfrm>
        <a:graphic>
          <a:graphicData uri="http://schemas.openxmlformats.org/drawingml/2006/table">
            <a:tbl>
              <a:tblPr firstRow="1" firstCol="1" bandRow="1">
                <a:tableStyleId>{5C22544A-7EE6-4342-B048-85BDC9FD1C3A}</a:tableStyleId>
              </a:tblPr>
              <a:tblGrid>
                <a:gridCol w="2336997">
                  <a:extLst>
                    <a:ext uri="{9D8B030D-6E8A-4147-A177-3AD203B41FA5}">
                      <a16:colId xmlns:a16="http://schemas.microsoft.com/office/drawing/2014/main" val="20000"/>
                    </a:ext>
                  </a:extLst>
                </a:gridCol>
                <a:gridCol w="1502563">
                  <a:extLst>
                    <a:ext uri="{9D8B030D-6E8A-4147-A177-3AD203B41FA5}">
                      <a16:colId xmlns:a16="http://schemas.microsoft.com/office/drawing/2014/main" val="20001"/>
                    </a:ext>
                  </a:extLst>
                </a:gridCol>
                <a:gridCol w="1482954">
                  <a:extLst>
                    <a:ext uri="{9D8B030D-6E8A-4147-A177-3AD203B41FA5}">
                      <a16:colId xmlns:a16="http://schemas.microsoft.com/office/drawing/2014/main" val="20002"/>
                    </a:ext>
                  </a:extLst>
                </a:gridCol>
                <a:gridCol w="1202631">
                  <a:extLst>
                    <a:ext uri="{9D8B030D-6E8A-4147-A177-3AD203B41FA5}">
                      <a16:colId xmlns:a16="http://schemas.microsoft.com/office/drawing/2014/main" val="20003"/>
                    </a:ext>
                  </a:extLst>
                </a:gridCol>
              </a:tblGrid>
              <a:tr h="361950">
                <a:tc>
                  <a:txBody>
                    <a:bodyPr/>
                    <a:lstStyle/>
                    <a:p>
                      <a:pPr algn="ctr">
                        <a:lnSpc>
                          <a:spcPct val="115000"/>
                        </a:lnSpc>
                        <a:spcAft>
                          <a:spcPts val="0"/>
                        </a:spcAft>
                      </a:pPr>
                      <a:r>
                        <a:rPr lang="es-PE" sz="1100">
                          <a:effectLst/>
                        </a:rPr>
                        <a:t>Denominación del predio</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Área ocupaciones (m2)</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Área inscrita </a:t>
                      </a:r>
                    </a:p>
                    <a:p>
                      <a:pPr algn="ctr">
                        <a:lnSpc>
                          <a:spcPct val="115000"/>
                        </a:lnSpc>
                        <a:spcAft>
                          <a:spcPts val="0"/>
                        </a:spcAft>
                      </a:pPr>
                      <a:r>
                        <a:rPr lang="es-PE" sz="1100">
                          <a:effectLst/>
                        </a:rPr>
                        <a:t>(m2)</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Diferencia</a:t>
                      </a:r>
                    </a:p>
                    <a:p>
                      <a:pPr algn="ctr">
                        <a:lnSpc>
                          <a:spcPct val="115000"/>
                        </a:lnSpc>
                        <a:spcAft>
                          <a:spcPts val="0"/>
                        </a:spcAft>
                      </a:pPr>
                      <a:r>
                        <a:rPr lang="es-PE" sz="1100">
                          <a:effectLst/>
                        </a:rPr>
                        <a:t>(m2)</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0"/>
                  </a:ext>
                </a:extLst>
              </a:tr>
              <a:tr h="180975">
                <a:tc>
                  <a:txBody>
                    <a:bodyPr/>
                    <a:lstStyle/>
                    <a:p>
                      <a:pPr>
                        <a:lnSpc>
                          <a:spcPct val="115000"/>
                        </a:lnSpc>
                        <a:spcAft>
                          <a:spcPts val="0"/>
                        </a:spcAft>
                      </a:pPr>
                      <a:r>
                        <a:rPr lang="es-PE" sz="1100">
                          <a:effectLst/>
                        </a:rPr>
                        <a:t>ÁREA DE INTERÉS 1 – A.I. 1 (Vivienda Ing. Galleno). </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5768.75</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5727.96</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40.79 a favor.</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1"/>
                  </a:ext>
                </a:extLst>
              </a:tr>
              <a:tr h="180975">
                <a:tc>
                  <a:txBody>
                    <a:bodyPr/>
                    <a:lstStyle/>
                    <a:p>
                      <a:pPr>
                        <a:lnSpc>
                          <a:spcPct val="115000"/>
                        </a:lnSpc>
                        <a:spcAft>
                          <a:spcPts val="0"/>
                        </a:spcAft>
                      </a:pPr>
                      <a:r>
                        <a:rPr lang="es-PE" sz="1100">
                          <a:effectLst/>
                        </a:rPr>
                        <a:t>ÁREA DE INTERÉS 2 – A.I. 2 (Cochera Vehículos de Carga).</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1425.95</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1384.01</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41.94 a favor.</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2"/>
                  </a:ext>
                </a:extLst>
              </a:tr>
              <a:tr h="180975">
                <a:tc>
                  <a:txBody>
                    <a:bodyPr/>
                    <a:lstStyle/>
                    <a:p>
                      <a:pPr>
                        <a:lnSpc>
                          <a:spcPct val="115000"/>
                        </a:lnSpc>
                        <a:spcAft>
                          <a:spcPts val="0"/>
                        </a:spcAft>
                      </a:pPr>
                      <a:r>
                        <a:rPr lang="es-PE" sz="1100">
                          <a:effectLst/>
                        </a:rPr>
                        <a:t>ÁREA DE INTERÉS 3 – A.I. 3 (Restaurante Pardos Chicken).</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992.91</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1000.00</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7.09</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3"/>
                  </a:ext>
                </a:extLst>
              </a:tr>
              <a:tr h="180975">
                <a:tc>
                  <a:txBody>
                    <a:bodyPr/>
                    <a:lstStyle/>
                    <a:p>
                      <a:pPr>
                        <a:lnSpc>
                          <a:spcPct val="115000"/>
                        </a:lnSpc>
                        <a:spcAft>
                          <a:spcPts val="0"/>
                        </a:spcAft>
                      </a:pPr>
                      <a:r>
                        <a:rPr lang="es-PE" sz="1100">
                          <a:effectLst/>
                        </a:rPr>
                        <a:t>ÁREA DE INTERÉS E – A.I. E</a:t>
                      </a:r>
                    </a:p>
                    <a:p>
                      <a:pPr>
                        <a:lnSpc>
                          <a:spcPct val="115000"/>
                        </a:lnSpc>
                        <a:spcAft>
                          <a:spcPts val="0"/>
                        </a:spcAft>
                      </a:pPr>
                      <a:r>
                        <a:rPr lang="es-PE" sz="1100">
                          <a:effectLst/>
                        </a:rPr>
                        <a:t>(Estacionamiento Pardos Chicken).</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1351.97</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1298.33</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dirty="0">
                          <a:effectLst/>
                        </a:rPr>
                        <a:t>53.64 a favor.</a:t>
                      </a:r>
                      <a:endParaRPr lang="es-PE" sz="1100" dirty="0">
                        <a:effectLst/>
                        <a:latin typeface="Calibri"/>
                        <a:ea typeface="Times New Roman"/>
                        <a:cs typeface="Calibri"/>
                      </a:endParaRPr>
                    </a:p>
                  </a:txBody>
                  <a:tcPr marL="44450" marR="4445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53295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Título"/>
          <p:cNvSpPr>
            <a:spLocks noGrp="1"/>
          </p:cNvSpPr>
          <p:nvPr>
            <p:ph type="title" idx="4294967295"/>
          </p:nvPr>
        </p:nvSpPr>
        <p:spPr bwMode="auto">
          <a:xfrm>
            <a:off x="468313" y="836613"/>
            <a:ext cx="8135937" cy="648171"/>
          </a:xfrm>
          <a:prstGeom prst="rect">
            <a:avLst/>
          </a:prstGeom>
          <a:noFill/>
          <a:ln>
            <a:miter lim="800000"/>
            <a:headEnd/>
            <a:tailEnd/>
          </a:ln>
        </p:spPr>
        <p:txBody>
          <a:bodyPr anchor="ctr"/>
          <a:lstStyle/>
          <a:p>
            <a:pPr eaLnBrk="1" hangingPunct="1"/>
            <a:r>
              <a:rPr lang="es-PE" sz="3200" dirty="0"/>
              <a:t>Rectificación de área por mutuo disenso</a:t>
            </a:r>
          </a:p>
        </p:txBody>
      </p:sp>
      <p:graphicFrame>
        <p:nvGraphicFramePr>
          <p:cNvPr id="2" name="1 Marcador de contenido"/>
          <p:cNvGraphicFramePr>
            <a:graphicFrameLocks noGrp="1"/>
          </p:cNvGraphicFramePr>
          <p:nvPr>
            <p:ph idx="4294967295"/>
            <p:extLst>
              <p:ext uri="{D42A27DB-BD31-4B8C-83A1-F6EECF244321}">
                <p14:modId xmlns:p14="http://schemas.microsoft.com/office/powerpoint/2010/main" val="1809359714"/>
              </p:ext>
            </p:extLst>
          </p:nvPr>
        </p:nvGraphicFramePr>
        <p:xfrm>
          <a:off x="1403648" y="2780928"/>
          <a:ext cx="6525145" cy="1859026"/>
        </p:xfrm>
        <a:graphic>
          <a:graphicData uri="http://schemas.openxmlformats.org/drawingml/2006/table">
            <a:tbl>
              <a:tblPr firstRow="1" firstCol="1" bandRow="1">
                <a:tableStyleId>{5C22544A-7EE6-4342-B048-85BDC9FD1C3A}</a:tableStyleId>
              </a:tblPr>
              <a:tblGrid>
                <a:gridCol w="2336997">
                  <a:extLst>
                    <a:ext uri="{9D8B030D-6E8A-4147-A177-3AD203B41FA5}">
                      <a16:colId xmlns:a16="http://schemas.microsoft.com/office/drawing/2014/main" val="20000"/>
                    </a:ext>
                  </a:extLst>
                </a:gridCol>
                <a:gridCol w="1502563">
                  <a:extLst>
                    <a:ext uri="{9D8B030D-6E8A-4147-A177-3AD203B41FA5}">
                      <a16:colId xmlns:a16="http://schemas.microsoft.com/office/drawing/2014/main" val="20001"/>
                    </a:ext>
                  </a:extLst>
                </a:gridCol>
                <a:gridCol w="1482954">
                  <a:extLst>
                    <a:ext uri="{9D8B030D-6E8A-4147-A177-3AD203B41FA5}">
                      <a16:colId xmlns:a16="http://schemas.microsoft.com/office/drawing/2014/main" val="20002"/>
                    </a:ext>
                  </a:extLst>
                </a:gridCol>
                <a:gridCol w="1202631">
                  <a:extLst>
                    <a:ext uri="{9D8B030D-6E8A-4147-A177-3AD203B41FA5}">
                      <a16:colId xmlns:a16="http://schemas.microsoft.com/office/drawing/2014/main" val="20003"/>
                    </a:ext>
                  </a:extLst>
                </a:gridCol>
              </a:tblGrid>
              <a:tr h="361950">
                <a:tc>
                  <a:txBody>
                    <a:bodyPr/>
                    <a:lstStyle/>
                    <a:p>
                      <a:pPr algn="ctr">
                        <a:lnSpc>
                          <a:spcPct val="115000"/>
                        </a:lnSpc>
                        <a:spcAft>
                          <a:spcPts val="0"/>
                        </a:spcAft>
                      </a:pPr>
                      <a:endParaRPr lang="es-PE" sz="1100" dirty="0">
                        <a:effectLst/>
                        <a:latin typeface="Calibri"/>
                        <a:ea typeface="Times New Roman"/>
                        <a:cs typeface="Calibri"/>
                      </a:endParaRPr>
                    </a:p>
                  </a:txBody>
                  <a:tcPr marL="44450" marR="44450" marT="0" marB="0" anchor="ctr"/>
                </a:tc>
                <a:tc>
                  <a:txBody>
                    <a:bodyPr/>
                    <a:lstStyle/>
                    <a:p>
                      <a:pPr algn="ctr">
                        <a:lnSpc>
                          <a:spcPct val="115000"/>
                        </a:lnSpc>
                        <a:spcAft>
                          <a:spcPts val="0"/>
                        </a:spcAft>
                      </a:pPr>
                      <a:endParaRPr lang="es-PE" sz="1100" dirty="0">
                        <a:effectLst/>
                        <a:latin typeface="Calibri"/>
                        <a:ea typeface="Times New Roman"/>
                        <a:cs typeface="Calibri"/>
                      </a:endParaRPr>
                    </a:p>
                  </a:txBody>
                  <a:tcPr marL="44450" marR="44450" marT="0" marB="0" anchor="ctr"/>
                </a:tc>
                <a:tc>
                  <a:txBody>
                    <a:bodyPr/>
                    <a:lstStyle/>
                    <a:p>
                      <a:pPr algn="ctr">
                        <a:lnSpc>
                          <a:spcPct val="115000"/>
                        </a:lnSpc>
                        <a:spcAft>
                          <a:spcPts val="0"/>
                        </a:spcAft>
                      </a:pP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endParaRPr lang="es-PE" sz="1100" dirty="0">
                        <a:effectLst/>
                        <a:latin typeface="Calibri"/>
                        <a:ea typeface="Times New Roman"/>
                        <a:cs typeface="Calibri"/>
                      </a:endParaRPr>
                    </a:p>
                  </a:txBody>
                  <a:tcPr marL="44450" marR="44450" marT="0" marB="0" anchor="ctr"/>
                </a:tc>
                <a:extLst>
                  <a:ext uri="{0D108BD9-81ED-4DB2-BD59-A6C34878D82A}">
                    <a16:rowId xmlns:a16="http://schemas.microsoft.com/office/drawing/2014/main" val="10000"/>
                  </a:ext>
                </a:extLst>
              </a:tr>
              <a:tr h="180975">
                <a:tc>
                  <a:txBody>
                    <a:bodyPr/>
                    <a:lstStyle/>
                    <a:p>
                      <a:pPr>
                        <a:lnSpc>
                          <a:spcPct val="115000"/>
                        </a:lnSpc>
                        <a:spcAft>
                          <a:spcPts val="0"/>
                        </a:spcAft>
                      </a:pPr>
                      <a:r>
                        <a:rPr lang="es-PE" sz="1100">
                          <a:effectLst/>
                        </a:rPr>
                        <a:t>ÁREA DE INTERÉS 1 – A.I. 1 (Vivienda Ing. Galleno). </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5768.75</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5727.96</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40.79 a favor.</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1"/>
                  </a:ext>
                </a:extLst>
              </a:tr>
              <a:tr h="180975">
                <a:tc>
                  <a:txBody>
                    <a:bodyPr/>
                    <a:lstStyle/>
                    <a:p>
                      <a:pPr>
                        <a:lnSpc>
                          <a:spcPct val="115000"/>
                        </a:lnSpc>
                        <a:spcAft>
                          <a:spcPts val="0"/>
                        </a:spcAft>
                      </a:pPr>
                      <a:r>
                        <a:rPr lang="es-PE" sz="1100">
                          <a:effectLst/>
                        </a:rPr>
                        <a:t>ÁREA DE INTERÉS 2 – A.I. 2 (Cochera Vehículos de Carga).</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dirty="0">
                          <a:effectLst/>
                        </a:rPr>
                        <a:t>125.95</a:t>
                      </a:r>
                      <a:endParaRPr lang="es-PE" sz="1100" dirty="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1384.01</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41.94 a favor.</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2"/>
                  </a:ext>
                </a:extLst>
              </a:tr>
              <a:tr h="180975">
                <a:tc>
                  <a:txBody>
                    <a:bodyPr/>
                    <a:lstStyle/>
                    <a:p>
                      <a:pPr>
                        <a:lnSpc>
                          <a:spcPct val="115000"/>
                        </a:lnSpc>
                        <a:spcAft>
                          <a:spcPts val="0"/>
                        </a:spcAft>
                      </a:pPr>
                      <a:r>
                        <a:rPr lang="es-PE" sz="1100">
                          <a:effectLst/>
                        </a:rPr>
                        <a:t>ÁREA DE INTERÉS 3 – A.I. 3 (Restaurante Pardos Chicken).</a:t>
                      </a:r>
                      <a:endParaRPr lang="es-PE" sz="110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992.91</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1000.00</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7.09</a:t>
                      </a:r>
                      <a:endParaRPr lang="es-PE" sz="1100">
                        <a:effectLst/>
                        <a:latin typeface="Calibri"/>
                        <a:ea typeface="Times New Roman"/>
                        <a:cs typeface="Calibri"/>
                      </a:endParaRPr>
                    </a:p>
                  </a:txBody>
                  <a:tcPr marL="44450" marR="44450" marT="0" marB="0" anchor="ctr"/>
                </a:tc>
                <a:extLst>
                  <a:ext uri="{0D108BD9-81ED-4DB2-BD59-A6C34878D82A}">
                    <a16:rowId xmlns:a16="http://schemas.microsoft.com/office/drawing/2014/main" val="10003"/>
                  </a:ext>
                </a:extLst>
              </a:tr>
              <a:tr h="180975">
                <a:tc>
                  <a:txBody>
                    <a:bodyPr/>
                    <a:lstStyle/>
                    <a:p>
                      <a:pPr>
                        <a:lnSpc>
                          <a:spcPct val="115000"/>
                        </a:lnSpc>
                        <a:spcAft>
                          <a:spcPts val="0"/>
                        </a:spcAft>
                      </a:pPr>
                      <a:r>
                        <a:rPr lang="es-PE" sz="1100" dirty="0">
                          <a:effectLst/>
                        </a:rPr>
                        <a:t>ÁREA DE INTERÉS E – A.I. E</a:t>
                      </a:r>
                    </a:p>
                    <a:p>
                      <a:pPr>
                        <a:lnSpc>
                          <a:spcPct val="115000"/>
                        </a:lnSpc>
                        <a:spcAft>
                          <a:spcPts val="0"/>
                        </a:spcAft>
                      </a:pPr>
                      <a:r>
                        <a:rPr lang="es-PE" sz="1100" dirty="0">
                          <a:effectLst/>
                        </a:rPr>
                        <a:t>(Estacionamiento Pardos </a:t>
                      </a:r>
                      <a:r>
                        <a:rPr lang="es-PE" sz="1100" dirty="0" err="1">
                          <a:effectLst/>
                        </a:rPr>
                        <a:t>Chicken</a:t>
                      </a:r>
                      <a:r>
                        <a:rPr lang="es-PE" sz="1100" dirty="0">
                          <a:effectLst/>
                        </a:rPr>
                        <a:t>).</a:t>
                      </a:r>
                      <a:endParaRPr lang="es-PE" sz="1100" dirty="0">
                        <a:effectLst/>
                        <a:latin typeface="Calibri"/>
                        <a:ea typeface="Times New Roman"/>
                        <a:cs typeface="Calibri"/>
                      </a:endParaRPr>
                    </a:p>
                  </a:txBody>
                  <a:tcPr marL="44450" marR="44450" marT="0" marB="0" anchor="b"/>
                </a:tc>
                <a:tc>
                  <a:txBody>
                    <a:bodyPr/>
                    <a:lstStyle/>
                    <a:p>
                      <a:pPr algn="ctr">
                        <a:lnSpc>
                          <a:spcPct val="115000"/>
                        </a:lnSpc>
                        <a:spcAft>
                          <a:spcPts val="0"/>
                        </a:spcAft>
                      </a:pPr>
                      <a:r>
                        <a:rPr lang="es-PE" sz="1100">
                          <a:effectLst/>
                        </a:rPr>
                        <a:t>1351.97</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a:effectLst/>
                        </a:rPr>
                        <a:t>1298.33</a:t>
                      </a:r>
                      <a:endParaRPr lang="es-PE" sz="1100">
                        <a:effectLst/>
                        <a:latin typeface="Calibri"/>
                        <a:ea typeface="Times New Roman"/>
                        <a:cs typeface="Calibri"/>
                      </a:endParaRPr>
                    </a:p>
                  </a:txBody>
                  <a:tcPr marL="44450" marR="44450" marT="0" marB="0" anchor="ctr"/>
                </a:tc>
                <a:tc>
                  <a:txBody>
                    <a:bodyPr/>
                    <a:lstStyle/>
                    <a:p>
                      <a:pPr algn="ctr">
                        <a:lnSpc>
                          <a:spcPct val="115000"/>
                        </a:lnSpc>
                        <a:spcAft>
                          <a:spcPts val="0"/>
                        </a:spcAft>
                      </a:pPr>
                      <a:r>
                        <a:rPr lang="es-PE" sz="1100" dirty="0">
                          <a:effectLst/>
                        </a:rPr>
                        <a:t>53.64 a favor.</a:t>
                      </a:r>
                      <a:endParaRPr lang="es-PE" sz="1100" dirty="0">
                        <a:effectLst/>
                        <a:latin typeface="Calibri"/>
                        <a:ea typeface="Times New Roman"/>
                        <a:cs typeface="Calibri"/>
                      </a:endParaRPr>
                    </a:p>
                  </a:txBody>
                  <a:tcPr marL="44450" marR="44450" marT="0" marB="0" anchor="ctr"/>
                </a:tc>
                <a:extLst>
                  <a:ext uri="{0D108BD9-81ED-4DB2-BD59-A6C34878D82A}">
                    <a16:rowId xmlns:a16="http://schemas.microsoft.com/office/drawing/2014/main" val="10004"/>
                  </a:ext>
                </a:extLst>
              </a:tr>
            </a:tbl>
          </a:graphicData>
        </a:graphic>
      </p:graphicFrame>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altLang="es-PE" sz="900" b="0" i="1" u="none" strike="noStrike" cap="none" normalizeH="0" baseline="0">
                <a:ln>
                  <a:noFill/>
                </a:ln>
                <a:solidFill>
                  <a:schemeClr val="tx1"/>
                </a:solidFill>
                <a:effectLst/>
                <a:latin typeface="Arial" pitchFamily="34" charset="0"/>
                <a:ea typeface="Times New Roman" pitchFamily="18" charset="0"/>
                <a:cs typeface="Arial" pitchFamily="34" charset="0"/>
              </a:rPr>
              <a:t>Imagen 2: ÁREA DE INTERÉS 1-  Levantamiento topográfico vs. Referencias registrales </a:t>
            </a:r>
            <a:endParaRPr kumimoji="0" lang="es-ES" altLang="es-PE" sz="1800" b="0" i="0" u="none" strike="noStrike" cap="none" normalizeH="0" baseline="0">
              <a:ln>
                <a:noFill/>
              </a:ln>
              <a:solidFill>
                <a:schemeClr val="tx1"/>
              </a:solidFill>
              <a:effectLst/>
              <a:latin typeface="Arial" pitchFamily="34" charset="0"/>
              <a:cs typeface="Arial" pitchFamily="34" charset="0"/>
            </a:endParaRPr>
          </a:p>
        </p:txBody>
      </p:sp>
      <p:pic>
        <p:nvPicPr>
          <p:cNvPr id="204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228600"/>
            <a:ext cx="8064896" cy="6440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3275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Título"/>
          <p:cNvSpPr>
            <a:spLocks noGrp="1"/>
          </p:cNvSpPr>
          <p:nvPr>
            <p:ph type="title" idx="4294967295"/>
          </p:nvPr>
        </p:nvSpPr>
        <p:spPr bwMode="auto">
          <a:xfrm>
            <a:off x="468313" y="836613"/>
            <a:ext cx="8135937" cy="648171"/>
          </a:xfrm>
          <a:prstGeom prst="rect">
            <a:avLst/>
          </a:prstGeom>
          <a:noFill/>
          <a:ln>
            <a:miter lim="800000"/>
            <a:headEnd/>
            <a:tailEnd/>
          </a:ln>
        </p:spPr>
        <p:txBody>
          <a:bodyPr anchor="ctr"/>
          <a:lstStyle/>
          <a:p>
            <a:pPr eaLnBrk="1" hangingPunct="1"/>
            <a:r>
              <a:rPr lang="es-PE" sz="3200" dirty="0"/>
              <a:t>Rectificación de área por mutuo disenso</a:t>
            </a:r>
          </a:p>
        </p:txBody>
      </p:sp>
      <p:pic>
        <p:nvPicPr>
          <p:cNvPr id="409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412776"/>
            <a:ext cx="7376234" cy="4392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972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Título"/>
          <p:cNvSpPr>
            <a:spLocks noGrp="1"/>
          </p:cNvSpPr>
          <p:nvPr>
            <p:ph type="title"/>
          </p:nvPr>
        </p:nvSpPr>
        <p:spPr bwMode="auto">
          <a:xfrm>
            <a:off x="251520" y="1557338"/>
            <a:ext cx="8446393" cy="1143000"/>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es-PE" sz="3200" b="1" dirty="0"/>
              <a:t>CRITERIOS GENERALES: INEXACTITUD REGISTRAL</a:t>
            </a:r>
          </a:p>
        </p:txBody>
      </p:sp>
      <p:sp>
        <p:nvSpPr>
          <p:cNvPr id="65538" name="2 Marcador de contenido"/>
          <p:cNvSpPr>
            <a:spLocks noGrp="1"/>
          </p:cNvSpPr>
          <p:nvPr>
            <p:ph idx="1"/>
          </p:nvPr>
        </p:nvSpPr>
        <p:spPr bwMode="auto">
          <a:xfrm>
            <a:off x="457200" y="3213100"/>
            <a:ext cx="8229600" cy="29130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eaLnBrk="1" hangingPunct="1"/>
            <a:r>
              <a:rPr lang="es-PE" sz="2000">
                <a:latin typeface="Arial" charset="0"/>
                <a:cs typeface="Arial" charset="0"/>
              </a:rPr>
              <a:t>“Se entenderá por inexactitud del Registro todo desacuerdo existente entre lo registrado y la realidad extraregistral; cuando la inexactitud del Registro provenga de error u omisión cometido en algún asiento o partida registral se rectificará en la forma establecida en el reglamento”.</a:t>
            </a:r>
          </a:p>
          <a:p>
            <a:pPr algn="just" eaLnBrk="1" hangingPunct="1"/>
            <a:endParaRPr lang="es-PE" sz="2000">
              <a:latin typeface="Arial" charset="0"/>
              <a:cs typeface="Arial" charset="0"/>
            </a:endParaRPr>
          </a:p>
          <a:p>
            <a:pPr algn="just" eaLnBrk="1" hangingPunct="1">
              <a:buFont typeface="Arial" charset="0"/>
              <a:buNone/>
            </a:pPr>
            <a:r>
              <a:rPr lang="es-PE" sz="2000" b="1">
                <a:latin typeface="Arial" charset="0"/>
                <a:cs typeface="Arial" charset="0"/>
              </a:rPr>
              <a:t>	RESOLUCIÓN N° 115-2009-SUNARP-TR-L</a:t>
            </a:r>
          </a:p>
        </p:txBody>
      </p:sp>
    </p:spTree>
    <p:extLst>
      <p:ext uri="{BB962C8B-B14F-4D97-AF65-F5344CB8AC3E}">
        <p14:creationId xmlns:p14="http://schemas.microsoft.com/office/powerpoint/2010/main" val="2072943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Título"/>
          <p:cNvSpPr>
            <a:spLocks noGrp="1"/>
          </p:cNvSpPr>
          <p:nvPr>
            <p:ph type="title" idx="4294967295"/>
          </p:nvPr>
        </p:nvSpPr>
        <p:spPr bwMode="auto">
          <a:xfrm>
            <a:off x="468313" y="836613"/>
            <a:ext cx="8135937" cy="648171"/>
          </a:xfrm>
          <a:prstGeom prst="rect">
            <a:avLst/>
          </a:prstGeom>
          <a:noFill/>
          <a:ln>
            <a:miter lim="800000"/>
            <a:headEnd/>
            <a:tailEnd/>
          </a:ln>
        </p:spPr>
        <p:txBody>
          <a:bodyPr anchor="ctr"/>
          <a:lstStyle/>
          <a:p>
            <a:pPr eaLnBrk="1" hangingPunct="1"/>
            <a:r>
              <a:rPr lang="es-PE" sz="3200" dirty="0"/>
              <a:t>Rectificación de área por mutuo disenso</a:t>
            </a:r>
          </a:p>
        </p:txBody>
      </p:sp>
      <p:pic>
        <p:nvPicPr>
          <p:cNvPr id="4" name="3 Imagen" descr="C:\Users\rquevedo\Desktop\Superposición.png"/>
          <p:cNvPicPr/>
          <p:nvPr/>
        </p:nvPicPr>
        <p:blipFill>
          <a:blip r:embed="rId3">
            <a:extLst>
              <a:ext uri="{28A0092B-C50C-407E-A947-70E740481C1C}">
                <a14:useLocalDpi xmlns:a14="http://schemas.microsoft.com/office/drawing/2010/main" val="0"/>
              </a:ext>
            </a:extLst>
          </a:blip>
          <a:srcRect/>
          <a:stretch>
            <a:fillRect/>
          </a:stretch>
        </p:blipFill>
        <p:spPr bwMode="auto">
          <a:xfrm>
            <a:off x="755576" y="1700808"/>
            <a:ext cx="7776864" cy="48245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82101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3600" b="1" dirty="0">
                <a:latin typeface="Arial" panose="020B0604020202020204" pitchFamily="34" charset="0"/>
                <a:cs typeface="Arial" panose="020B0604020202020204" pitchFamily="34" charset="0"/>
              </a:rPr>
              <a:t>JURISPRUDENCIA REGISTRAL</a:t>
            </a:r>
          </a:p>
        </p:txBody>
      </p:sp>
      <p:sp>
        <p:nvSpPr>
          <p:cNvPr id="12291" name="Rectangle 2"/>
          <p:cNvSpPr>
            <a:spLocks noGrp="1" noChangeArrowheads="1"/>
          </p:cNvSpPr>
          <p:nvPr>
            <p:ph type="body" idx="1"/>
          </p:nvPr>
        </p:nvSpPr>
        <p:spPr>
          <a:xfrm>
            <a:off x="457200" y="1885950"/>
            <a:ext cx="8178800" cy="4171950"/>
          </a:xfrm>
        </p:spPr>
        <p:txBody>
          <a:bodyPr lIns="90000" tIns="46800" rIns="90000" bIns="46800"/>
          <a:lstStyle/>
          <a:p>
            <a:pPr marL="431800" indent="-323850" algn="just" eaLnBrk="1">
              <a:lnSpc>
                <a:spcPct val="100000"/>
              </a:lnSpc>
              <a:spcBef>
                <a:spcPts val="6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700" b="1" dirty="0"/>
              <a:t>Participación de la Municipalidad en los procedimientos de rectificación de áreas y linderos</a:t>
            </a:r>
          </a:p>
          <a:p>
            <a:pPr marL="431800" indent="-323850" algn="just" eaLnBrk="1">
              <a:lnSpc>
                <a:spcPct val="100000"/>
              </a:lnSpc>
              <a:spcBef>
                <a:spcPts val="6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700" dirty="0"/>
              <a:t>No es exigible la intervención de la Municipalidad en calidad de colindante titular de los bienes de dominio público, en los procedimientos de rectificación de área de predios.</a:t>
            </a:r>
          </a:p>
          <a:p>
            <a:pPr marL="431800" indent="-323850" algn="just" eaLnBrk="1">
              <a:lnSpc>
                <a:spcPct val="100000"/>
              </a:lnSpc>
              <a:spcBef>
                <a:spcPts val="5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PE" altLang="es-PE" sz="2000" dirty="0">
              <a:cs typeface="Arial" charset="0"/>
            </a:endParaRPr>
          </a:p>
          <a:p>
            <a:pPr marL="431800" indent="-323850" algn="just" eaLnBrk="1">
              <a:lnSpc>
                <a:spcPct val="100000"/>
              </a:lnSpc>
              <a:spcBef>
                <a:spcPts val="5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PE" altLang="es-PE" sz="2000" dirty="0">
                <a:cs typeface="Arial" charset="0"/>
              </a:rPr>
              <a:t>Resolución 098-2008-SUNARP-TR-T</a:t>
            </a:r>
          </a:p>
          <a:p>
            <a:pPr marL="431800" indent="-323850" algn="just" eaLnBrk="1">
              <a:lnSpc>
                <a:spcPct val="100000"/>
              </a:lnSpc>
              <a:spcBef>
                <a:spcPts val="5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000" dirty="0">
              <a:cs typeface="Arial" charset="0"/>
            </a:endParaRPr>
          </a:p>
        </p:txBody>
      </p:sp>
    </p:spTree>
    <p:extLst>
      <p:ext uri="{BB962C8B-B14F-4D97-AF65-F5344CB8AC3E}">
        <p14:creationId xmlns:p14="http://schemas.microsoft.com/office/powerpoint/2010/main" val="31410283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3600" b="1" dirty="0">
                <a:latin typeface="Arial" panose="020B0604020202020204" pitchFamily="34" charset="0"/>
                <a:cs typeface="Arial" panose="020B0604020202020204" pitchFamily="34" charset="0"/>
              </a:rPr>
              <a:t>JURISPRUDENCIA REGISTRAL</a:t>
            </a:r>
          </a:p>
        </p:txBody>
      </p:sp>
      <p:sp>
        <p:nvSpPr>
          <p:cNvPr id="13315" name="Rectangle 2"/>
          <p:cNvSpPr>
            <a:spLocks noGrp="1" noChangeArrowheads="1"/>
          </p:cNvSpPr>
          <p:nvPr>
            <p:ph type="body" idx="1"/>
          </p:nvPr>
        </p:nvSpPr>
        <p:spPr>
          <a:xfrm>
            <a:off x="457200" y="1885950"/>
            <a:ext cx="8178800" cy="5638800"/>
          </a:xfrm>
        </p:spPr>
        <p:txBody>
          <a:bodyPr lIns="90000" tIns="46800" rIns="90000" bIns="46800"/>
          <a:lstStyle/>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500" b="1" dirty="0"/>
              <a:t>Rectificación de área en mérito a escritura pública</a:t>
            </a:r>
          </a:p>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500" dirty="0"/>
              <a:t>Puede rectificarse el área, medidas perimétricas y linderos de un predio urbano mediante escritura pública según el literal a) del artículo 13.1 de la Ley 27333, </a:t>
            </a:r>
            <a:r>
              <a:rPr lang="es-ES_tradnl" altLang="es-PE" sz="2500" b="1" dirty="0"/>
              <a:t>aunque exista superposición con el área de un predio inscrito</a:t>
            </a:r>
            <a:r>
              <a:rPr lang="es-ES_tradnl" altLang="es-PE" sz="2500" dirty="0"/>
              <a:t>, debiendo indicarse en la escritura tanto la nueva área, medidas perimétricas y linderos del predio rectificado como del predio que ha resultado afectado con la rectificación.</a:t>
            </a:r>
          </a:p>
          <a:p>
            <a:pPr marL="431800" indent="-323850" algn="just" eaLnBrk="1">
              <a:lnSpc>
                <a:spcPct val="100000"/>
              </a:lnSpc>
              <a:spcBef>
                <a:spcPts val="5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PE" altLang="es-PE" sz="2000" dirty="0">
              <a:cs typeface="Arial" charset="0"/>
            </a:endParaRPr>
          </a:p>
          <a:p>
            <a:pPr marL="431800" indent="-323850" algn="just" eaLnBrk="1">
              <a:lnSpc>
                <a:spcPct val="100000"/>
              </a:lnSpc>
              <a:spcBef>
                <a:spcPts val="5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PE" altLang="es-PE" sz="2000" dirty="0">
                <a:cs typeface="Arial" charset="0"/>
              </a:rPr>
              <a:t>Resolución 331-2008-SUNARP-TR-A</a:t>
            </a:r>
          </a:p>
          <a:p>
            <a:pPr marL="431800" indent="-323850" algn="just" eaLnBrk="1">
              <a:lnSpc>
                <a:spcPct val="100000"/>
              </a:lnSpc>
              <a:spcBef>
                <a:spcPts val="625"/>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500" dirty="0"/>
          </a:p>
          <a:p>
            <a:pPr marL="431800" indent="-323850" algn="just" eaLnBrk="1">
              <a:lnSpc>
                <a:spcPct val="100000"/>
              </a:lnSpc>
              <a:spcBef>
                <a:spcPts val="625"/>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500" dirty="0"/>
          </a:p>
        </p:txBody>
      </p:sp>
    </p:spTree>
    <p:extLst>
      <p:ext uri="{BB962C8B-B14F-4D97-AF65-F5344CB8AC3E}">
        <p14:creationId xmlns:p14="http://schemas.microsoft.com/office/powerpoint/2010/main" val="10193544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33</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PROCEDIMIENTOS RECTIFICATORIOS</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r>
              <a:rPr lang="es-ES_tradnl" altLang="es-MX" sz="2000" dirty="0">
                <a:latin typeface="Arial" charset="0"/>
                <a:cs typeface="Arial" charset="0"/>
              </a:rPr>
              <a:t>2.- Rectificación Notarial regulada en la ley 27333.</a:t>
            </a:r>
          </a:p>
          <a:p>
            <a:pPr algn="just" eaLnBrk="1" hangingPunct="1">
              <a:lnSpc>
                <a:spcPct val="80000"/>
              </a:lnSpc>
              <a:buFontTx/>
              <a:buChar char="-"/>
            </a:pPr>
            <a:r>
              <a:rPr lang="es-ES_tradnl" altLang="es-MX" sz="2000" dirty="0">
                <a:latin typeface="Arial" charset="0"/>
                <a:cs typeface="Arial" charset="0"/>
              </a:rPr>
              <a:t>Procedimiento no contencioso con citación a los colindantes, solo si se trata de predios ubicados en zonas urbanas o de expansión urbana.</a:t>
            </a:r>
          </a:p>
          <a:p>
            <a:pPr marL="0" indent="0" algn="just" eaLnBrk="1" hangingPunct="1">
              <a:lnSpc>
                <a:spcPct val="80000"/>
              </a:lnSpc>
              <a:buNone/>
            </a:pPr>
            <a:endParaRPr lang="es-ES_tradnl" altLang="es-MX" sz="2000" dirty="0">
              <a:latin typeface="Arial" charset="0"/>
              <a:cs typeface="Arial" charset="0"/>
            </a:endParaRPr>
          </a:p>
        </p:txBody>
      </p:sp>
    </p:spTree>
    <p:extLst>
      <p:ext uri="{BB962C8B-B14F-4D97-AF65-F5344CB8AC3E}">
        <p14:creationId xmlns:p14="http://schemas.microsoft.com/office/powerpoint/2010/main" val="20610937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p:nvPr>
        </p:nvSpPr>
        <p:spPr bwMode="auto">
          <a:xfrm>
            <a:off x="611188" y="904875"/>
            <a:ext cx="7921625" cy="652463"/>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r>
              <a:rPr lang="es-PE" sz="2800" b="1" dirty="0">
                <a:latin typeface="Arial" panose="020B0604020202020204" pitchFamily="34" charset="0"/>
                <a:cs typeface="Arial" panose="020B0604020202020204" pitchFamily="34" charset="0"/>
              </a:rPr>
              <a:t>RECTIFICACION NOTARIAL- LEY 27333</a:t>
            </a:r>
            <a:endParaRPr lang="es-ES" sz="2800" b="1" dirty="0">
              <a:latin typeface="Arial" panose="020B0604020202020204" pitchFamily="34" charset="0"/>
              <a:cs typeface="Arial" panose="020B0604020202020204" pitchFamily="34" charset="0"/>
            </a:endParaRPr>
          </a:p>
        </p:txBody>
      </p:sp>
      <p:sp>
        <p:nvSpPr>
          <p:cNvPr id="54274" name="Rectangle 3"/>
          <p:cNvSpPr>
            <a:spLocks noGrp="1"/>
          </p:cNvSpPr>
          <p:nvPr>
            <p:ph type="body" idx="1"/>
          </p:nvPr>
        </p:nvSpPr>
        <p:spPr bwMode="auto">
          <a:xfrm>
            <a:off x="539750" y="1557338"/>
            <a:ext cx="8075613" cy="5040312"/>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Arial" charset="0"/>
              <a:buNone/>
            </a:pPr>
            <a:r>
              <a:rPr lang="es-PE" sz="1600" dirty="0">
                <a:latin typeface="Arial" charset="0"/>
              </a:rPr>
              <a:t>Artículo 13.- Del saneamiento del área, linderos y medidas perimétricas del terreno</a:t>
            </a:r>
          </a:p>
          <a:p>
            <a:pPr>
              <a:lnSpc>
                <a:spcPct val="80000"/>
              </a:lnSpc>
            </a:pPr>
            <a:endParaRPr lang="es-PE" sz="1600" dirty="0">
              <a:latin typeface="Arial" charset="0"/>
            </a:endParaRPr>
          </a:p>
          <a:p>
            <a:pPr>
              <a:lnSpc>
                <a:spcPct val="80000"/>
              </a:lnSpc>
            </a:pPr>
            <a:r>
              <a:rPr lang="es-PE" sz="1600" dirty="0">
                <a:latin typeface="Arial" charset="0"/>
              </a:rPr>
              <a:t>13.1 Cuando sea necesario determinar el área, linderos y medidas perimétricas del terreno, o cuando existan discrepancias entre el área real del terreno, sus medidas perimétricas y/o linderos, con los que figuren en la partida registral del predio, éstas podrán determinarse o rectificarse de acuerdo con los siguientes procedimientos:</a:t>
            </a:r>
          </a:p>
          <a:p>
            <a:pPr>
              <a:lnSpc>
                <a:spcPct val="80000"/>
              </a:lnSpc>
            </a:pPr>
            <a:endParaRPr lang="es-PE" sz="1600" dirty="0">
              <a:latin typeface="Arial" charset="0"/>
            </a:endParaRPr>
          </a:p>
          <a:p>
            <a:pPr>
              <a:lnSpc>
                <a:spcPct val="80000"/>
              </a:lnSpc>
            </a:pPr>
            <a:r>
              <a:rPr lang="es-PE" sz="1600" b="1" dirty="0">
                <a:latin typeface="Arial" charset="0"/>
              </a:rPr>
              <a:t>a) Por mutuo acuerdo</a:t>
            </a:r>
            <a:r>
              <a:rPr lang="es-PE" sz="1600" dirty="0">
                <a:latin typeface="Arial" charset="0"/>
              </a:rPr>
              <a:t>:</a:t>
            </a:r>
          </a:p>
          <a:p>
            <a:pPr>
              <a:lnSpc>
                <a:spcPct val="80000"/>
              </a:lnSpc>
            </a:pPr>
            <a:r>
              <a:rPr lang="es-PE" sz="1600" dirty="0">
                <a:latin typeface="Arial" charset="0"/>
              </a:rPr>
              <a:t>Mediante escritura pública suscrita por el propietario del predio y los propietarios de todos los predios colindantes, en la que estos últimos manifiesten su conformidad con el área, medidas perimétricas y/o linderos, según corresponda.</a:t>
            </a:r>
          </a:p>
          <a:p>
            <a:pPr>
              <a:lnSpc>
                <a:spcPct val="80000"/>
              </a:lnSpc>
            </a:pPr>
            <a:endParaRPr lang="es-PE" sz="1600" dirty="0">
              <a:latin typeface="Arial" charset="0"/>
            </a:endParaRPr>
          </a:p>
          <a:p>
            <a:pPr>
              <a:lnSpc>
                <a:spcPct val="80000"/>
              </a:lnSpc>
            </a:pPr>
            <a:r>
              <a:rPr lang="es-PE" sz="1600" b="1" dirty="0">
                <a:latin typeface="Arial" charset="0"/>
              </a:rPr>
              <a:t>b) Procedimiento Notarial</a:t>
            </a:r>
            <a:r>
              <a:rPr lang="es-PE" sz="1600" dirty="0">
                <a:latin typeface="Arial" charset="0"/>
              </a:rPr>
              <a:t>:</a:t>
            </a:r>
          </a:p>
          <a:p>
            <a:pPr>
              <a:lnSpc>
                <a:spcPct val="80000"/>
              </a:lnSpc>
            </a:pPr>
            <a:r>
              <a:rPr lang="es-PE" sz="1600" dirty="0">
                <a:latin typeface="Arial" charset="0"/>
              </a:rPr>
              <a:t>Se podrá tramitar como un asunto no contencioso de competencia notarial, según los procedimientos a los que se refieren los Artículos 504 y siguientes del Código Procesal Civil, en lo que sea aplicable, siempre y cuando el área real del predio sea igual o inferior a la registrada en la partida.</a:t>
            </a:r>
          </a:p>
          <a:p>
            <a:pPr>
              <a:lnSpc>
                <a:spcPct val="80000"/>
              </a:lnSpc>
            </a:pPr>
            <a:r>
              <a:rPr lang="es-PE" sz="1600" dirty="0">
                <a:latin typeface="Arial" charset="0"/>
              </a:rPr>
              <a:t>Cuando el área real es superior a la registrada procederá este trámite siempre y cuando exista una certificación registral de que la mayor área no se superpone a otra registrada.</a:t>
            </a:r>
          </a:p>
          <a:p>
            <a:pPr>
              <a:lnSpc>
                <a:spcPct val="80000"/>
              </a:lnSpc>
            </a:pPr>
            <a:r>
              <a:rPr lang="es-PE" sz="1600" dirty="0">
                <a:latin typeface="Arial" charset="0"/>
              </a:rPr>
              <a:t>Este procedimiento se tramita de conformidad con lo establecido en el Reglamento de la Ley Nº 27157.</a:t>
            </a:r>
          </a:p>
          <a:p>
            <a:pPr>
              <a:lnSpc>
                <a:spcPct val="80000"/>
              </a:lnSpc>
            </a:pPr>
            <a:endParaRPr lang="es-PE" sz="1600" dirty="0">
              <a:latin typeface="Arial" charset="0"/>
            </a:endParaRPr>
          </a:p>
          <a:p>
            <a:pPr>
              <a:lnSpc>
                <a:spcPct val="80000"/>
              </a:lnSpc>
            </a:pPr>
            <a:r>
              <a:rPr lang="es-PE" sz="1400" dirty="0">
                <a:latin typeface="Arial" charset="0"/>
              </a:rPr>
              <a:t>	</a:t>
            </a:r>
            <a:endParaRPr lang="es-ES" sz="1400" dirty="0">
              <a:latin typeface="Arial"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p:cNvSpPr>
          <p:nvPr>
            <p:ph type="title"/>
          </p:nvPr>
        </p:nvSpPr>
        <p:spPr bwMode="auto">
          <a:xfrm>
            <a:off x="457200" y="1052513"/>
            <a:ext cx="8229600" cy="863600"/>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r>
              <a:rPr lang="es-PE" dirty="0"/>
              <a:t>PROCEDIMIENTO NOTARIAL</a:t>
            </a:r>
            <a:endParaRPr lang="es-ES" dirty="0"/>
          </a:p>
        </p:txBody>
      </p:sp>
      <p:sp>
        <p:nvSpPr>
          <p:cNvPr id="70658" name="Rectangle 3"/>
          <p:cNvSpPr>
            <a:spLocks noGrp="1"/>
          </p:cNvSpPr>
          <p:nvPr>
            <p:ph type="body" idx="1"/>
          </p:nvPr>
        </p:nvSpPr>
        <p:spPr bwMode="auto">
          <a:xfrm>
            <a:off x="457200" y="1989138"/>
            <a:ext cx="8229600" cy="4137025"/>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eaLnBrk="1" hangingPunct="1">
              <a:lnSpc>
                <a:spcPct val="80000"/>
              </a:lnSpc>
              <a:buFont typeface="Arial" charset="0"/>
              <a:buNone/>
            </a:pPr>
            <a:r>
              <a:rPr lang="es-PE" sz="2400">
                <a:latin typeface="Arial" charset="0"/>
              </a:rPr>
              <a:t>Mediante procedimiento notarial que se tramitará con los siguientes requisitos:</a:t>
            </a:r>
          </a:p>
          <a:p>
            <a:pPr algn="just" eaLnBrk="1" hangingPunct="1">
              <a:lnSpc>
                <a:spcPct val="80000"/>
              </a:lnSpc>
              <a:buFont typeface="Arial" charset="0"/>
              <a:buNone/>
            </a:pPr>
            <a:r>
              <a:rPr lang="es-PE" sz="2000">
                <a:latin typeface="Arial" charset="0"/>
              </a:rPr>
              <a:t>Solicitud firmada por el interesado y autorizada por abogado.</a:t>
            </a:r>
          </a:p>
          <a:p>
            <a:pPr algn="just" eaLnBrk="1" hangingPunct="1">
              <a:lnSpc>
                <a:spcPct val="80000"/>
              </a:lnSpc>
            </a:pPr>
            <a:r>
              <a:rPr lang="es-PE" sz="2000">
                <a:latin typeface="Arial" charset="0"/>
              </a:rPr>
              <a:t>Plano perimétrico conforme al área, linderos y medidas que constan en el Registro de Predios.</a:t>
            </a:r>
          </a:p>
          <a:p>
            <a:pPr algn="just" eaLnBrk="1" hangingPunct="1">
              <a:lnSpc>
                <a:spcPct val="80000"/>
              </a:lnSpc>
            </a:pPr>
            <a:r>
              <a:rPr lang="es-PE" sz="2000">
                <a:latin typeface="Arial" charset="0"/>
              </a:rPr>
              <a:t>Plano de ubicación, de localización y perimétrico y memoria descriptiva del inmueble que reflejen situación real del predio, firmados por ingeniero o arquitecto colegiados y visados por el municipio o autoridad administrativa correspondiente. </a:t>
            </a:r>
          </a:p>
          <a:p>
            <a:pPr algn="just" eaLnBrk="1" hangingPunct="1">
              <a:lnSpc>
                <a:spcPct val="80000"/>
              </a:lnSpc>
            </a:pPr>
            <a:r>
              <a:rPr lang="es-PE" sz="2000">
                <a:latin typeface="Arial" charset="0"/>
              </a:rPr>
              <a:t>Copia literal del inmueble expedida por los Registros Públicos. </a:t>
            </a:r>
          </a:p>
          <a:p>
            <a:pPr algn="just" eaLnBrk="1" hangingPunct="1">
              <a:lnSpc>
                <a:spcPct val="80000"/>
              </a:lnSpc>
            </a:pPr>
            <a:r>
              <a:rPr lang="es-PE" sz="2000">
                <a:latin typeface="Arial" charset="0"/>
              </a:rPr>
              <a:t>Cuando el área real del inmueble es superior a la que aparece registrada, procederá éste trámite siempre y cuando exista certificación registral de que tal mayor área no se superpone a otra registrada.</a:t>
            </a:r>
            <a:endParaRPr lang="es-ES" sz="2400">
              <a:latin typeface="Arial" charset="0"/>
            </a:endParaRPr>
          </a:p>
        </p:txBody>
      </p:sp>
    </p:spTree>
    <p:extLst>
      <p:ext uri="{BB962C8B-B14F-4D97-AF65-F5344CB8AC3E}">
        <p14:creationId xmlns:p14="http://schemas.microsoft.com/office/powerpoint/2010/main" val="7665815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1 Título"/>
          <p:cNvSpPr>
            <a:spLocks noGrp="1"/>
          </p:cNvSpPr>
          <p:nvPr>
            <p:ph type="title"/>
          </p:nvPr>
        </p:nvSpPr>
        <p:spPr bwMode="auto">
          <a:xfrm>
            <a:off x="468313" y="1052513"/>
            <a:ext cx="8229600" cy="998537"/>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es-PE" dirty="0"/>
              <a:t>PROCEDIMIENTO NOTARIAL</a:t>
            </a:r>
          </a:p>
        </p:txBody>
      </p:sp>
      <p:sp>
        <p:nvSpPr>
          <p:cNvPr id="71682" name="2 Marcador de contenido"/>
          <p:cNvSpPr>
            <a:spLocks noGrp="1"/>
          </p:cNvSpPr>
          <p:nvPr>
            <p:ph idx="1"/>
          </p:nvPr>
        </p:nvSpPr>
        <p:spPr bwMode="auto">
          <a:xfrm>
            <a:off x="457200" y="2060575"/>
            <a:ext cx="8229600" cy="4065588"/>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eaLnBrk="1" hangingPunct="1">
              <a:lnSpc>
                <a:spcPct val="80000"/>
              </a:lnSpc>
            </a:pPr>
            <a:r>
              <a:rPr lang="es-PE" sz="2000" dirty="0">
                <a:latin typeface="Arial" charset="0"/>
              </a:rPr>
              <a:t>Presentada la solicitud ésta se anota preventivamente en el Registro de Predios y se publica un aviso por tres días con un extracto de la misma en el Diario Oficial "El Peruano" y en otro de mayor circulación, con intervalo de tres días útiles entre cada uno de ellos, notificándose a(l) titular(es) registral(es) y colindante(s).</a:t>
            </a:r>
          </a:p>
          <a:p>
            <a:pPr algn="just" eaLnBrk="1" hangingPunct="1">
              <a:lnSpc>
                <a:spcPct val="80000"/>
              </a:lnSpc>
            </a:pPr>
            <a:endParaRPr lang="es-PE" sz="2000" dirty="0">
              <a:latin typeface="Arial" charset="0"/>
            </a:endParaRPr>
          </a:p>
          <a:p>
            <a:pPr algn="just" eaLnBrk="1" hangingPunct="1">
              <a:lnSpc>
                <a:spcPct val="80000"/>
              </a:lnSpc>
            </a:pPr>
            <a:r>
              <a:rPr lang="es-PE" sz="2000" dirty="0">
                <a:latin typeface="Arial" charset="0"/>
              </a:rPr>
              <a:t>El Notario realiza una constatación del inmueble para verificar el área, linderos y medidas perimétricas.</a:t>
            </a:r>
          </a:p>
          <a:p>
            <a:pPr algn="just" eaLnBrk="1" hangingPunct="1">
              <a:lnSpc>
                <a:spcPct val="80000"/>
              </a:lnSpc>
            </a:pPr>
            <a:endParaRPr lang="es-PE" sz="2000" dirty="0">
              <a:latin typeface="Arial" charset="0"/>
            </a:endParaRPr>
          </a:p>
          <a:p>
            <a:pPr algn="just" eaLnBrk="1" hangingPunct="1">
              <a:lnSpc>
                <a:spcPct val="80000"/>
              </a:lnSpc>
            </a:pPr>
            <a:r>
              <a:rPr lang="es-PE" sz="2000" dirty="0">
                <a:latin typeface="Arial" charset="0"/>
              </a:rPr>
              <a:t>Transcurridos veinticinco días útiles luego de la última publicación sin que medie oposición el Notario extiende la Escritura Pública respectiva y remite partes al Registro de Predios para su inscripción</a:t>
            </a:r>
            <a:r>
              <a:rPr lang="es-PE" sz="2500" dirty="0">
                <a:latin typeface="Arial" charset="0"/>
              </a:rPr>
              <a:t>.</a:t>
            </a:r>
          </a:p>
          <a:p>
            <a:pPr eaLnBrk="1" hangingPunct="1">
              <a:lnSpc>
                <a:spcPct val="80000"/>
              </a:lnSpc>
            </a:pPr>
            <a:endParaRPr lang="es-PE" sz="2500" dirty="0">
              <a:latin typeface="Arial" charset="0"/>
            </a:endParaRPr>
          </a:p>
        </p:txBody>
      </p:sp>
    </p:spTree>
    <p:extLst>
      <p:ext uri="{BB962C8B-B14F-4D97-AF65-F5344CB8AC3E}">
        <p14:creationId xmlns:p14="http://schemas.microsoft.com/office/powerpoint/2010/main" val="14304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3600" b="1" dirty="0">
                <a:latin typeface="Arial" panose="020B0604020202020204" pitchFamily="34" charset="0"/>
                <a:cs typeface="Arial" panose="020B0604020202020204" pitchFamily="34" charset="0"/>
              </a:rPr>
              <a:t>PRECISIÓN REGLAMENTARIA</a:t>
            </a:r>
          </a:p>
        </p:txBody>
      </p:sp>
      <p:sp>
        <p:nvSpPr>
          <p:cNvPr id="20483" name="Rectangle 2"/>
          <p:cNvSpPr>
            <a:spLocks noGrp="1" noChangeArrowheads="1"/>
          </p:cNvSpPr>
          <p:nvPr>
            <p:ph type="body" idx="1"/>
          </p:nvPr>
        </p:nvSpPr>
        <p:spPr>
          <a:xfrm>
            <a:off x="457200" y="1885950"/>
            <a:ext cx="8178800" cy="4975225"/>
          </a:xfrm>
        </p:spPr>
        <p:txBody>
          <a:bodyPr lIns="90000" tIns="46800" rIns="90000" bIns="46800"/>
          <a:lstStyle/>
          <a:p>
            <a:pPr marL="431800" indent="-323850" algn="just" eaLnBrk="1">
              <a:lnSpc>
                <a:spcPct val="100000"/>
              </a:lnSpc>
              <a:spcBef>
                <a:spcPts val="675"/>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PE" altLang="es-PE" sz="2700" dirty="0">
              <a:cs typeface="Arial" charset="0"/>
            </a:endParaRPr>
          </a:p>
          <a:p>
            <a:pPr marL="431800" indent="-323850" algn="just" eaLnBrk="1">
              <a:lnSpc>
                <a:spcPct val="100000"/>
              </a:lnSpc>
              <a:spcBef>
                <a:spcPts val="6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PE" altLang="es-PE" sz="2700" dirty="0">
                <a:cs typeface="Arial" charset="0"/>
              </a:rPr>
              <a:t>No será materia de calificación la validez de los actos procedimentales que en virtud de los previsto en la Ley N° 27333 y normas complementarias, son de competencia del Notario, ni el fondo o motivación de la declaración notarial.</a:t>
            </a:r>
          </a:p>
          <a:p>
            <a:pPr marL="431800" indent="-323850" algn="just" eaLnBrk="1">
              <a:lnSpc>
                <a:spcPct val="100000"/>
              </a:lnSpc>
              <a:spcBef>
                <a:spcPts val="5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PE" altLang="es-PE" sz="2000" dirty="0">
                <a:cs typeface="Arial" charset="0"/>
              </a:rPr>
              <a:t> </a:t>
            </a:r>
          </a:p>
          <a:p>
            <a:pPr marL="431800" indent="-323850" algn="just" eaLnBrk="1">
              <a:lnSpc>
                <a:spcPct val="100000"/>
              </a:lnSpc>
              <a:spcBef>
                <a:spcPts val="5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PE" altLang="es-PE" sz="2000" dirty="0">
                <a:latin typeface="Arial" panose="020B0604020202020204" pitchFamily="34" charset="0"/>
                <a:cs typeface="Arial" panose="020B0604020202020204" pitchFamily="34" charset="0"/>
              </a:rPr>
              <a:t>Numeral 5.2. Directiva N° 013-2003-SUNARP/SN</a:t>
            </a:r>
          </a:p>
          <a:p>
            <a:pPr marL="431800" indent="-323850" algn="just" eaLnBrk="1">
              <a:lnSpc>
                <a:spcPct val="100000"/>
              </a:lnSpc>
              <a:spcBef>
                <a:spcPts val="8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PE" altLang="es-PE" dirty="0">
              <a:cs typeface="Arial" charset="0"/>
            </a:endParaRPr>
          </a:p>
          <a:p>
            <a:pPr marL="431800" indent="-323850" eaLnBrk="1">
              <a:lnSpc>
                <a:spcPct val="100000"/>
              </a:lnSpc>
              <a:spcBef>
                <a:spcPts val="8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PE" altLang="es-PE" dirty="0">
              <a:cs typeface="Arial" charset="0"/>
            </a:endParaRPr>
          </a:p>
        </p:txBody>
      </p:sp>
    </p:spTree>
    <p:extLst>
      <p:ext uri="{BB962C8B-B14F-4D97-AF65-F5344CB8AC3E}">
        <p14:creationId xmlns:p14="http://schemas.microsoft.com/office/powerpoint/2010/main" val="7373086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38</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PROCEDIMIENTOS RECTIFICATORIOS</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r>
              <a:rPr lang="es-ES_tradnl" altLang="es-MX" sz="2000" dirty="0">
                <a:latin typeface="Arial" charset="0"/>
                <a:cs typeface="Arial" charset="0"/>
              </a:rPr>
              <a:t>3.- Rectificación judicial. Art. 504 del Código Procesal Civil.</a:t>
            </a:r>
          </a:p>
          <a:p>
            <a:pPr marL="0" indent="0" algn="just" eaLnBrk="1" hangingPunct="1">
              <a:lnSpc>
                <a:spcPct val="80000"/>
              </a:lnSpc>
              <a:buNone/>
            </a:pPr>
            <a:endParaRPr lang="es-ES_tradnl" altLang="es-MX" sz="2000" dirty="0">
              <a:latin typeface="Arial" charset="0"/>
              <a:cs typeface="Arial" charset="0"/>
            </a:endParaRPr>
          </a:p>
        </p:txBody>
      </p:sp>
    </p:spTree>
    <p:extLst>
      <p:ext uri="{BB962C8B-B14F-4D97-AF65-F5344CB8AC3E}">
        <p14:creationId xmlns:p14="http://schemas.microsoft.com/office/powerpoint/2010/main" val="14323544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p:nvPr>
        </p:nvSpPr>
        <p:spPr bwMode="auto">
          <a:xfrm>
            <a:off x="457200" y="1062038"/>
            <a:ext cx="8229600" cy="1143000"/>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r>
              <a:rPr lang="es-PE" dirty="0"/>
              <a:t>RECTIFICACION JUDICIAL . CODIGO PROCESAL CIVIL</a:t>
            </a:r>
            <a:endParaRPr lang="es-ES" dirty="0"/>
          </a:p>
        </p:txBody>
      </p:sp>
      <p:sp>
        <p:nvSpPr>
          <p:cNvPr id="55298" name="Rectangle 3"/>
          <p:cNvSpPr>
            <a:spLocks noGrp="1"/>
          </p:cNvSpPr>
          <p:nvPr>
            <p:ph type="body" idx="1"/>
          </p:nvPr>
        </p:nvSpPr>
        <p:spPr bwMode="auto">
          <a:xfrm>
            <a:off x="457200" y="2276475"/>
            <a:ext cx="8229600" cy="3849688"/>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Arial" charset="0"/>
              <a:buNone/>
            </a:pPr>
            <a:r>
              <a:rPr lang="es-PE" sz="2000">
                <a:latin typeface="Arial" charset="0"/>
              </a:rPr>
              <a:t>c) </a:t>
            </a:r>
            <a:r>
              <a:rPr lang="es-PE" sz="2000" b="1">
                <a:latin typeface="Arial" charset="0"/>
              </a:rPr>
              <a:t>Procedimiento Judicial:</a:t>
            </a:r>
          </a:p>
          <a:p>
            <a:pPr>
              <a:lnSpc>
                <a:spcPct val="80000"/>
              </a:lnSpc>
            </a:pPr>
            <a:endParaRPr lang="es-PE" sz="2000" b="1">
              <a:latin typeface="Arial" charset="0"/>
            </a:endParaRPr>
          </a:p>
          <a:p>
            <a:pPr>
              <a:lnSpc>
                <a:spcPct val="80000"/>
              </a:lnSpc>
            </a:pPr>
            <a:r>
              <a:rPr lang="es-PE" sz="2000">
                <a:latin typeface="Arial" charset="0"/>
              </a:rPr>
              <a:t>Se tramita por el procedimiento judicial previsto en los Artículos 504 y siguientes del Código Procesal Civil, toda rectificación que suponga superposición de áreas o linderos, o cuando surja oposición de terceros.</a:t>
            </a:r>
          </a:p>
          <a:p>
            <a:pPr>
              <a:lnSpc>
                <a:spcPct val="80000"/>
              </a:lnSpc>
            </a:pPr>
            <a:endParaRPr lang="es-PE" sz="2000">
              <a:latin typeface="Arial" charset="0"/>
            </a:endParaRPr>
          </a:p>
          <a:p>
            <a:pPr>
              <a:lnSpc>
                <a:spcPct val="80000"/>
              </a:lnSpc>
              <a:buFont typeface="Arial" charset="0"/>
              <a:buNone/>
            </a:pPr>
            <a:r>
              <a:rPr lang="es-PE" sz="2000">
                <a:latin typeface="Arial" charset="0"/>
              </a:rPr>
              <a:t>	13.2 Si, durante la tramitación de cualquiera de los procesos indicados en los incisos b) y c) precedentes, se produjese acuerdo entre los propietarios podrá otorgarse la escritura pública a la que se refiere el inciso a), dándose por concluido el proceso iniciado.</a:t>
            </a:r>
          </a:p>
          <a:p>
            <a:pPr>
              <a:lnSpc>
                <a:spcPct val="80000"/>
              </a:lnSpc>
            </a:pPr>
            <a:endParaRPr lang="es-ES" sz="2000">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4</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179512" y="1125538"/>
            <a:ext cx="8856984" cy="935037"/>
          </a:xfrm>
          <a:prstGeom prst="rect">
            <a:avLst/>
          </a:prstGeom>
          <a:solidFill>
            <a:srgbClr val="FFFFFF"/>
          </a:solidFill>
          <a:ln>
            <a:solidFill>
              <a:srgbClr val="000000"/>
            </a:solidFill>
            <a:miter lim="800000"/>
            <a:headEnd/>
            <a:tailEnd/>
          </a:ln>
        </p:spPr>
        <p:txBody>
          <a:bodyPr anchor="ctr"/>
          <a:lstStyle/>
          <a:p>
            <a:pPr algn="just" eaLnBrk="1" hangingPunct="1"/>
            <a:r>
              <a:rPr lang="es-ES_tradnl" altLang="es-MX" sz="2400" b="1" dirty="0">
                <a:latin typeface="Arial" charset="0"/>
                <a:cs typeface="Arial" charset="0"/>
              </a:rPr>
              <a:t>CRITERIOS GENERALES: INEXACTITUD REGISTRAL.</a:t>
            </a:r>
            <a:endParaRPr lang="es-ES_tradnl" altLang="es-MX" sz="24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r>
              <a:rPr lang="es-ES_tradnl" altLang="es-MX" sz="2000" dirty="0">
                <a:latin typeface="Arial" charset="0"/>
                <a:cs typeface="Arial" charset="0"/>
              </a:rPr>
              <a:t>Busca eliminar inexactitud publicitada por Registros.</a:t>
            </a:r>
          </a:p>
          <a:p>
            <a:r>
              <a:rPr lang="es-PE" sz="2000" dirty="0"/>
              <a:t>“Entonces, no se trata de hacer constar en el Registro la variación o modificación que ha sufrido el predio en la realidad objetiva situación que ha originado la discrepancia con el Registro. Por el contrario, el predio siempre fue el mismo, lo que sucede es que el Registro está publicado una información física equivocada. En ese orden, a través de estos mecanismos de rectificación registral jamás debe admitirse un aumento del área so pretexto de adecuar la realidad de la partida, incorporando área contigua que nunca formó parte el predio”</a:t>
            </a:r>
          </a:p>
          <a:p>
            <a:endParaRPr lang="es-PE" sz="2000" dirty="0"/>
          </a:p>
          <a:p>
            <a:r>
              <a:rPr lang="es-PE" sz="2000" dirty="0"/>
              <a:t>Resolución del Tribunal Registral 182-2005-SUNARP-T</a:t>
            </a:r>
          </a:p>
          <a:p>
            <a:pPr marL="0" indent="0" algn="just" eaLnBrk="1" hangingPunct="1">
              <a:lnSpc>
                <a:spcPct val="80000"/>
              </a:lnSpc>
              <a:buNone/>
            </a:pPr>
            <a:endParaRPr lang="es-ES_tradnl" altLang="es-MX" sz="2000" dirty="0">
              <a:latin typeface="Arial" charset="0"/>
              <a:cs typeface="Arial" charset="0"/>
            </a:endParaRPr>
          </a:p>
        </p:txBody>
      </p:sp>
    </p:spTree>
    <p:extLst>
      <p:ext uri="{BB962C8B-B14F-4D97-AF65-F5344CB8AC3E}">
        <p14:creationId xmlns:p14="http://schemas.microsoft.com/office/powerpoint/2010/main" val="576865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p:nvPr>
        </p:nvSpPr>
        <p:spPr bwMode="auto">
          <a:xfrm>
            <a:off x="457200" y="1062038"/>
            <a:ext cx="8229600" cy="1143000"/>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r>
              <a:rPr lang="es-PE" dirty="0"/>
              <a:t>RECTIFICACION NOTARIAL Y JUDICIAL . </a:t>
            </a:r>
            <a:endParaRPr lang="es-ES" dirty="0"/>
          </a:p>
        </p:txBody>
      </p:sp>
      <p:sp>
        <p:nvSpPr>
          <p:cNvPr id="55298" name="Rectangle 3"/>
          <p:cNvSpPr>
            <a:spLocks noGrp="1"/>
          </p:cNvSpPr>
          <p:nvPr>
            <p:ph type="body" idx="1"/>
          </p:nvPr>
        </p:nvSpPr>
        <p:spPr bwMode="auto">
          <a:xfrm>
            <a:off x="457200" y="2276475"/>
            <a:ext cx="8229600" cy="3849688"/>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Arial" charset="0"/>
              <a:buNone/>
            </a:pPr>
            <a:r>
              <a:rPr lang="es-PE" sz="2000" dirty="0">
                <a:latin typeface="Arial" charset="0"/>
              </a:rPr>
              <a:t>Requieren planos visados por autoridad municipal.</a:t>
            </a:r>
          </a:p>
          <a:p>
            <a:pPr>
              <a:lnSpc>
                <a:spcPct val="80000"/>
              </a:lnSpc>
              <a:buFont typeface="Arial" charset="0"/>
              <a:buNone/>
            </a:pPr>
            <a:endParaRPr lang="es-PE" sz="2000" dirty="0">
              <a:latin typeface="Arial" charset="0"/>
            </a:endParaRPr>
          </a:p>
          <a:p>
            <a:pPr>
              <a:lnSpc>
                <a:spcPct val="80000"/>
              </a:lnSpc>
              <a:buFont typeface="Arial" charset="0"/>
              <a:buNone/>
            </a:pPr>
            <a:r>
              <a:rPr lang="es-PE" sz="2000" dirty="0">
                <a:latin typeface="Arial" charset="0"/>
              </a:rPr>
              <a:t>Que pasa por ejemplo si hay superposición con vías??</a:t>
            </a:r>
            <a:endParaRPr lang="es-ES" sz="2000" dirty="0">
              <a:latin typeface="Arial" charset="0"/>
            </a:endParaRPr>
          </a:p>
        </p:txBody>
      </p:sp>
    </p:spTree>
    <p:extLst>
      <p:ext uri="{BB962C8B-B14F-4D97-AF65-F5344CB8AC3E}">
        <p14:creationId xmlns:p14="http://schemas.microsoft.com/office/powerpoint/2010/main" val="32549555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41</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PROCEDIMIENTOS RECTIFICATORIOS</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endParaRPr lang="es-ES_tradnl" altLang="es-MX" sz="2000" dirty="0">
              <a:latin typeface="Arial" charset="0"/>
              <a:cs typeface="Arial" charset="0"/>
            </a:endParaRPr>
          </a:p>
          <a:p>
            <a:pPr marL="0" indent="0" algn="just" eaLnBrk="1" hangingPunct="1">
              <a:lnSpc>
                <a:spcPct val="80000"/>
              </a:lnSpc>
              <a:buNone/>
            </a:pPr>
            <a:r>
              <a:rPr lang="es-ES_tradnl" altLang="es-MX" sz="4000" dirty="0">
                <a:latin typeface="Arial" charset="0"/>
                <a:cs typeface="Arial" charset="0"/>
              </a:rPr>
              <a:t>4.- Saneamiento Catastral.</a:t>
            </a:r>
          </a:p>
          <a:p>
            <a:pPr marL="0" indent="0" algn="just" eaLnBrk="1" hangingPunct="1">
              <a:lnSpc>
                <a:spcPct val="80000"/>
              </a:lnSpc>
              <a:buNone/>
            </a:pPr>
            <a:endParaRPr lang="es-ES_tradnl" altLang="es-MX" sz="4000" dirty="0">
              <a:latin typeface="Arial" charset="0"/>
              <a:cs typeface="Arial" charset="0"/>
            </a:endParaRPr>
          </a:p>
        </p:txBody>
      </p:sp>
    </p:spTree>
    <p:extLst>
      <p:ext uri="{BB962C8B-B14F-4D97-AF65-F5344CB8AC3E}">
        <p14:creationId xmlns:p14="http://schemas.microsoft.com/office/powerpoint/2010/main" val="13992764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altLang="es-PE" sz="3600" i="1" dirty="0">
                <a:effectLst>
                  <a:outerShdw blurRad="38100" dist="38100" dir="2700000" algn="tl">
                    <a:srgbClr val="000000"/>
                  </a:outerShdw>
                </a:effectLst>
                <a:latin typeface="Verdana" pitchFamily="34" charset="0"/>
              </a:rPr>
              <a:t>4. SANEAMIENTO CATASTRAL</a:t>
            </a:r>
            <a:r>
              <a:rPr lang="es-ES_tradnl" altLang="es-PE" sz="3600" dirty="0">
                <a:latin typeface="Tahoma" pitchFamily="32" charset="0"/>
              </a:rPr>
              <a:t> </a:t>
            </a:r>
          </a:p>
        </p:txBody>
      </p:sp>
      <p:sp>
        <p:nvSpPr>
          <p:cNvPr id="27651" name="Rectangle 2"/>
          <p:cNvSpPr>
            <a:spLocks noGrp="1" noChangeArrowheads="1"/>
          </p:cNvSpPr>
          <p:nvPr>
            <p:ph type="body" idx="1"/>
          </p:nvPr>
        </p:nvSpPr>
        <p:spPr>
          <a:xfrm>
            <a:off x="457200" y="1885950"/>
            <a:ext cx="8178800" cy="4171950"/>
          </a:xfrm>
        </p:spPr>
        <p:txBody>
          <a:bodyPr lIns="90000" tIns="46800" rIns="90000" bIns="46800"/>
          <a:lstStyle/>
          <a:p>
            <a:pPr marL="431800" indent="-323850" eaLnBrk="1">
              <a:lnSpc>
                <a:spcPct val="100000"/>
              </a:lnSpc>
              <a:spcBef>
                <a:spcPts val="675"/>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700" b="1" dirty="0"/>
          </a:p>
          <a:p>
            <a:pPr marL="431800" indent="-323850" algn="just" eaLnBrk="1">
              <a:lnSpc>
                <a:spcPct val="100000"/>
              </a:lnSpc>
              <a:spcBef>
                <a:spcPts val="6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700" b="1" dirty="0">
                <a:latin typeface="Arial" panose="020B0604020202020204" pitchFamily="34" charset="0"/>
                <a:cs typeface="Arial" panose="020B0604020202020204" pitchFamily="34" charset="0"/>
              </a:rPr>
              <a:t>DEFINICIÓN:</a:t>
            </a:r>
            <a:r>
              <a:rPr lang="es-ES_tradnl" altLang="es-PE" sz="2700" dirty="0">
                <a:latin typeface="Arial" panose="020B0604020202020204" pitchFamily="34" charset="0"/>
                <a:cs typeface="Arial" panose="020B0604020202020204" pitchFamily="34" charset="0"/>
              </a:rPr>
              <a:t> Conjunto de procedimientos técnicos y legales que se ejecutan de manera progresiva, a fin de rectificar las inexactitudes y actualizar la información registral de un predio, adecuándola a la realidad física del mismo.</a:t>
            </a:r>
          </a:p>
          <a:p>
            <a:pPr marL="431800" indent="-323850" algn="just" eaLnBrk="1">
              <a:lnSpc>
                <a:spcPct val="100000"/>
              </a:lnSpc>
              <a:spcBef>
                <a:spcPts val="675"/>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700" dirty="0">
              <a:latin typeface="Arial" panose="020B0604020202020204" pitchFamily="34" charset="0"/>
              <a:cs typeface="Arial" panose="020B0604020202020204" pitchFamily="34" charset="0"/>
            </a:endParaRPr>
          </a:p>
          <a:p>
            <a:pPr marL="431800" indent="-323850" algn="just" eaLnBrk="1">
              <a:lnSpc>
                <a:spcPct val="100000"/>
              </a:lnSpc>
              <a:spcBef>
                <a:spcPts val="5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000" dirty="0">
                <a:latin typeface="Arial" panose="020B0604020202020204" pitchFamily="34" charset="0"/>
                <a:cs typeface="Arial" panose="020B0604020202020204" pitchFamily="34" charset="0"/>
              </a:rPr>
              <a:t>Art. 3 del DS N° 005-2006-JUS</a:t>
            </a:r>
          </a:p>
        </p:txBody>
      </p:sp>
    </p:spTree>
    <p:extLst>
      <p:ext uri="{BB962C8B-B14F-4D97-AF65-F5344CB8AC3E}">
        <p14:creationId xmlns:p14="http://schemas.microsoft.com/office/powerpoint/2010/main" val="26637809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3600" b="1" dirty="0">
                <a:latin typeface="Arial" panose="020B0604020202020204" pitchFamily="34" charset="0"/>
                <a:cs typeface="Arial" panose="020B0604020202020204" pitchFamily="34" charset="0"/>
              </a:rPr>
              <a:t>SANEAMIENTO CATASTRAL: 1</a:t>
            </a:r>
          </a:p>
        </p:txBody>
      </p:sp>
      <p:sp>
        <p:nvSpPr>
          <p:cNvPr id="28675" name="Rectangle 2"/>
          <p:cNvSpPr>
            <a:spLocks noGrp="1" noChangeArrowheads="1"/>
          </p:cNvSpPr>
          <p:nvPr>
            <p:ph type="body" idx="1"/>
          </p:nvPr>
        </p:nvSpPr>
        <p:spPr>
          <a:xfrm>
            <a:off x="457200" y="1885950"/>
            <a:ext cx="8178800" cy="4171950"/>
          </a:xfrm>
        </p:spPr>
        <p:txBody>
          <a:bodyPr lIns="90000" tIns="46800" rIns="90000" bIns="46800"/>
          <a:lstStyle/>
          <a:p>
            <a:pPr marL="431800" indent="-323850" algn="just" eaLnBrk="1">
              <a:lnSpc>
                <a:spcPct val="100000"/>
              </a:lnSpc>
              <a:spcBef>
                <a:spcPts val="6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700" b="1" dirty="0"/>
              <a:t>Ámbito:</a:t>
            </a:r>
            <a:r>
              <a:rPr lang="es-ES_tradnl" altLang="es-PE" sz="2700" dirty="0"/>
              <a:t> Predios catastrados ubicados en ZC catastradas o en ZNC objeto de verificación catastral, siempre que existan discrepancias entre la información catastral y la registral.</a:t>
            </a:r>
          </a:p>
          <a:p>
            <a:pPr marL="431800" indent="-323850" algn="just" eaLnBrk="1">
              <a:lnSpc>
                <a:spcPct val="100000"/>
              </a:lnSpc>
              <a:spcBef>
                <a:spcPts val="6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700" dirty="0"/>
              <a:t>El saneamiento está a cargo de la SUNARP y puede contar con el apoyo de entidades generadoras de catastro, previo convenio.</a:t>
            </a:r>
          </a:p>
          <a:p>
            <a:pPr marL="431800" indent="-323850" algn="just" eaLnBrk="1">
              <a:lnSpc>
                <a:spcPct val="100000"/>
              </a:lnSpc>
              <a:spcBef>
                <a:spcPts val="5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000" dirty="0"/>
          </a:p>
          <a:p>
            <a:pPr marL="431800" indent="-323850" algn="just" eaLnBrk="1">
              <a:lnSpc>
                <a:spcPct val="100000"/>
              </a:lnSpc>
              <a:spcBef>
                <a:spcPts val="6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000" dirty="0"/>
              <a:t>Art. 60 del Reglamento de la Ley 28294</a:t>
            </a:r>
            <a:r>
              <a:rPr lang="es-ES_tradnl" altLang="es-PE" sz="2700" dirty="0"/>
              <a:t> </a:t>
            </a:r>
          </a:p>
        </p:txBody>
      </p:sp>
    </p:spTree>
    <p:extLst>
      <p:ext uri="{BB962C8B-B14F-4D97-AF65-F5344CB8AC3E}">
        <p14:creationId xmlns:p14="http://schemas.microsoft.com/office/powerpoint/2010/main" val="23364514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3600" b="1" dirty="0">
                <a:latin typeface="Arial" panose="020B0604020202020204" pitchFamily="34" charset="0"/>
                <a:cs typeface="Arial" panose="020B0604020202020204" pitchFamily="34" charset="0"/>
              </a:rPr>
              <a:t>PROCEDIMIENTO</a:t>
            </a:r>
          </a:p>
        </p:txBody>
      </p:sp>
      <p:sp>
        <p:nvSpPr>
          <p:cNvPr id="29699" name="Rectangle 2"/>
          <p:cNvSpPr>
            <a:spLocks noGrp="1" noChangeArrowheads="1"/>
          </p:cNvSpPr>
          <p:nvPr>
            <p:ph type="body" idx="1"/>
          </p:nvPr>
        </p:nvSpPr>
        <p:spPr>
          <a:xfrm>
            <a:off x="457200" y="1600200"/>
            <a:ext cx="8178800" cy="5938838"/>
          </a:xfrm>
        </p:spPr>
        <p:txBody>
          <a:bodyPr lIns="90000" tIns="46800" rIns="90000" bIns="46800"/>
          <a:lstStyle/>
          <a:p>
            <a:pPr marL="431800" indent="-323850" algn="just" eaLnBrk="1">
              <a:lnSpc>
                <a:spcPct val="100000"/>
              </a:lnSpc>
              <a:spcBef>
                <a:spcPts val="6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400" b="1" dirty="0">
                <a:solidFill>
                  <a:srgbClr val="000080"/>
                </a:solidFill>
              </a:rPr>
              <a:t>a</a:t>
            </a:r>
            <a:r>
              <a:rPr lang="es-ES_tradnl" altLang="es-PE" sz="2400" b="1" dirty="0">
                <a:latin typeface="Arial" panose="020B0604020202020204" pitchFamily="34" charset="0"/>
                <a:cs typeface="Arial" panose="020B0604020202020204" pitchFamily="34" charset="0"/>
              </a:rPr>
              <a:t>)</a:t>
            </a:r>
            <a:r>
              <a:rPr lang="es-ES_tradnl" altLang="es-PE" sz="2400" dirty="0">
                <a:latin typeface="Arial" panose="020B0604020202020204" pitchFamily="34" charset="0"/>
                <a:cs typeface="Arial" panose="020B0604020202020204" pitchFamily="34" charset="0"/>
              </a:rPr>
              <a:t> </a:t>
            </a:r>
            <a:r>
              <a:rPr lang="es-ES_tradnl" altLang="es-PE" sz="2400" b="1" dirty="0">
                <a:latin typeface="Arial" panose="020B0604020202020204" pitchFamily="34" charset="0"/>
                <a:cs typeface="Arial" panose="020B0604020202020204" pitchFamily="34" charset="0"/>
              </a:rPr>
              <a:t>Anotación preventiva</a:t>
            </a:r>
            <a:r>
              <a:rPr lang="es-ES_tradnl" altLang="es-PE" sz="2400" dirty="0">
                <a:latin typeface="Arial" panose="020B0604020202020204" pitchFamily="34" charset="0"/>
                <a:cs typeface="Arial" panose="020B0604020202020204" pitchFamily="34" charset="0"/>
              </a:rPr>
              <a:t> en la partida del predio del área, linderos y medidas perimétricas que se consignan en el plano presentado.</a:t>
            </a:r>
          </a:p>
          <a:p>
            <a:pPr marL="431800" indent="-323850" algn="just" eaLnBrk="1">
              <a:lnSpc>
                <a:spcPct val="100000"/>
              </a:lnSpc>
              <a:spcBef>
                <a:spcPts val="6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400" b="1" dirty="0">
                <a:latin typeface="Arial" panose="020B0604020202020204" pitchFamily="34" charset="0"/>
                <a:cs typeface="Arial" panose="020B0604020202020204" pitchFamily="34" charset="0"/>
              </a:rPr>
              <a:t>b)</a:t>
            </a:r>
            <a:r>
              <a:rPr lang="es-ES_tradnl" altLang="es-PE" sz="2400" dirty="0">
                <a:latin typeface="Arial" panose="020B0604020202020204" pitchFamily="34" charset="0"/>
                <a:cs typeface="Arial" panose="020B0604020202020204" pitchFamily="34" charset="0"/>
              </a:rPr>
              <a:t> </a:t>
            </a:r>
            <a:r>
              <a:rPr lang="es-ES_tradnl" altLang="es-PE" sz="2400" b="1" dirty="0">
                <a:latin typeface="Arial" panose="020B0604020202020204" pitchFamily="34" charset="0"/>
                <a:cs typeface="Arial" panose="020B0604020202020204" pitchFamily="34" charset="0"/>
              </a:rPr>
              <a:t>Notificación </a:t>
            </a:r>
            <a:r>
              <a:rPr lang="es-ES_tradnl" altLang="es-PE" sz="2400" dirty="0">
                <a:latin typeface="Arial" panose="020B0604020202020204" pitchFamily="34" charset="0"/>
                <a:cs typeface="Arial" panose="020B0604020202020204" pitchFamily="34" charset="0"/>
              </a:rPr>
              <a:t>mediante esquela</a:t>
            </a:r>
            <a:r>
              <a:rPr lang="es-ES_tradnl" altLang="es-PE" sz="2400" b="1" dirty="0">
                <a:latin typeface="Arial" panose="020B0604020202020204" pitchFamily="34" charset="0"/>
                <a:cs typeface="Arial" panose="020B0604020202020204" pitchFamily="34" charset="0"/>
              </a:rPr>
              <a:t> </a:t>
            </a:r>
            <a:r>
              <a:rPr lang="es-ES_tradnl" altLang="es-PE" sz="2400" dirty="0">
                <a:latin typeface="Arial" panose="020B0604020202020204" pitchFamily="34" charset="0"/>
                <a:cs typeface="Arial" panose="020B0604020202020204" pitchFamily="34" charset="0"/>
              </a:rPr>
              <a:t>a los titulares de los predios colindantes.</a:t>
            </a:r>
          </a:p>
          <a:p>
            <a:pPr marL="431800" indent="-323850" algn="just" eaLnBrk="1">
              <a:lnSpc>
                <a:spcPct val="100000"/>
              </a:lnSpc>
              <a:spcBef>
                <a:spcPts val="6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400" b="1" dirty="0">
                <a:latin typeface="Arial" panose="020B0604020202020204" pitchFamily="34" charset="0"/>
                <a:cs typeface="Arial" panose="020B0604020202020204" pitchFamily="34" charset="0"/>
              </a:rPr>
              <a:t>c)</a:t>
            </a:r>
            <a:r>
              <a:rPr lang="es-ES_tradnl" altLang="es-PE" sz="2400" dirty="0">
                <a:latin typeface="Arial" panose="020B0604020202020204" pitchFamily="34" charset="0"/>
                <a:cs typeface="Arial" panose="020B0604020202020204" pitchFamily="34" charset="0"/>
              </a:rPr>
              <a:t> </a:t>
            </a:r>
            <a:r>
              <a:rPr lang="es-ES_tradnl" altLang="es-PE" sz="2400" b="1" dirty="0">
                <a:latin typeface="Arial" panose="020B0604020202020204" pitchFamily="34" charset="0"/>
                <a:cs typeface="Arial" panose="020B0604020202020204" pitchFamily="34" charset="0"/>
              </a:rPr>
              <a:t>Publicaciones </a:t>
            </a:r>
            <a:r>
              <a:rPr lang="es-ES_tradnl" altLang="es-PE" sz="2400" dirty="0">
                <a:latin typeface="Arial" panose="020B0604020202020204" pitchFamily="34" charset="0"/>
                <a:cs typeface="Arial" panose="020B0604020202020204" pitchFamily="34" charset="0"/>
              </a:rPr>
              <a:t>en el diario oficial El Peruano y en otro de mayor circulación.</a:t>
            </a:r>
          </a:p>
          <a:p>
            <a:pPr marL="431800" indent="-323850" algn="just" eaLnBrk="1">
              <a:lnSpc>
                <a:spcPct val="100000"/>
              </a:lnSpc>
              <a:spcBef>
                <a:spcPts val="6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400" b="1" dirty="0">
                <a:latin typeface="Arial" panose="020B0604020202020204" pitchFamily="34" charset="0"/>
                <a:cs typeface="Arial" panose="020B0604020202020204" pitchFamily="34" charset="0"/>
              </a:rPr>
              <a:t>d)</a:t>
            </a:r>
            <a:r>
              <a:rPr lang="es-ES_tradnl" altLang="es-PE" sz="2400" dirty="0">
                <a:latin typeface="Arial" panose="020B0604020202020204" pitchFamily="34" charset="0"/>
                <a:cs typeface="Arial" panose="020B0604020202020204" pitchFamily="34" charset="0"/>
              </a:rPr>
              <a:t> </a:t>
            </a:r>
            <a:r>
              <a:rPr lang="es-ES_tradnl" altLang="es-PE" sz="2400" b="1" dirty="0">
                <a:latin typeface="Arial" panose="020B0604020202020204" pitchFamily="34" charset="0"/>
                <a:cs typeface="Arial" panose="020B0604020202020204" pitchFamily="34" charset="0"/>
              </a:rPr>
              <a:t>Inscripción definitiva</a:t>
            </a:r>
            <a:r>
              <a:rPr lang="es-ES_tradnl" altLang="es-PE" sz="2400" dirty="0">
                <a:latin typeface="Arial" panose="020B0604020202020204" pitchFamily="34" charset="0"/>
                <a:cs typeface="Arial" panose="020B0604020202020204" pitchFamily="34" charset="0"/>
              </a:rPr>
              <a:t> si no hay oposición dentro del plazo de 30 días calendarios desde la última publicación.</a:t>
            </a:r>
          </a:p>
          <a:p>
            <a:pPr marL="431800" indent="-323850" algn="just" eaLnBrk="1">
              <a:lnSpc>
                <a:spcPct val="100000"/>
              </a:lnSpc>
              <a:spcBef>
                <a:spcPts val="6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400" b="1" dirty="0">
                <a:latin typeface="Arial" panose="020B0604020202020204" pitchFamily="34" charset="0"/>
                <a:cs typeface="Arial" panose="020B0604020202020204" pitchFamily="34" charset="0"/>
              </a:rPr>
              <a:t>e)</a:t>
            </a:r>
            <a:r>
              <a:rPr lang="es-ES_tradnl" altLang="es-PE" sz="2400" dirty="0">
                <a:latin typeface="Arial" panose="020B0604020202020204" pitchFamily="34" charset="0"/>
                <a:cs typeface="Arial" panose="020B0604020202020204" pitchFamily="34" charset="0"/>
              </a:rPr>
              <a:t> </a:t>
            </a:r>
            <a:r>
              <a:rPr lang="es-ES_tradnl" altLang="es-PE" sz="2400" b="1" dirty="0">
                <a:latin typeface="Arial" panose="020B0604020202020204" pitchFamily="34" charset="0"/>
                <a:cs typeface="Arial" panose="020B0604020202020204" pitchFamily="34" charset="0"/>
              </a:rPr>
              <a:t>Si hay oposición</a:t>
            </a:r>
            <a:r>
              <a:rPr lang="es-ES_tradnl" altLang="es-PE" sz="2400" dirty="0">
                <a:latin typeface="Arial" panose="020B0604020202020204" pitchFamily="34" charset="0"/>
                <a:cs typeface="Arial" panose="020B0604020202020204" pitchFamily="34" charset="0"/>
              </a:rPr>
              <a:t>, resuelve la G.R. y procede apelación ante el T.R. </a:t>
            </a:r>
          </a:p>
          <a:p>
            <a:pPr marL="431800" indent="-323850" eaLnBrk="1">
              <a:lnSpc>
                <a:spcPct val="100000"/>
              </a:lnSpc>
              <a:spcBef>
                <a:spcPts val="6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dirty="0">
              <a:latin typeface="Arial" panose="020B0604020202020204" pitchFamily="34" charset="0"/>
              <a:cs typeface="Arial" panose="020B0604020202020204" pitchFamily="34" charset="0"/>
            </a:endParaRPr>
          </a:p>
          <a:p>
            <a:pPr marL="431800" indent="-323850" eaLnBrk="1">
              <a:lnSpc>
                <a:spcPct val="100000"/>
              </a:lnSpc>
              <a:spcBef>
                <a:spcPts val="8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7386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800" b="1" dirty="0">
                <a:latin typeface="Arial" panose="020B0604020202020204" pitchFamily="34" charset="0"/>
                <a:cs typeface="Arial" panose="020B0604020202020204" pitchFamily="34" charset="0"/>
              </a:rPr>
              <a:t>REQUISITOS PARA LA INSCRIPCIÓN DEL CUC</a:t>
            </a:r>
          </a:p>
        </p:txBody>
      </p:sp>
      <p:sp>
        <p:nvSpPr>
          <p:cNvPr id="30723" name="Rectangle 2"/>
          <p:cNvSpPr>
            <a:spLocks noGrp="1" noChangeArrowheads="1"/>
          </p:cNvSpPr>
          <p:nvPr>
            <p:ph type="body" idx="1"/>
          </p:nvPr>
        </p:nvSpPr>
        <p:spPr>
          <a:xfrm>
            <a:off x="457200" y="1439863"/>
            <a:ext cx="8178800" cy="5375275"/>
          </a:xfrm>
        </p:spPr>
        <p:txBody>
          <a:bodyPr lIns="90000" tIns="46800" rIns="90000" bIns="46800"/>
          <a:lstStyle/>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000" b="1" dirty="0">
                <a:latin typeface="Arial" panose="020B0604020202020204" pitchFamily="34" charset="0"/>
                <a:cs typeface="Arial" panose="020B0604020202020204" pitchFamily="34" charset="0"/>
              </a:rPr>
              <a:t>EN ZONA CATASTRADA (pedido del titular)</a:t>
            </a:r>
          </a:p>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000" i="1" dirty="0">
                <a:latin typeface="Arial" panose="020B0604020202020204" pitchFamily="34" charset="0"/>
                <a:cs typeface="Arial" panose="020B0604020202020204" pitchFamily="34" charset="0"/>
              </a:rPr>
              <a:t>Solicitud de inscripción del CUC.</a:t>
            </a:r>
          </a:p>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000" i="1" dirty="0">
                <a:latin typeface="Arial" panose="020B0604020202020204" pitchFamily="34" charset="0"/>
                <a:cs typeface="Arial" panose="020B0604020202020204" pitchFamily="34" charset="0"/>
              </a:rPr>
              <a:t>Hoja Informativa Catastral emitida por la Entidad Generadora de Catastro</a:t>
            </a:r>
          </a:p>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000" i="1" dirty="0">
              <a:latin typeface="Arial" panose="020B0604020202020204" pitchFamily="34" charset="0"/>
              <a:cs typeface="Arial" panose="020B0604020202020204" pitchFamily="34" charset="0"/>
            </a:endParaRPr>
          </a:p>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000" b="1" dirty="0">
                <a:latin typeface="Arial" panose="020B0604020202020204" pitchFamily="34" charset="0"/>
                <a:cs typeface="Arial" panose="020B0604020202020204" pitchFamily="34" charset="0"/>
              </a:rPr>
              <a:t>EN ZONA NO CATASTRADA (art.22 </a:t>
            </a:r>
            <a:r>
              <a:rPr lang="es-ES_tradnl" altLang="es-PE" sz="2000" b="1" dirty="0" err="1">
                <a:latin typeface="Arial" panose="020B0604020202020204" pitchFamily="34" charset="0"/>
                <a:cs typeface="Arial" panose="020B0604020202020204" pitchFamily="34" charset="0"/>
              </a:rPr>
              <a:t>Regl</a:t>
            </a:r>
            <a:r>
              <a:rPr lang="es-ES_tradnl" altLang="es-PE" sz="2000" b="1" dirty="0">
                <a:latin typeface="Arial" panose="020B0604020202020204" pitchFamily="34" charset="0"/>
                <a:cs typeface="Arial" panose="020B0604020202020204" pitchFamily="34" charset="0"/>
              </a:rPr>
              <a:t>)</a:t>
            </a:r>
          </a:p>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000" i="1" dirty="0">
                <a:latin typeface="Arial" panose="020B0604020202020204" pitchFamily="34" charset="0"/>
                <a:cs typeface="Arial" panose="020B0604020202020204" pitchFamily="34" charset="0"/>
              </a:rPr>
              <a:t>Solicitud de inscripción del CUC.</a:t>
            </a:r>
          </a:p>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000" i="1" dirty="0">
                <a:latin typeface="Arial" panose="020B0604020202020204" pitchFamily="34" charset="0"/>
                <a:cs typeface="Arial" panose="020B0604020202020204" pitchFamily="34" charset="0"/>
              </a:rPr>
              <a:t>Plano Catastral, impreso y digital, </a:t>
            </a:r>
            <a:r>
              <a:rPr lang="es-ES_tradnl" altLang="es-PE" sz="2000" i="1" dirty="0" err="1">
                <a:latin typeface="Arial" panose="020B0604020202020204" pitchFamily="34" charset="0"/>
                <a:cs typeface="Arial" panose="020B0604020202020204" pitchFamily="34" charset="0"/>
              </a:rPr>
              <a:t>georeferenciado</a:t>
            </a:r>
            <a:r>
              <a:rPr lang="es-ES_tradnl" altLang="es-PE" sz="2000" i="1" dirty="0">
                <a:latin typeface="Arial" panose="020B0604020202020204" pitchFamily="34" charset="0"/>
                <a:cs typeface="Arial" panose="020B0604020202020204" pitchFamily="34" charset="0"/>
              </a:rPr>
              <a:t> en el SGO (WGS84), con identificación de colindantes registrales o catastrales y asignación del CUC. Debe ser elaborado y firmado por Verificador Catastral y visado por la Municipalidad.</a:t>
            </a:r>
          </a:p>
          <a:p>
            <a:pPr marL="431800" indent="-323850" algn="just" eaLnBrk="1">
              <a:lnSpc>
                <a:spcPct val="100000"/>
              </a:lnSpc>
              <a:spcBef>
                <a:spcPts val="625"/>
              </a:spcBef>
              <a:spcAft>
                <a:spcPct val="0"/>
              </a:spcAft>
              <a:buClr>
                <a:srgbClr val="0E594D"/>
              </a:buClr>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000" b="1" dirty="0">
                <a:latin typeface="Arial" panose="020B0604020202020204" pitchFamily="34" charset="0"/>
                <a:cs typeface="Arial" panose="020B0604020202020204" pitchFamily="34" charset="0"/>
              </a:rPr>
              <a:t>Res. 04-2010-SNCP/CNC</a:t>
            </a:r>
            <a:r>
              <a:rPr lang="es-ES_tradnl" altLang="es-PE"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839071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671513" y="549275"/>
            <a:ext cx="7808912" cy="1054100"/>
          </a:xfrm>
        </p:spPr>
        <p:txBody>
          <a:bodyPr tIns="31752"/>
          <a:lstStyle/>
          <a:p>
            <a:pPr eaLnBrk="1">
              <a:tabLst>
                <a:tab pos="723900" algn="l"/>
                <a:tab pos="1447800" algn="l"/>
                <a:tab pos="2171700" algn="l"/>
                <a:tab pos="2895600" algn="l"/>
                <a:tab pos="3619500" algn="l"/>
                <a:tab pos="4343400" algn="l"/>
                <a:tab pos="5067300" algn="l"/>
                <a:tab pos="5791200" algn="l"/>
                <a:tab pos="6515100" algn="l"/>
                <a:tab pos="7239000" algn="l"/>
              </a:tabLst>
            </a:pPr>
            <a:r>
              <a:rPr lang="es-PE" altLang="es-PE" sz="3200" b="1" dirty="0">
                <a:latin typeface="Arial" panose="020B0604020202020204" pitchFamily="34" charset="0"/>
                <a:cs typeface="Arial" panose="020B0604020202020204" pitchFamily="34" charset="0"/>
              </a:rPr>
              <a:t>JURISPRUDENCIA REGISTRAL</a:t>
            </a:r>
          </a:p>
        </p:txBody>
      </p:sp>
      <p:sp>
        <p:nvSpPr>
          <p:cNvPr id="32771" name="Rectangle 2"/>
          <p:cNvSpPr>
            <a:spLocks noGrp="1" noChangeArrowheads="1"/>
          </p:cNvSpPr>
          <p:nvPr>
            <p:ph type="body" idx="1"/>
          </p:nvPr>
        </p:nvSpPr>
        <p:spPr>
          <a:xfrm>
            <a:off x="671513" y="1906588"/>
            <a:ext cx="7808912" cy="4230687"/>
          </a:xfrm>
        </p:spPr>
        <p:txBody>
          <a:bodyPr tIns="24695"/>
          <a:lstStyle/>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400" b="1" dirty="0">
                <a:latin typeface="Arial" panose="020B0604020202020204" pitchFamily="34" charset="0"/>
                <a:cs typeface="Arial" panose="020B0604020202020204" pitchFamily="34" charset="0"/>
              </a:rPr>
              <a:t>SANEAMIENTO CATASTRAL Y REGISTRAL</a:t>
            </a: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400" i="1" dirty="0">
                <a:latin typeface="Arial" panose="020B0604020202020204" pitchFamily="34" charset="0"/>
                <a:cs typeface="Arial" panose="020B0604020202020204" pitchFamily="34" charset="0"/>
              </a:rPr>
              <a:t>La anotación preventiva que da inicio al procedimiento de saneamiento se efectuará dentro del procedimiento de inscripción del CUC, cuando no sea posible la inscripción de éste por existir discrepancia entre la información registral y la catastral.</a:t>
            </a: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endParaRPr lang="es-PE" altLang="es-PE" sz="2400" i="1" dirty="0">
              <a:latin typeface="Arial" panose="020B0604020202020204" pitchFamily="34" charset="0"/>
              <a:cs typeface="Arial" panose="020B0604020202020204" pitchFamily="34" charset="0"/>
            </a:endParaRP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400" b="1" dirty="0">
                <a:latin typeface="Arial" panose="020B0604020202020204" pitchFamily="34" charset="0"/>
                <a:cs typeface="Arial" panose="020B0604020202020204" pitchFamily="34" charset="0"/>
              </a:rPr>
              <a:t>Res. 651-2011-SUNARP-TR-L</a:t>
            </a:r>
          </a:p>
        </p:txBody>
      </p:sp>
    </p:spTree>
    <p:extLst>
      <p:ext uri="{BB962C8B-B14F-4D97-AF65-F5344CB8AC3E}">
        <p14:creationId xmlns:p14="http://schemas.microsoft.com/office/powerpoint/2010/main" val="3240960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p:nvPr>
        </p:nvSpPr>
        <p:spPr>
          <a:xfrm>
            <a:off x="671513" y="360363"/>
            <a:ext cx="7808912" cy="539750"/>
          </a:xfrm>
        </p:spPr>
        <p:txBody>
          <a:bodyPr tIns="31752"/>
          <a:lstStyle/>
          <a:p>
            <a:pPr eaLnBrk="1">
              <a:tabLst>
                <a:tab pos="723900" algn="l"/>
                <a:tab pos="1447800" algn="l"/>
                <a:tab pos="2171700" algn="l"/>
                <a:tab pos="2895600" algn="l"/>
                <a:tab pos="3619500" algn="l"/>
                <a:tab pos="4343400" algn="l"/>
                <a:tab pos="5067300" algn="l"/>
                <a:tab pos="5791200" algn="l"/>
                <a:tab pos="6515100" algn="l"/>
                <a:tab pos="7239000" algn="l"/>
              </a:tabLst>
            </a:pPr>
            <a:r>
              <a:rPr lang="es-PE" altLang="es-PE" sz="3600" b="1" dirty="0">
                <a:solidFill>
                  <a:srgbClr val="800000"/>
                </a:solidFill>
                <a:latin typeface="Arial" panose="020B0604020202020204" pitchFamily="34" charset="0"/>
                <a:cs typeface="Arial" panose="020B0604020202020204" pitchFamily="34" charset="0"/>
              </a:rPr>
              <a:t>J</a:t>
            </a:r>
            <a:r>
              <a:rPr lang="es-PE" altLang="es-PE" sz="3600" b="1" dirty="0">
                <a:latin typeface="Arial" panose="020B0604020202020204" pitchFamily="34" charset="0"/>
                <a:cs typeface="Arial" panose="020B0604020202020204" pitchFamily="34" charset="0"/>
              </a:rPr>
              <a:t>URISPRUDENCIA REGISTRAL</a:t>
            </a:r>
          </a:p>
        </p:txBody>
      </p:sp>
      <p:sp>
        <p:nvSpPr>
          <p:cNvPr id="33795" name="Rectangle 2"/>
          <p:cNvSpPr>
            <a:spLocks noGrp="1" noChangeArrowheads="1"/>
          </p:cNvSpPr>
          <p:nvPr>
            <p:ph type="body" idx="1"/>
          </p:nvPr>
        </p:nvSpPr>
        <p:spPr>
          <a:xfrm>
            <a:off x="671513" y="1079500"/>
            <a:ext cx="7808912" cy="5713413"/>
          </a:xfrm>
        </p:spPr>
        <p:txBody>
          <a:bodyPr tIns="22932"/>
          <a:lstStyle/>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400" b="1" dirty="0">
                <a:latin typeface="Arial" panose="020B0604020202020204" pitchFamily="34" charset="0"/>
                <a:cs typeface="Arial" panose="020B0604020202020204" pitchFamily="34" charset="0"/>
              </a:rPr>
              <a:t>SUPERPOSICIÓN CON OTROS PREDIOS INSCRITOS DE PROPIEDAD DE TERCEROS</a:t>
            </a: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400" i="1" dirty="0">
                <a:latin typeface="Arial" panose="020B0604020202020204" pitchFamily="34" charset="0"/>
                <a:cs typeface="Arial" panose="020B0604020202020204" pitchFamily="34" charset="0"/>
              </a:rPr>
              <a:t>No constituye obstáculo para la anotación preventiva del CUC, la circunstancia que las dimensiones del predio contenidas en el plano catastral se superponga con otros predios inscritos a nombre de terceros, debiendo tal circunstancia constar expresamente en el asiento de anotación preventiva y extenderse además, de manera simultánea, anotaciones de correlación que publiciten dicha superposición en las partidas involucradas.</a:t>
            </a: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400" b="1" dirty="0">
                <a:latin typeface="Arial" panose="020B0604020202020204" pitchFamily="34" charset="0"/>
                <a:cs typeface="Arial" panose="020B0604020202020204" pitchFamily="34" charset="0"/>
              </a:rPr>
              <a:t>Res. 651-2011-SUNARP-TR-L</a:t>
            </a: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endParaRPr lang="es-PE" altLang="es-PE" sz="2600" i="1" dirty="0"/>
          </a:p>
        </p:txBody>
      </p:sp>
    </p:spTree>
    <p:extLst>
      <p:ext uri="{BB962C8B-B14F-4D97-AF65-F5344CB8AC3E}">
        <p14:creationId xmlns:p14="http://schemas.microsoft.com/office/powerpoint/2010/main" val="777935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671513" y="549275"/>
            <a:ext cx="7808912" cy="711200"/>
          </a:xfrm>
        </p:spPr>
        <p:txBody>
          <a:bodyPr tIns="31752"/>
          <a:lstStyle/>
          <a:p>
            <a:pPr eaLnBrk="1">
              <a:tabLst>
                <a:tab pos="723900" algn="l"/>
                <a:tab pos="1447800" algn="l"/>
                <a:tab pos="2171700" algn="l"/>
                <a:tab pos="2895600" algn="l"/>
                <a:tab pos="3619500" algn="l"/>
                <a:tab pos="4343400" algn="l"/>
                <a:tab pos="5067300" algn="l"/>
                <a:tab pos="5791200" algn="l"/>
                <a:tab pos="6515100" algn="l"/>
                <a:tab pos="7239000" algn="l"/>
              </a:tabLst>
            </a:pPr>
            <a:r>
              <a:rPr lang="es-PE" altLang="es-PE" sz="3600" b="1" dirty="0">
                <a:latin typeface="Arial" panose="020B0604020202020204" pitchFamily="34" charset="0"/>
                <a:cs typeface="Arial" panose="020B0604020202020204" pitchFamily="34" charset="0"/>
              </a:rPr>
              <a:t>JURISPRUDENCIA REGISTRAL</a:t>
            </a:r>
          </a:p>
        </p:txBody>
      </p:sp>
      <p:sp>
        <p:nvSpPr>
          <p:cNvPr id="35843" name="Rectangle 2"/>
          <p:cNvSpPr>
            <a:spLocks noGrp="1" noChangeArrowheads="1"/>
          </p:cNvSpPr>
          <p:nvPr>
            <p:ph type="body" idx="1"/>
          </p:nvPr>
        </p:nvSpPr>
        <p:spPr>
          <a:xfrm>
            <a:off x="671513" y="1619250"/>
            <a:ext cx="7808912" cy="4724400"/>
          </a:xfrm>
        </p:spPr>
        <p:txBody>
          <a:bodyPr tIns="24695"/>
          <a:lstStyle/>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800" b="1" dirty="0">
                <a:latin typeface="Arial" panose="020B0604020202020204" pitchFamily="34" charset="0"/>
                <a:cs typeface="Arial" panose="020B0604020202020204" pitchFamily="34" charset="0"/>
              </a:rPr>
              <a:t>NOTIFICACIÓN AL SOLICITANTE DEL SANEAMIENTO CATASTRAL REGISTRAL</a:t>
            </a: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800" i="1" dirty="0">
                <a:latin typeface="Arial" panose="020B0604020202020204" pitchFamily="34" charset="0"/>
                <a:cs typeface="Arial" panose="020B0604020202020204" pitchFamily="34" charset="0"/>
              </a:rPr>
              <a:t>Conforme a lo previsto por el art. 62 del D.S. N° 005-2006-JUS, la notificación que realiza el Registrador al solicitante del saneamiento catastral registral para que efectúe las publicaciones en el diario oficial “El Peruano” y en otro de mayor circulación, debe efectuarse en el predio objeto de saneamiento.</a:t>
            </a: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800" b="1" dirty="0">
                <a:latin typeface="Arial" panose="020B0604020202020204" pitchFamily="34" charset="0"/>
                <a:cs typeface="Arial" panose="020B0604020202020204" pitchFamily="34" charset="0"/>
              </a:rPr>
              <a:t>Res. 756-2011-SUNARP-TR-L</a:t>
            </a:r>
          </a:p>
        </p:txBody>
      </p:sp>
    </p:spTree>
    <p:extLst>
      <p:ext uri="{BB962C8B-B14F-4D97-AF65-F5344CB8AC3E}">
        <p14:creationId xmlns:p14="http://schemas.microsoft.com/office/powerpoint/2010/main" val="1232609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a:xfrm>
            <a:off x="671513" y="360363"/>
            <a:ext cx="7808912" cy="539750"/>
          </a:xfrm>
        </p:spPr>
        <p:txBody>
          <a:bodyPr tIns="28224"/>
          <a:lstStyle/>
          <a:p>
            <a:pPr eaLnBrk="1">
              <a:tabLst>
                <a:tab pos="723900" algn="l"/>
                <a:tab pos="1447800" algn="l"/>
                <a:tab pos="2171700" algn="l"/>
                <a:tab pos="2895600" algn="l"/>
                <a:tab pos="3619500" algn="l"/>
                <a:tab pos="4343400" algn="l"/>
                <a:tab pos="5067300" algn="l"/>
                <a:tab pos="5791200" algn="l"/>
                <a:tab pos="6515100" algn="l"/>
                <a:tab pos="7239000" algn="l"/>
              </a:tabLst>
            </a:pPr>
            <a:r>
              <a:rPr lang="es-PE" altLang="es-PE" sz="3200" b="1" dirty="0"/>
              <a:t>JURISPRUDENCIA REGISTRAL</a:t>
            </a:r>
          </a:p>
        </p:txBody>
      </p:sp>
      <p:sp>
        <p:nvSpPr>
          <p:cNvPr id="36867" name="Rectangle 2"/>
          <p:cNvSpPr>
            <a:spLocks noGrp="1" noChangeArrowheads="1"/>
          </p:cNvSpPr>
          <p:nvPr>
            <p:ph type="body" idx="1"/>
          </p:nvPr>
        </p:nvSpPr>
        <p:spPr>
          <a:xfrm>
            <a:off x="671513" y="900113"/>
            <a:ext cx="7808912" cy="5511800"/>
          </a:xfrm>
        </p:spPr>
        <p:txBody>
          <a:bodyPr tIns="21168"/>
          <a:lstStyle/>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000" b="1" dirty="0">
                <a:latin typeface="Arial" panose="020B0604020202020204" pitchFamily="34" charset="0"/>
                <a:cs typeface="Arial" panose="020B0604020202020204" pitchFamily="34" charset="0"/>
              </a:rPr>
              <a:t>PLAZO DEL PROCEDIMIENTO</a:t>
            </a: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endParaRPr lang="es-PE" altLang="es-PE" sz="2000" i="1" dirty="0">
              <a:latin typeface="Arial" panose="020B0604020202020204" pitchFamily="34" charset="0"/>
              <a:cs typeface="Arial" panose="020B0604020202020204" pitchFamily="34" charset="0"/>
            </a:endParaRP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000" i="1" dirty="0">
                <a:latin typeface="Arial" panose="020B0604020202020204" pitchFamily="34" charset="0"/>
                <a:cs typeface="Arial" panose="020B0604020202020204" pitchFamily="34" charset="0"/>
              </a:rPr>
              <a:t>El pedido de inscripción definitiva debe realizarse dentro del plazo de vigencia de la anotación preventiva de lo que se tiene que tanto las notificaciones a los propietarios de los predios colindantes, para efectos de las eventuales oposiciones, como al propietario del predio materia de saneamiento catastral registral para que realice las publicaciones y el transcurso de los 30 días útiles que tienen los interesados para oponerse, debe transcurrir dentro de la vigencia del plazo de 60 días útiles de la anotación preventiva, pues será luego de transcurrido el plazo para las oposiciones y dentro de la vigencia de la anotación preventiva que debe </a:t>
            </a:r>
            <a:r>
              <a:rPr lang="es-PE" altLang="es-PE" sz="2000" i="1" dirty="0" err="1">
                <a:latin typeface="Arial" panose="020B0604020202020204" pitchFamily="34" charset="0"/>
                <a:cs typeface="Arial" panose="020B0604020202020204" pitchFamily="34" charset="0"/>
              </a:rPr>
              <a:t>solicigtarse</a:t>
            </a:r>
            <a:r>
              <a:rPr lang="es-PE" altLang="es-PE" sz="2000" i="1" dirty="0">
                <a:latin typeface="Arial" panose="020B0604020202020204" pitchFamily="34" charset="0"/>
                <a:cs typeface="Arial" panose="020B0604020202020204" pitchFamily="34" charset="0"/>
              </a:rPr>
              <a:t> la inscripción definitiva.    </a:t>
            </a:r>
            <a:r>
              <a:rPr lang="es-PE" altLang="es-PE" sz="2000" b="1" dirty="0">
                <a:latin typeface="Arial" panose="020B0604020202020204" pitchFamily="34" charset="0"/>
                <a:cs typeface="Arial" panose="020B0604020202020204" pitchFamily="34" charset="0"/>
              </a:rPr>
              <a:t>Res. 756-2011-SUNARP-TR-L</a:t>
            </a:r>
          </a:p>
        </p:txBody>
      </p:sp>
    </p:spTree>
    <p:extLst>
      <p:ext uri="{BB962C8B-B14F-4D97-AF65-F5344CB8AC3E}">
        <p14:creationId xmlns:p14="http://schemas.microsoft.com/office/powerpoint/2010/main" val="1863889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5</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179512" y="1125538"/>
            <a:ext cx="8856984" cy="935037"/>
          </a:xfrm>
          <a:prstGeom prst="rect">
            <a:avLst/>
          </a:prstGeom>
          <a:solidFill>
            <a:srgbClr val="FFFFFF"/>
          </a:solidFill>
          <a:ln>
            <a:solidFill>
              <a:srgbClr val="000000"/>
            </a:solidFill>
            <a:miter lim="800000"/>
            <a:headEnd/>
            <a:tailEnd/>
          </a:ln>
        </p:spPr>
        <p:txBody>
          <a:bodyPr anchor="ctr"/>
          <a:lstStyle/>
          <a:p>
            <a:pPr algn="just" eaLnBrk="1" hangingPunct="1"/>
            <a:r>
              <a:rPr lang="es-ES_tradnl" altLang="es-MX" sz="2400" b="1" dirty="0">
                <a:latin typeface="Arial" charset="0"/>
                <a:cs typeface="Arial" charset="0"/>
              </a:rPr>
              <a:t>CRITERIOS GENERALES.</a:t>
            </a:r>
            <a:endParaRPr lang="es-ES_tradnl" altLang="es-MX" sz="24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r>
              <a:rPr lang="es-PE" altLang="es-MX" sz="2000" dirty="0">
                <a:latin typeface="Arial" charset="0"/>
                <a:cs typeface="Arial" charset="0"/>
              </a:rPr>
              <a:t>En principio, la rectificación de área no determina el incremento o reducción de la extensión de un predio, sino el reconocimiento del área real que siempre tuvo a efectos de eliminar la inexactitud publicada por el Registro. Sin embargo, cabe la posibilidad de un incremento de área en el supuesto excepcional de la incorporación por accesión, en cuyo caso el predio resultante siempre será considerado como uno solo.</a:t>
            </a:r>
          </a:p>
          <a:p>
            <a:pPr marL="0" indent="0" algn="just" eaLnBrk="1" hangingPunct="1">
              <a:lnSpc>
                <a:spcPct val="80000"/>
              </a:lnSpc>
              <a:buNone/>
            </a:pPr>
            <a:endParaRPr lang="es-PE" altLang="es-MX" sz="2000" dirty="0">
              <a:latin typeface="Arial" charset="0"/>
              <a:cs typeface="Arial" charset="0"/>
            </a:endParaRPr>
          </a:p>
          <a:p>
            <a:pPr marL="0" indent="0" algn="just" eaLnBrk="1" hangingPunct="1">
              <a:lnSpc>
                <a:spcPct val="80000"/>
              </a:lnSpc>
              <a:buNone/>
            </a:pPr>
            <a:r>
              <a:rPr lang="es-PE" altLang="es-MX" sz="2000" dirty="0">
                <a:latin typeface="Arial" charset="0"/>
                <a:cs typeface="Arial" charset="0"/>
              </a:rPr>
              <a:t>Resoluciones Nº 015-2007-SUNARP-TR-T y N° 314-2007-SUNARP-TR-T</a:t>
            </a:r>
          </a:p>
          <a:p>
            <a:pPr marL="0" indent="0" algn="just" eaLnBrk="1" hangingPunct="1">
              <a:lnSpc>
                <a:spcPct val="80000"/>
              </a:lnSpc>
              <a:buNone/>
            </a:pPr>
            <a:endParaRPr lang="es-ES_tradnl" altLang="es-MX" sz="2000" dirty="0">
              <a:latin typeface="Arial" charset="0"/>
              <a:cs typeface="Arial" charset="0"/>
            </a:endParaRPr>
          </a:p>
        </p:txBody>
      </p:sp>
    </p:spTree>
    <p:extLst>
      <p:ext uri="{BB962C8B-B14F-4D97-AF65-F5344CB8AC3E}">
        <p14:creationId xmlns:p14="http://schemas.microsoft.com/office/powerpoint/2010/main" val="1340192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a:xfrm>
            <a:off x="671513" y="360363"/>
            <a:ext cx="7808912" cy="720725"/>
          </a:xfrm>
        </p:spPr>
        <p:txBody>
          <a:bodyPr tIns="31752"/>
          <a:lstStyle/>
          <a:p>
            <a:pPr eaLnBrk="1">
              <a:tabLst>
                <a:tab pos="723900" algn="l"/>
                <a:tab pos="1447800" algn="l"/>
                <a:tab pos="2171700" algn="l"/>
                <a:tab pos="2895600" algn="l"/>
                <a:tab pos="3619500" algn="l"/>
                <a:tab pos="4343400" algn="l"/>
                <a:tab pos="5067300" algn="l"/>
                <a:tab pos="5791200" algn="l"/>
                <a:tab pos="6515100" algn="l"/>
                <a:tab pos="7239000" algn="l"/>
              </a:tabLst>
            </a:pPr>
            <a:r>
              <a:rPr lang="es-PE" altLang="es-PE" sz="3600" b="1" dirty="0">
                <a:latin typeface="Arial" panose="020B0604020202020204" pitchFamily="34" charset="0"/>
                <a:cs typeface="Arial" panose="020B0604020202020204" pitchFamily="34" charset="0"/>
              </a:rPr>
              <a:t>JURISPRUDENCIA REGISTRAL</a:t>
            </a:r>
          </a:p>
        </p:txBody>
      </p:sp>
      <p:sp>
        <p:nvSpPr>
          <p:cNvPr id="37891" name="Rectangle 2"/>
          <p:cNvSpPr>
            <a:spLocks noGrp="1" noChangeArrowheads="1"/>
          </p:cNvSpPr>
          <p:nvPr>
            <p:ph type="body" idx="1"/>
          </p:nvPr>
        </p:nvSpPr>
        <p:spPr>
          <a:xfrm>
            <a:off x="671513" y="1079500"/>
            <a:ext cx="7808912" cy="5346700"/>
          </a:xfrm>
        </p:spPr>
        <p:txBody>
          <a:bodyPr tIns="24695"/>
          <a:lstStyle/>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400" dirty="0">
                <a:latin typeface="Arial" panose="020B0604020202020204" pitchFamily="34" charset="0"/>
                <a:cs typeface="Arial" panose="020B0604020202020204" pitchFamily="34" charset="0"/>
              </a:rPr>
              <a:t>PLANOS CATASTRALES (Caso ICL)</a:t>
            </a: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400" i="1" dirty="0">
                <a:latin typeface="Arial" panose="020B0604020202020204" pitchFamily="34" charset="0"/>
                <a:cs typeface="Arial" panose="020B0604020202020204" pitchFamily="34" charset="0"/>
              </a:rPr>
              <a:t>Los planos catastrales emitidos por las entidades generadoras de catastro distintas a las municipalidades, en la medida que contengan los requisitos exigidos por la Res. N° 04-2010-SNCP/CNC, constituyen documento suficiente para la inscripción o anotación del CUC en zonas no catastradas, no requiriéndose en estos casos la intervención del Verificador Catastral ni la </a:t>
            </a:r>
            <a:r>
              <a:rPr lang="es-PE" altLang="es-PE" sz="2400" i="1" dirty="0" err="1">
                <a:latin typeface="Arial" panose="020B0604020202020204" pitchFamily="34" charset="0"/>
                <a:cs typeface="Arial" panose="020B0604020202020204" pitchFamily="34" charset="0"/>
              </a:rPr>
              <a:t>visación</a:t>
            </a:r>
            <a:r>
              <a:rPr lang="es-PE" altLang="es-PE" sz="2400" i="1" dirty="0">
                <a:latin typeface="Arial" panose="020B0604020202020204" pitchFamily="34" charset="0"/>
                <a:cs typeface="Arial" panose="020B0604020202020204" pitchFamily="34" charset="0"/>
              </a:rPr>
              <a:t> municipal.</a:t>
            </a:r>
          </a:p>
          <a:p>
            <a:pPr marL="431800" indent="-323850" algn="just" eaLnBrk="1">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lang="es-PE" altLang="es-PE" sz="2400" dirty="0">
                <a:latin typeface="Arial" panose="020B0604020202020204" pitchFamily="34" charset="0"/>
                <a:cs typeface="Arial" panose="020B0604020202020204" pitchFamily="34" charset="0"/>
              </a:rPr>
              <a:t>Res. 1689-2011-SUNARP-TR-L</a:t>
            </a:r>
          </a:p>
        </p:txBody>
      </p:sp>
    </p:spTree>
    <p:extLst>
      <p:ext uri="{BB962C8B-B14F-4D97-AF65-F5344CB8AC3E}">
        <p14:creationId xmlns:p14="http://schemas.microsoft.com/office/powerpoint/2010/main" val="2230678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3600" b="1" dirty="0">
                <a:latin typeface="Arial" panose="020B0604020202020204" pitchFamily="34" charset="0"/>
                <a:cs typeface="Arial" panose="020B0604020202020204" pitchFamily="34" charset="0"/>
              </a:rPr>
              <a:t>SANEAMIENTO CATASTRAL: 2</a:t>
            </a:r>
          </a:p>
        </p:txBody>
      </p:sp>
      <p:sp>
        <p:nvSpPr>
          <p:cNvPr id="38915" name="Rectangle 2"/>
          <p:cNvSpPr>
            <a:spLocks noGrp="1" noChangeArrowheads="1"/>
          </p:cNvSpPr>
          <p:nvPr>
            <p:ph type="body" idx="1"/>
          </p:nvPr>
        </p:nvSpPr>
        <p:spPr>
          <a:xfrm>
            <a:off x="457200" y="1885950"/>
            <a:ext cx="8178800" cy="5192713"/>
          </a:xfrm>
        </p:spPr>
        <p:txBody>
          <a:bodyPr lIns="90000" tIns="46800" rIns="90000" bIns="46800"/>
          <a:lstStyle/>
          <a:p>
            <a:pPr marL="431800" indent="-323850" algn="just" eaLnBrk="1">
              <a:lnSpc>
                <a:spcPct val="100000"/>
              </a:lnSpc>
              <a:spcBef>
                <a:spcPts val="6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700" b="1" dirty="0">
                <a:latin typeface="Arial" panose="020B0604020202020204" pitchFamily="34" charset="0"/>
                <a:cs typeface="Arial" panose="020B0604020202020204" pitchFamily="34" charset="0"/>
              </a:rPr>
              <a:t>Ámbito:</a:t>
            </a:r>
            <a:r>
              <a:rPr lang="es-ES_tradnl" altLang="es-PE" sz="2700" dirty="0">
                <a:latin typeface="Arial" panose="020B0604020202020204" pitchFamily="34" charset="0"/>
                <a:cs typeface="Arial" panose="020B0604020202020204" pitchFamily="34" charset="0"/>
              </a:rPr>
              <a:t> Predios inscritos en el Registro de Predios que no cuentan con base digital. </a:t>
            </a:r>
          </a:p>
          <a:p>
            <a:pPr marL="431800" indent="-323850" algn="just" eaLnBrk="1">
              <a:lnSpc>
                <a:spcPct val="100000"/>
              </a:lnSpc>
              <a:spcBef>
                <a:spcPts val="675"/>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700" b="1" dirty="0">
              <a:latin typeface="Arial" panose="020B0604020202020204" pitchFamily="34" charset="0"/>
              <a:cs typeface="Arial" panose="020B0604020202020204" pitchFamily="34" charset="0"/>
            </a:endParaRPr>
          </a:p>
          <a:p>
            <a:pPr marL="431800" indent="-323850" algn="just" eaLnBrk="1">
              <a:lnSpc>
                <a:spcPct val="100000"/>
              </a:lnSpc>
              <a:spcBef>
                <a:spcPts val="65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600" b="1" dirty="0">
                <a:latin typeface="Arial" panose="020B0604020202020204" pitchFamily="34" charset="0"/>
                <a:cs typeface="Arial" panose="020B0604020202020204" pitchFamily="34" charset="0"/>
              </a:rPr>
              <a:t>Procedimiento:</a:t>
            </a:r>
          </a:p>
          <a:p>
            <a:pPr marL="431800" indent="-323850" algn="just" eaLnBrk="1">
              <a:lnSpc>
                <a:spcPct val="100000"/>
              </a:lnSpc>
              <a:spcBef>
                <a:spcPts val="6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400" b="1" dirty="0">
                <a:latin typeface="Arial" panose="020B0604020202020204" pitchFamily="34" charset="0"/>
                <a:cs typeface="Arial" panose="020B0604020202020204" pitchFamily="34" charset="0"/>
              </a:rPr>
              <a:t>a) Diagnóstico técnico-legal:</a:t>
            </a:r>
            <a:r>
              <a:rPr lang="es-ES_tradnl" altLang="es-PE" sz="2400" dirty="0">
                <a:latin typeface="Arial" panose="020B0604020202020204" pitchFamily="34" charset="0"/>
                <a:cs typeface="Arial" panose="020B0604020202020204" pitchFamily="34" charset="0"/>
              </a:rPr>
              <a:t> Que comprende el estudio y análisis de la información gráfica y literal que obra en el </a:t>
            </a:r>
            <a:r>
              <a:rPr lang="es-ES_tradnl" altLang="es-PE" sz="2400" dirty="0" err="1">
                <a:latin typeface="Arial" panose="020B0604020202020204" pitchFamily="34" charset="0"/>
                <a:cs typeface="Arial" panose="020B0604020202020204" pitchFamily="34" charset="0"/>
              </a:rPr>
              <a:t>RdP</a:t>
            </a:r>
            <a:r>
              <a:rPr lang="es-ES_tradnl" altLang="es-PE" sz="2400" dirty="0">
                <a:latin typeface="Arial" panose="020B0604020202020204" pitchFamily="34" charset="0"/>
                <a:cs typeface="Arial" panose="020B0604020202020204" pitchFamily="34" charset="0"/>
              </a:rPr>
              <a:t>, a fin de validar la información que resulte correcta o detectar posibles inexactitudes, proponiendo en este último caso, el levantamiento catastral y las acciones de saneamiento. </a:t>
            </a:r>
          </a:p>
          <a:p>
            <a:pPr marL="431800" indent="-323850" algn="just" eaLnBrk="1">
              <a:lnSpc>
                <a:spcPct val="100000"/>
              </a:lnSpc>
              <a:spcBef>
                <a:spcPts val="7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800" dirty="0">
              <a:latin typeface="Arial" panose="020B0604020202020204" pitchFamily="34" charset="0"/>
              <a:cs typeface="Arial" panose="020B0604020202020204" pitchFamily="34" charset="0"/>
            </a:endParaRPr>
          </a:p>
          <a:p>
            <a:pPr marL="431800" indent="-323850" eaLnBrk="1">
              <a:lnSpc>
                <a:spcPct val="100000"/>
              </a:lnSpc>
              <a:spcBef>
                <a:spcPts val="7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800" dirty="0"/>
          </a:p>
        </p:txBody>
      </p:sp>
    </p:spTree>
    <p:extLst>
      <p:ext uri="{BB962C8B-B14F-4D97-AF65-F5344CB8AC3E}">
        <p14:creationId xmlns:p14="http://schemas.microsoft.com/office/powerpoint/2010/main" val="30734080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3600" b="1" dirty="0">
                <a:latin typeface="Arial" panose="020B0604020202020204" pitchFamily="34" charset="0"/>
                <a:cs typeface="Arial" panose="020B0604020202020204" pitchFamily="34" charset="0"/>
              </a:rPr>
              <a:t>PROCEDIMIENTO</a:t>
            </a:r>
          </a:p>
        </p:txBody>
      </p:sp>
      <p:sp>
        <p:nvSpPr>
          <p:cNvPr id="39939" name="Rectangle 2"/>
          <p:cNvSpPr>
            <a:spLocks noGrp="1" noChangeArrowheads="1"/>
          </p:cNvSpPr>
          <p:nvPr>
            <p:ph type="body" idx="1"/>
          </p:nvPr>
        </p:nvSpPr>
        <p:spPr>
          <a:xfrm>
            <a:off x="457200" y="1885950"/>
            <a:ext cx="8178800" cy="4268788"/>
          </a:xfrm>
        </p:spPr>
        <p:txBody>
          <a:bodyPr lIns="90000" tIns="46800" rIns="90000" bIns="46800"/>
          <a:lstStyle/>
          <a:p>
            <a:pPr marL="431800" indent="-323850" algn="just" eaLnBrk="1">
              <a:lnSpc>
                <a:spcPct val="100000"/>
              </a:lnSpc>
              <a:spcBef>
                <a:spcPts val="6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400" b="1" dirty="0">
                <a:latin typeface="Arial" panose="020B0604020202020204" pitchFamily="34" charset="0"/>
                <a:cs typeface="Arial" panose="020B0604020202020204" pitchFamily="34" charset="0"/>
              </a:rPr>
              <a:t>b) Levantamiento catastral: </a:t>
            </a:r>
            <a:r>
              <a:rPr lang="es-ES_tradnl" altLang="es-PE" sz="2400" dirty="0">
                <a:latin typeface="Arial" panose="020B0604020202020204" pitchFamily="34" charset="0"/>
                <a:cs typeface="Arial" panose="020B0604020202020204" pitchFamily="34" charset="0"/>
              </a:rPr>
              <a:t>Si se detectan inexactitudes o  superposiciones con otros predios, se efectuará el levantamiento catastral en el que participará el titular registral y sus colindantes, de ser el caso. El LC tiene por objeto corregir y actualizar los datos relacionados al área, linderos y colindancias del predio.</a:t>
            </a:r>
          </a:p>
          <a:p>
            <a:pPr marL="431800" indent="-323850" algn="just" eaLnBrk="1">
              <a:lnSpc>
                <a:spcPct val="100000"/>
              </a:lnSpc>
              <a:spcBef>
                <a:spcPts val="6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400" b="1" dirty="0">
                <a:latin typeface="Arial" panose="020B0604020202020204" pitchFamily="34" charset="0"/>
                <a:cs typeface="Arial" panose="020B0604020202020204" pitchFamily="34" charset="0"/>
              </a:rPr>
              <a:t>c)</a:t>
            </a:r>
            <a:r>
              <a:rPr lang="es-ES_tradnl" altLang="es-PE" sz="2400" dirty="0">
                <a:latin typeface="Arial" panose="020B0604020202020204" pitchFamily="34" charset="0"/>
                <a:cs typeface="Arial" panose="020B0604020202020204" pitchFamily="34" charset="0"/>
              </a:rPr>
              <a:t> </a:t>
            </a:r>
            <a:r>
              <a:rPr lang="es-ES_tradnl" altLang="es-PE" sz="2400" b="1" dirty="0">
                <a:latin typeface="Arial" panose="020B0604020202020204" pitchFamily="34" charset="0"/>
                <a:cs typeface="Arial" panose="020B0604020202020204" pitchFamily="34" charset="0"/>
              </a:rPr>
              <a:t>Acciones de saneamiento</a:t>
            </a:r>
            <a:r>
              <a:rPr lang="es-ES_tradnl" altLang="es-PE" sz="2400" dirty="0">
                <a:latin typeface="Arial" panose="020B0604020202020204" pitchFamily="34" charset="0"/>
                <a:cs typeface="Arial" panose="020B0604020202020204" pitchFamily="34" charset="0"/>
              </a:rPr>
              <a:t>: </a:t>
            </a:r>
          </a:p>
          <a:p>
            <a:pPr marL="431800" indent="-323850" algn="just" eaLnBrk="1">
              <a:lnSpc>
                <a:spcPct val="100000"/>
              </a:lnSpc>
              <a:spcBef>
                <a:spcPts val="60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400" b="1" dirty="0">
                <a:latin typeface="Arial" panose="020B0604020202020204" pitchFamily="34" charset="0"/>
                <a:cs typeface="Arial" panose="020B0604020202020204" pitchFamily="34" charset="0"/>
              </a:rPr>
              <a:t>1.</a:t>
            </a:r>
            <a:r>
              <a:rPr lang="es-ES_tradnl" altLang="es-PE" sz="2400" dirty="0">
                <a:latin typeface="Arial" panose="020B0604020202020204" pitchFamily="34" charset="0"/>
                <a:cs typeface="Arial" panose="020B0604020202020204" pitchFamily="34" charset="0"/>
              </a:rPr>
              <a:t> </a:t>
            </a:r>
            <a:r>
              <a:rPr lang="es-ES_tradnl" altLang="es-PE" sz="2400" b="1" dirty="0">
                <a:latin typeface="Arial" panose="020B0604020202020204" pitchFamily="34" charset="0"/>
                <a:cs typeface="Arial" panose="020B0604020202020204" pitchFamily="34" charset="0"/>
              </a:rPr>
              <a:t>Si la superposición no afecte a los propietarios de predios colindantes</a:t>
            </a:r>
            <a:r>
              <a:rPr lang="es-ES_tradnl" altLang="es-PE" sz="2400" dirty="0">
                <a:latin typeface="Arial" panose="020B0604020202020204" pitchFamily="34" charset="0"/>
                <a:cs typeface="Arial" panose="020B0604020202020204" pitchFamily="34" charset="0"/>
              </a:rPr>
              <a:t>, se procederá a la rectificación conforme al levantamiento catastral.</a:t>
            </a:r>
          </a:p>
        </p:txBody>
      </p:sp>
    </p:spTree>
    <p:extLst>
      <p:ext uri="{BB962C8B-B14F-4D97-AF65-F5344CB8AC3E}">
        <p14:creationId xmlns:p14="http://schemas.microsoft.com/office/powerpoint/2010/main" val="19547450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3600" b="1" dirty="0">
                <a:latin typeface="Tahoma" pitchFamily="32" charset="0"/>
              </a:rPr>
              <a:t>PROCEDIMIENTO</a:t>
            </a:r>
          </a:p>
        </p:txBody>
      </p:sp>
      <p:sp>
        <p:nvSpPr>
          <p:cNvPr id="40963" name="Rectangle 2"/>
          <p:cNvSpPr>
            <a:spLocks noGrp="1" noChangeArrowheads="1"/>
          </p:cNvSpPr>
          <p:nvPr>
            <p:ph type="body" idx="1"/>
          </p:nvPr>
        </p:nvSpPr>
        <p:spPr>
          <a:xfrm>
            <a:off x="457200" y="1524000"/>
            <a:ext cx="8178800" cy="5141913"/>
          </a:xfrm>
        </p:spPr>
        <p:txBody>
          <a:bodyPr lIns="90000" tIns="46800" rIns="90000" bIns="46800"/>
          <a:lstStyle/>
          <a:p>
            <a:pPr marL="431800" indent="-323850" algn="just" eaLnBrk="1">
              <a:lnSpc>
                <a:spcPct val="100000"/>
              </a:lnSpc>
              <a:spcBef>
                <a:spcPts val="5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300" b="1" dirty="0"/>
              <a:t>2) Cuando se afecte derechos de terceros:</a:t>
            </a:r>
          </a:p>
          <a:p>
            <a:pPr marL="431800" indent="-323850" algn="just" eaLnBrk="1">
              <a:lnSpc>
                <a:spcPct val="100000"/>
              </a:lnSpc>
              <a:spcBef>
                <a:spcPts val="5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300" dirty="0"/>
              <a:t>- Notificar las discrepancias a los propietarios de los predios materia de saneamiento y publicar por el diario oficial El Peruano y en un diario de mayor circulación, citándolos para una reunión informativa.</a:t>
            </a:r>
          </a:p>
          <a:p>
            <a:pPr marL="431800" indent="-323850" algn="just" eaLnBrk="1">
              <a:lnSpc>
                <a:spcPct val="100000"/>
              </a:lnSpc>
              <a:spcBef>
                <a:spcPts val="5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300" dirty="0"/>
              <a:t>- Se informará a los propietarios de las superposiciones detectadas y se les solicitará que participen en una audiencia conciliatoria. De no haber acuerdo, resuelve el Juez.</a:t>
            </a:r>
          </a:p>
          <a:p>
            <a:pPr marL="431800" indent="-323850" algn="just" eaLnBrk="1">
              <a:lnSpc>
                <a:spcPct val="100000"/>
              </a:lnSpc>
              <a:spcBef>
                <a:spcPts val="47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300" dirty="0"/>
              <a:t>- Realizada la audiencia de conciliación y de haber acuerdo, se extenderá el acta que deberán suscribir los intervinientes. </a:t>
            </a:r>
            <a:r>
              <a:rPr lang="es-ES_tradnl" altLang="es-PE" sz="2300" b="1" dirty="0"/>
              <a:t>El acta, acompañada del CUC  es título suficiente para su inscripción</a:t>
            </a:r>
            <a:r>
              <a:rPr lang="es-ES_tradnl" altLang="es-PE" sz="2300" dirty="0"/>
              <a:t>. (</a:t>
            </a:r>
            <a:r>
              <a:rPr lang="es-ES_tradnl" altLang="es-PE" sz="1900" dirty="0"/>
              <a:t>art. 63 del Reglamento de la Ley 28294 </a:t>
            </a:r>
          </a:p>
        </p:txBody>
      </p:sp>
    </p:spTree>
    <p:extLst>
      <p:ext uri="{BB962C8B-B14F-4D97-AF65-F5344CB8AC3E}">
        <p14:creationId xmlns:p14="http://schemas.microsoft.com/office/powerpoint/2010/main" val="21333949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54</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PROCEDIMIENTOS RECTIFICATORIOS</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lgn="just" eaLnBrk="1" hangingPunct="1">
              <a:lnSpc>
                <a:spcPct val="80000"/>
              </a:lnSpc>
              <a:buNone/>
            </a:pPr>
            <a:endParaRPr lang="es-ES_tradnl" altLang="es-MX" sz="2000" dirty="0">
              <a:latin typeface="Arial" charset="0"/>
              <a:cs typeface="Arial" charset="0"/>
            </a:endParaRPr>
          </a:p>
          <a:p>
            <a:pPr marL="0" indent="0" algn="just" eaLnBrk="1" hangingPunct="1">
              <a:lnSpc>
                <a:spcPct val="80000"/>
              </a:lnSpc>
              <a:buNone/>
            </a:pPr>
            <a:r>
              <a:rPr lang="es-ES_tradnl" altLang="es-MX" sz="2000" dirty="0">
                <a:latin typeface="Arial" charset="0"/>
                <a:cs typeface="Arial" charset="0"/>
              </a:rPr>
              <a:t>5.- Rectificación de área efectuada por COFOPRI.</a:t>
            </a:r>
          </a:p>
        </p:txBody>
      </p:sp>
    </p:spTree>
    <p:extLst>
      <p:ext uri="{BB962C8B-B14F-4D97-AF65-F5344CB8AC3E}">
        <p14:creationId xmlns:p14="http://schemas.microsoft.com/office/powerpoint/2010/main" val="1511442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altLang="es-PE" sz="3200" b="1" dirty="0">
                <a:latin typeface="Arial" panose="020B0604020202020204" pitchFamily="34" charset="0"/>
                <a:cs typeface="Arial" panose="020B0604020202020204" pitchFamily="34" charset="0"/>
              </a:rPr>
              <a:t>5. RECTIFICACIONES EFECTUADAS POR COFOPRI: PREDIOS URBANOS</a:t>
            </a:r>
          </a:p>
        </p:txBody>
      </p:sp>
      <p:sp>
        <p:nvSpPr>
          <p:cNvPr id="41987" name="Rectangle 2"/>
          <p:cNvSpPr>
            <a:spLocks noGrp="1" noChangeArrowheads="1"/>
          </p:cNvSpPr>
          <p:nvPr>
            <p:ph type="body" idx="1"/>
          </p:nvPr>
        </p:nvSpPr>
        <p:spPr>
          <a:xfrm>
            <a:off x="457200" y="1676400"/>
            <a:ext cx="8178800" cy="4694238"/>
          </a:xfrm>
        </p:spPr>
        <p:txBody>
          <a:bodyPr lIns="90000" tIns="46800" rIns="90000" bIns="46800"/>
          <a:lstStyle/>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500" b="1" dirty="0">
                <a:latin typeface="Arial" panose="020B0604020202020204" pitchFamily="34" charset="0"/>
                <a:cs typeface="Arial" panose="020B0604020202020204" pitchFamily="34" charset="0"/>
              </a:rPr>
              <a:t>Art. 39:</a:t>
            </a:r>
            <a:r>
              <a:rPr lang="es-ES_tradnl" altLang="es-PE" sz="2500" dirty="0">
                <a:latin typeface="Arial" panose="020B0604020202020204" pitchFamily="34" charset="0"/>
                <a:cs typeface="Arial" panose="020B0604020202020204" pitchFamily="34" charset="0"/>
              </a:rPr>
              <a:t> COFOPRI en los procesos a su cargo, podrá rectificar de oficio el área, linderos y medidas perimétricas de los predios contenidos en los planos aprobados por las entidades que hayan realizado saneamiento físico-legal o habilitaciones urbanas. La rectificación contendrá las medidas resultantes del saneamiento físico ejecutado por COFOPRI, respetando el derecho de posesión.</a:t>
            </a:r>
          </a:p>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500" dirty="0">
                <a:latin typeface="Arial" panose="020B0604020202020204" pitchFamily="34" charset="0"/>
                <a:cs typeface="Arial" panose="020B0604020202020204" pitchFamily="34" charset="0"/>
              </a:rPr>
              <a:t>En el caso que la rectificación ocasione la modificación de los títulos individuales ya emitidos, COFOPRI de oficio expedirá nuevos títulos.</a:t>
            </a:r>
          </a:p>
          <a:p>
            <a:pPr marL="431800" indent="-323850" algn="just" eaLnBrk="1">
              <a:lnSpc>
                <a:spcPct val="100000"/>
              </a:lnSpc>
              <a:spcBef>
                <a:spcPts val="450"/>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1800" dirty="0">
                <a:latin typeface="Arial" panose="020B0604020202020204" pitchFamily="34" charset="0"/>
                <a:cs typeface="Arial" panose="020B0604020202020204" pitchFamily="34" charset="0"/>
              </a:rPr>
              <a:t>TUO D. </a:t>
            </a:r>
            <a:r>
              <a:rPr lang="es-ES_tradnl" altLang="es-PE" sz="1800" dirty="0" err="1">
                <a:latin typeface="Arial" panose="020B0604020202020204" pitchFamily="34" charset="0"/>
                <a:cs typeface="Arial" panose="020B0604020202020204" pitchFamily="34" charset="0"/>
              </a:rPr>
              <a:t>Leg</a:t>
            </a:r>
            <a:r>
              <a:rPr lang="es-ES_tradnl" altLang="es-PE" sz="1800" dirty="0">
                <a:latin typeface="Arial" panose="020B0604020202020204" pitchFamily="34" charset="0"/>
                <a:cs typeface="Arial" panose="020B0604020202020204" pitchFamily="34" charset="0"/>
              </a:rPr>
              <a:t>. 803, Ley de Promoción de Acceso a la Propiedad Formal</a:t>
            </a:r>
          </a:p>
        </p:txBody>
      </p:sp>
    </p:spTree>
    <p:extLst>
      <p:ext uri="{BB962C8B-B14F-4D97-AF65-F5344CB8AC3E}">
        <p14:creationId xmlns:p14="http://schemas.microsoft.com/office/powerpoint/2010/main" val="42140471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Grp="1" noChangeArrowheads="1"/>
          </p:cNvSpPr>
          <p:nvPr>
            <p:ph type="title"/>
          </p:nvPr>
        </p:nvSpPr>
        <p:spPr>
          <a:xfrm>
            <a:off x="406400" y="228600"/>
            <a:ext cx="8280400" cy="1143000"/>
          </a:xfrm>
        </p:spPr>
        <p:txBody>
          <a:bodyPr lIns="90000" tIns="46800" rIns="90000" bIns="46800" anchor="b"/>
          <a:lstStyle/>
          <a:p>
            <a:pPr eaLnBrk="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3600" b="1" dirty="0">
                <a:latin typeface="Arial" panose="020B0604020202020204" pitchFamily="34" charset="0"/>
                <a:cs typeface="Arial" panose="020B0604020202020204" pitchFamily="34" charset="0"/>
              </a:rPr>
              <a:t>ARTÍCULO 34 DEL RIRP</a:t>
            </a:r>
          </a:p>
        </p:txBody>
      </p:sp>
      <p:sp>
        <p:nvSpPr>
          <p:cNvPr id="43011" name="Rectangle 2"/>
          <p:cNvSpPr>
            <a:spLocks noGrp="1" noChangeArrowheads="1"/>
          </p:cNvSpPr>
          <p:nvPr>
            <p:ph type="body" idx="1"/>
          </p:nvPr>
        </p:nvSpPr>
        <p:spPr>
          <a:xfrm>
            <a:off x="533400" y="1447800"/>
            <a:ext cx="8102600" cy="5384800"/>
          </a:xfrm>
        </p:spPr>
        <p:txBody>
          <a:bodyPr lIns="90000" tIns="46800" rIns="90000" bIns="46800"/>
          <a:lstStyle/>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500"/>
              <a:t>- Procede la modificación del plano de trazado y lotización (rectificando, subdividiendo, acumulando o cambiando de uso), siempre que la titularidad esté registrada a favor de dicho organismo.</a:t>
            </a:r>
          </a:p>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500"/>
              <a:t>- Si la titularidad no está registrada a favor del organismo formalizador, se requiere autorización expresa de los propietarios del predio. </a:t>
            </a:r>
          </a:p>
          <a:p>
            <a:pPr marL="431800" indent="-323850" algn="just" eaLnBrk="1">
              <a:lnSpc>
                <a:spcPct val="100000"/>
              </a:lnSpc>
              <a:spcBef>
                <a:spcPts val="625"/>
              </a:spcBef>
              <a:spcAft>
                <a:spcPct val="0"/>
              </a:spcAft>
              <a:buClr>
                <a:srgbClr val="0E594D"/>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s-ES_tradnl" altLang="es-PE" sz="2500"/>
              <a:t>- En el caso de rectificación de área, linderos y medidas perimétricas, es de aplicación el artículo 39 del TUO de la Ley de Promoción del Acceso a la Propiedad Formal (DS. 09-99-MTC). </a:t>
            </a:r>
          </a:p>
          <a:p>
            <a:pPr marL="431800" indent="-323850" algn="just" eaLnBrk="1">
              <a:lnSpc>
                <a:spcPct val="100000"/>
              </a:lnSpc>
              <a:spcBef>
                <a:spcPts val="625"/>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500">
              <a:latin typeface="Times New Roman" pitchFamily="16" charset="0"/>
            </a:endParaRPr>
          </a:p>
          <a:p>
            <a:pPr marL="431800" indent="-323850" eaLnBrk="1">
              <a:lnSpc>
                <a:spcPct val="100000"/>
              </a:lnSpc>
              <a:spcBef>
                <a:spcPts val="800"/>
              </a:spcBef>
              <a:spcAft>
                <a:spcPct val="0"/>
              </a:spcAft>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s-ES_tradnl" altLang="es-PE" sz="2500">
              <a:latin typeface="Times New Roman" pitchFamily="16" charset="0"/>
            </a:endParaRPr>
          </a:p>
        </p:txBody>
      </p:sp>
    </p:spTree>
    <p:extLst>
      <p:ext uri="{BB962C8B-B14F-4D97-AF65-F5344CB8AC3E}">
        <p14:creationId xmlns:p14="http://schemas.microsoft.com/office/powerpoint/2010/main" val="3203129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1 Título"/>
          <p:cNvSpPr>
            <a:spLocks noGrp="1"/>
          </p:cNvSpPr>
          <p:nvPr>
            <p:ph type="title"/>
          </p:nvPr>
        </p:nvSpPr>
        <p:spPr bwMode="auto">
          <a:xfrm>
            <a:off x="-252536" y="692697"/>
            <a:ext cx="8496944" cy="72008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s-PE" sz="3200" dirty="0"/>
              <a:t>Ley 30230 – Aplicable a Proyectos de Inversión</a:t>
            </a:r>
            <a:r>
              <a:rPr lang="es-PE" sz="3600" dirty="0"/>
              <a:t>.</a:t>
            </a:r>
            <a:endParaRPr lang="es-PE" sz="4000" dirty="0"/>
          </a:p>
        </p:txBody>
      </p:sp>
      <p:sp>
        <p:nvSpPr>
          <p:cNvPr id="72706" name="2 Marcador de contenido"/>
          <p:cNvSpPr>
            <a:spLocks noGrp="1"/>
          </p:cNvSpPr>
          <p:nvPr>
            <p:ph idx="1"/>
          </p:nvPr>
        </p:nvSpPr>
        <p:spPr bwMode="auto">
          <a:xfrm>
            <a:off x="323528" y="1556792"/>
            <a:ext cx="8229600" cy="4464496"/>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eaLnBrk="1" hangingPunct="1">
              <a:lnSpc>
                <a:spcPct val="80000"/>
              </a:lnSpc>
            </a:pPr>
            <a:r>
              <a:rPr lang="es-PE" sz="2400" dirty="0"/>
              <a:t>La información de catastro SUNARP será REFERENCIAL si se basa en planos sin coordenadas ni georeferenciacion.(Art. 45).</a:t>
            </a:r>
          </a:p>
          <a:p>
            <a:pPr algn="just" eaLnBrk="1" hangingPunct="1">
              <a:lnSpc>
                <a:spcPct val="80000"/>
              </a:lnSpc>
            </a:pPr>
            <a:endParaRPr lang="es-PE" sz="2400" dirty="0"/>
          </a:p>
          <a:p>
            <a:pPr marL="0" indent="0" algn="just" eaLnBrk="1" hangingPunct="1">
              <a:lnSpc>
                <a:spcPct val="80000"/>
              </a:lnSpc>
              <a:buNone/>
            </a:pPr>
            <a:r>
              <a:rPr lang="es-PE" sz="2400" dirty="0"/>
              <a:t>Información levantada en campo prevalece sobre la registral en los siguientes casos:</a:t>
            </a:r>
          </a:p>
          <a:p>
            <a:pPr algn="just" eaLnBrk="1" hangingPunct="1">
              <a:lnSpc>
                <a:spcPct val="80000"/>
              </a:lnSpc>
            </a:pPr>
            <a:r>
              <a:rPr lang="es-PE" sz="2400" dirty="0"/>
              <a:t>T.A. con planos sin coordenadas y/o </a:t>
            </a:r>
            <a:r>
              <a:rPr lang="es-PE" sz="2400" dirty="0" err="1"/>
              <a:t>georeferenciación</a:t>
            </a:r>
            <a:r>
              <a:rPr lang="es-PE" sz="2400" dirty="0"/>
              <a:t>.</a:t>
            </a:r>
          </a:p>
          <a:p>
            <a:pPr algn="just" eaLnBrk="1" hangingPunct="1">
              <a:lnSpc>
                <a:spcPct val="80000"/>
              </a:lnSpc>
            </a:pPr>
            <a:r>
              <a:rPr lang="es-PE" sz="2400" dirty="0"/>
              <a:t>T.A. sin planos. </a:t>
            </a:r>
          </a:p>
          <a:p>
            <a:pPr algn="just" eaLnBrk="1" hangingPunct="1">
              <a:lnSpc>
                <a:spcPct val="80000"/>
              </a:lnSpc>
            </a:pPr>
            <a:r>
              <a:rPr lang="es-PE" sz="2400" dirty="0"/>
              <a:t>Cuando existan superposiciones gráficas por  desplazamiento de coordenadas.</a:t>
            </a:r>
          </a:p>
          <a:p>
            <a:pPr algn="just" eaLnBrk="1" hangingPunct="1">
              <a:lnSpc>
                <a:spcPct val="80000"/>
              </a:lnSpc>
            </a:pPr>
            <a:r>
              <a:rPr lang="es-PE" sz="2400" dirty="0"/>
              <a:t>Cuando el predio tenga discrepancias de datos técnicos.                     Dentro de tolerancias.</a:t>
            </a:r>
          </a:p>
          <a:p>
            <a:pPr algn="just" eaLnBrk="1" hangingPunct="1">
              <a:lnSpc>
                <a:spcPct val="80000"/>
              </a:lnSpc>
            </a:pPr>
            <a:r>
              <a:rPr lang="es-PE" sz="2400" dirty="0"/>
              <a:t>Si medida del área no está expresada en sistema métrico decimal.</a:t>
            </a:r>
          </a:p>
          <a:p>
            <a:pPr marL="0" indent="0" algn="just" eaLnBrk="1" hangingPunct="1">
              <a:lnSpc>
                <a:spcPct val="80000"/>
              </a:lnSpc>
              <a:buNone/>
            </a:pPr>
            <a:endParaRPr lang="es-PE" sz="1800" dirty="0"/>
          </a:p>
          <a:p>
            <a:pPr marL="0" indent="0" algn="just" eaLnBrk="1" hangingPunct="1">
              <a:lnSpc>
                <a:spcPct val="80000"/>
              </a:lnSpc>
              <a:buNone/>
            </a:pPr>
            <a:endParaRPr lang="es-PE" sz="1800" dirty="0"/>
          </a:p>
        </p:txBody>
      </p:sp>
    </p:spTree>
    <p:extLst>
      <p:ext uri="{BB962C8B-B14F-4D97-AF65-F5344CB8AC3E}">
        <p14:creationId xmlns:p14="http://schemas.microsoft.com/office/powerpoint/2010/main" val="14351422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23728" y="2060848"/>
            <a:ext cx="4608512" cy="1394036"/>
          </a:xfrm>
          <a:prstGeom prst="rect">
            <a:avLst/>
          </a:prstGeom>
          <a:noFill/>
        </p:spPr>
        <p:txBody>
          <a:bodyPr wrap="square" rtlCol="0">
            <a:spAutoFit/>
          </a:bodyPr>
          <a:lstStyle/>
          <a:p>
            <a:pPr algn="ctr" fontAlgn="auto">
              <a:lnSpc>
                <a:spcPct val="70000"/>
              </a:lnSpc>
              <a:spcBef>
                <a:spcPts val="0"/>
              </a:spcBef>
              <a:spcAft>
                <a:spcPts val="0"/>
              </a:spcAft>
              <a:defRPr/>
            </a:pPr>
            <a:r>
              <a:rPr lang="es-PE" sz="4000" b="1" dirty="0">
                <a:solidFill>
                  <a:schemeClr val="bg1">
                    <a:lumMod val="65000"/>
                  </a:schemeClr>
                </a:solidFill>
                <a:latin typeface="Arial"/>
                <a:cs typeface="Arial"/>
              </a:rPr>
              <a:t>2.- LA BUENA FE</a:t>
            </a:r>
          </a:p>
          <a:p>
            <a:pPr algn="ctr" fontAlgn="auto">
              <a:lnSpc>
                <a:spcPct val="70000"/>
              </a:lnSpc>
              <a:spcBef>
                <a:spcPts val="0"/>
              </a:spcBef>
              <a:spcAft>
                <a:spcPts val="0"/>
              </a:spcAft>
              <a:defRPr/>
            </a:pPr>
            <a:endParaRPr lang="es-PE" sz="4000" b="1" dirty="0">
              <a:solidFill>
                <a:schemeClr val="bg1">
                  <a:lumMod val="65000"/>
                </a:schemeClr>
              </a:solidFill>
              <a:latin typeface="Arial"/>
              <a:cs typeface="Arial"/>
            </a:endParaRPr>
          </a:p>
          <a:p>
            <a:pPr algn="ctr" fontAlgn="auto">
              <a:lnSpc>
                <a:spcPct val="70000"/>
              </a:lnSpc>
              <a:spcBef>
                <a:spcPts val="0"/>
              </a:spcBef>
              <a:spcAft>
                <a:spcPts val="0"/>
              </a:spcAft>
              <a:defRPr/>
            </a:pPr>
            <a:r>
              <a:rPr lang="es-PE" sz="4000" b="1" dirty="0">
                <a:solidFill>
                  <a:schemeClr val="bg1">
                    <a:lumMod val="65000"/>
                  </a:schemeClr>
                </a:solidFill>
                <a:latin typeface="Arial"/>
                <a:cs typeface="Arial"/>
              </a:rPr>
              <a:t>  REGISTRAL</a:t>
            </a:r>
          </a:p>
        </p:txBody>
      </p:sp>
    </p:spTree>
    <p:extLst>
      <p:ext uri="{BB962C8B-B14F-4D97-AF65-F5344CB8AC3E}">
        <p14:creationId xmlns:p14="http://schemas.microsoft.com/office/powerpoint/2010/main" val="19979293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43508" y="4005064"/>
            <a:ext cx="8784976" cy="2016224"/>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p>
        </p:txBody>
      </p:sp>
      <p:sp>
        <p:nvSpPr>
          <p:cNvPr id="4" name="3 Rectángulo"/>
          <p:cNvSpPr/>
          <p:nvPr/>
        </p:nvSpPr>
        <p:spPr>
          <a:xfrm>
            <a:off x="143508" y="4149080"/>
            <a:ext cx="8712968" cy="1600438"/>
          </a:xfrm>
          <a:prstGeom prst="rect">
            <a:avLst/>
          </a:prstGeom>
        </p:spPr>
        <p:txBody>
          <a:bodyPr wrap="square">
            <a:spAutoFit/>
          </a:bodyPr>
          <a:lstStyle/>
          <a:p>
            <a:pPr algn="just"/>
            <a:r>
              <a:rPr lang="es-PE" sz="1400" b="1" dirty="0">
                <a:solidFill>
                  <a:schemeClr val="bg1"/>
                </a:solidFill>
                <a:latin typeface="Arial" pitchFamily="34" charset="0"/>
                <a:cs typeface="Arial" pitchFamily="34" charset="0"/>
              </a:rPr>
              <a:t> “</a:t>
            </a:r>
            <a:r>
              <a:rPr lang="es-PE" sz="1400" b="1" dirty="0">
                <a:latin typeface="Arial" pitchFamily="34" charset="0"/>
                <a:cs typeface="Arial" pitchFamily="34" charset="0"/>
              </a:rPr>
              <a:t>Artículo 2014. Principio de buena fe pública registral</a:t>
            </a:r>
          </a:p>
          <a:p>
            <a:pPr algn="just"/>
            <a:r>
              <a:rPr lang="es-PE" sz="1400" b="1" dirty="0">
                <a:latin typeface="Arial" pitchFamily="34" charset="0"/>
                <a:cs typeface="Arial" pitchFamily="34" charset="0"/>
              </a:rPr>
              <a:t>     El tercero que de buena fe adquiere a título oneroso algún derecho de persona que en el registro aparece con facultades para otorgarlo, mantiene su adquisición una vez inscrito su derecho, aunque después se anule, rescinda, </a:t>
            </a:r>
            <a:r>
              <a:rPr lang="es-PE" sz="1400" b="1" dirty="0">
                <a:ln>
                  <a:solidFill>
                    <a:srgbClr val="FFFF00"/>
                  </a:solidFill>
                </a:ln>
                <a:latin typeface="Arial" pitchFamily="34" charset="0"/>
                <a:cs typeface="Arial" pitchFamily="34" charset="0"/>
              </a:rPr>
              <a:t>cancele</a:t>
            </a:r>
            <a:r>
              <a:rPr lang="es-PE" sz="1400" b="1" dirty="0">
                <a:latin typeface="Arial" pitchFamily="34" charset="0"/>
                <a:cs typeface="Arial" pitchFamily="34" charset="0"/>
              </a:rPr>
              <a:t> o resuelva el del otorgante por virtud de causas que no consten en </a:t>
            </a:r>
            <a:r>
              <a:rPr lang="es-PE" sz="1400" b="1" dirty="0">
                <a:ln>
                  <a:solidFill>
                    <a:srgbClr val="FFFF00"/>
                  </a:solidFill>
                </a:ln>
                <a:latin typeface="Arial" pitchFamily="34" charset="0"/>
                <a:cs typeface="Arial" pitchFamily="34" charset="0"/>
              </a:rPr>
              <a:t>los asientos registrales y los títulos archivados que lo sustentan</a:t>
            </a:r>
            <a:r>
              <a:rPr lang="es-PE" sz="1400" b="1" dirty="0">
                <a:latin typeface="Arial" pitchFamily="34" charset="0"/>
                <a:cs typeface="Arial" pitchFamily="34" charset="0"/>
              </a:rPr>
              <a:t>.</a:t>
            </a:r>
          </a:p>
          <a:p>
            <a:pPr algn="just"/>
            <a:r>
              <a:rPr lang="es-PE" sz="1400" b="1" dirty="0">
                <a:latin typeface="Arial" pitchFamily="34" charset="0"/>
                <a:cs typeface="Arial" pitchFamily="34" charset="0"/>
              </a:rPr>
              <a:t>     La buena fe del tercero se presume mientras no se pruebe que conocía la inexactitud del registro”. (*)</a:t>
            </a:r>
          </a:p>
        </p:txBody>
      </p:sp>
      <p:sp>
        <p:nvSpPr>
          <p:cNvPr id="6" name="5 CuadroTexto"/>
          <p:cNvSpPr txBox="1"/>
          <p:nvPr/>
        </p:nvSpPr>
        <p:spPr>
          <a:xfrm>
            <a:off x="179512" y="908720"/>
            <a:ext cx="3049809" cy="523220"/>
          </a:xfrm>
          <a:prstGeom prst="rect">
            <a:avLst/>
          </a:prstGeom>
          <a:noFill/>
        </p:spPr>
        <p:txBody>
          <a:bodyPr wrap="none" rtlCol="0">
            <a:spAutoFit/>
          </a:bodyPr>
          <a:lstStyle/>
          <a:p>
            <a:r>
              <a:rPr lang="es-PE" sz="2800" b="1" dirty="0">
                <a:solidFill>
                  <a:schemeClr val="bg1"/>
                </a:solidFill>
              </a:rPr>
              <a:t>CÓDIGO CIVIL 1984</a:t>
            </a:r>
            <a:endParaRPr lang="es-PE" b="1" dirty="0">
              <a:solidFill>
                <a:schemeClr val="bg1"/>
              </a:solidFill>
            </a:endParaRPr>
          </a:p>
        </p:txBody>
      </p:sp>
      <p:sp>
        <p:nvSpPr>
          <p:cNvPr id="7" name="6 Rectángulo"/>
          <p:cNvSpPr/>
          <p:nvPr/>
        </p:nvSpPr>
        <p:spPr>
          <a:xfrm>
            <a:off x="179512" y="1484784"/>
            <a:ext cx="8784976" cy="151216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p>
        </p:txBody>
      </p:sp>
      <p:sp>
        <p:nvSpPr>
          <p:cNvPr id="8" name="7 Rectángulo"/>
          <p:cNvSpPr/>
          <p:nvPr/>
        </p:nvSpPr>
        <p:spPr>
          <a:xfrm>
            <a:off x="179512" y="1628800"/>
            <a:ext cx="8712968" cy="1169551"/>
          </a:xfrm>
          <a:prstGeom prst="rect">
            <a:avLst/>
          </a:prstGeom>
        </p:spPr>
        <p:txBody>
          <a:bodyPr wrap="square">
            <a:spAutoFit/>
          </a:bodyPr>
          <a:lstStyle/>
          <a:p>
            <a:pPr algn="just"/>
            <a:r>
              <a:rPr lang="es-PE" sz="1400" b="1" dirty="0">
                <a:solidFill>
                  <a:schemeClr val="bg1"/>
                </a:solidFill>
                <a:latin typeface="Arial" pitchFamily="34" charset="0"/>
                <a:cs typeface="Arial" pitchFamily="34" charset="0"/>
              </a:rPr>
              <a:t>«</a:t>
            </a:r>
            <a:r>
              <a:rPr lang="es-PE" sz="1400" b="1" dirty="0">
                <a:latin typeface="Arial" pitchFamily="34" charset="0"/>
                <a:cs typeface="Arial" pitchFamily="34" charset="0"/>
              </a:rPr>
              <a:t>Artículo 2014.- El tercero que de buena fe adquiere a título oneroso algún derecho de persona que en el registro aparece con facultades para otorgarlo, mantiene su adquisición una vez inscrito su derecho, aunque después se anule, rescinda o resuelva el del otorgante por virtud de causas que no consten en los registros públicos.</a:t>
            </a:r>
          </a:p>
          <a:p>
            <a:pPr algn="just"/>
            <a:r>
              <a:rPr lang="es-PE" sz="1400" b="1" dirty="0">
                <a:latin typeface="Arial" pitchFamily="34" charset="0"/>
                <a:cs typeface="Arial" pitchFamily="34" charset="0"/>
              </a:rPr>
              <a:t>La buena fe del tercero se presume mientras no se pruebe que conocía la inexactitud del registro»</a:t>
            </a:r>
          </a:p>
        </p:txBody>
      </p:sp>
      <p:sp>
        <p:nvSpPr>
          <p:cNvPr id="2" name="1 Flecha abajo"/>
          <p:cNvSpPr/>
          <p:nvPr/>
        </p:nvSpPr>
        <p:spPr>
          <a:xfrm>
            <a:off x="3959932" y="3161049"/>
            <a:ext cx="1080120" cy="720080"/>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p>
        </p:txBody>
      </p:sp>
      <p:sp>
        <p:nvSpPr>
          <p:cNvPr id="9" name="8 Rectángulo"/>
          <p:cNvSpPr/>
          <p:nvPr/>
        </p:nvSpPr>
        <p:spPr>
          <a:xfrm>
            <a:off x="179512" y="6093296"/>
            <a:ext cx="8676964" cy="307777"/>
          </a:xfrm>
          <a:prstGeom prst="rect">
            <a:avLst/>
          </a:prstGeom>
        </p:spPr>
        <p:txBody>
          <a:bodyPr wrap="square">
            <a:spAutoFit/>
          </a:bodyPr>
          <a:lstStyle/>
          <a:p>
            <a:r>
              <a:rPr lang="es-PE" sz="1400" dirty="0">
                <a:solidFill>
                  <a:schemeClr val="bg1"/>
                </a:solidFill>
                <a:latin typeface="Arial" pitchFamily="34" charset="0"/>
                <a:cs typeface="Arial" pitchFamily="34" charset="0"/>
              </a:rPr>
              <a:t>(*) Artículo modificado por la Primera Disposición Complementaria Final de la Ley N° 30313</a:t>
            </a:r>
          </a:p>
        </p:txBody>
      </p:sp>
    </p:spTree>
    <p:extLst>
      <p:ext uri="{BB962C8B-B14F-4D97-AF65-F5344CB8AC3E}">
        <p14:creationId xmlns:p14="http://schemas.microsoft.com/office/powerpoint/2010/main" val="170442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8"/>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randombar(horizontal)">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mph" presetSubtype="0" fill="hold" grpId="0" nodeType="clickEffect">
                                  <p:stCondLst>
                                    <p:cond delay="0"/>
                                  </p:stCondLst>
                                  <p:iterate type="lt">
                                    <p:tmPct val="4000"/>
                                  </p:iterate>
                                  <p:childTnLst>
                                    <p:set>
                                      <p:cBhvr override="childStyle">
                                        <p:cTn id="15" dur="2500" fill="hold"/>
                                        <p:tgtEl>
                                          <p:spTgt spid="4"/>
                                        </p:tgtEl>
                                        <p:attrNameLst>
                                          <p:attrName>style.textDecorationUnderline</p:attrName>
                                        </p:attrNameLst>
                                      </p:cBhvr>
                                      <p:to>
                                        <p:strVal val="true"/>
                                      </p:to>
                                    </p:se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anim calcmode="lin" valueType="num">
                                      <p:cBhvr>
                                        <p:cTn id="21" dur="1000" fill="hold"/>
                                        <p:tgtEl>
                                          <p:spTgt spid="9"/>
                                        </p:tgtEl>
                                        <p:attrNameLst>
                                          <p:attrName>ppt_x</p:attrName>
                                        </p:attrNameLst>
                                      </p:cBhvr>
                                      <p:tavLst>
                                        <p:tav tm="0">
                                          <p:val>
                                            <p:strVal val="#ppt_x"/>
                                          </p:val>
                                        </p:tav>
                                        <p:tav tm="100000">
                                          <p:val>
                                            <p:strVal val="#ppt_x"/>
                                          </p:val>
                                        </p:tav>
                                      </p:tavLst>
                                    </p:anim>
                                    <p:anim calcmode="lin" valueType="num">
                                      <p:cBhvr>
                                        <p:cTn id="2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2"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C7EE3C8-C161-4B9F-85E3-50850B672346}" type="slidenum">
              <a:rPr lang="en-US" sz="1200">
                <a:solidFill>
                  <a:schemeClr val="tx1">
                    <a:tint val="75000"/>
                  </a:schemeClr>
                </a:solidFill>
                <a:latin typeface="+mn-lt"/>
                <a:cs typeface="+mn-cs"/>
              </a:rPr>
              <a:pPr algn="r" fontAlgn="auto">
                <a:spcBef>
                  <a:spcPts val="0"/>
                </a:spcBef>
                <a:spcAft>
                  <a:spcPts val="0"/>
                </a:spcAft>
                <a:defRPr/>
              </a:pPr>
              <a:t>6</a:t>
            </a:fld>
            <a:endParaRPr lang="en-US" sz="1200" dirty="0">
              <a:solidFill>
                <a:schemeClr val="tx1">
                  <a:tint val="75000"/>
                </a:schemeClr>
              </a:solidFill>
              <a:latin typeface="+mn-lt"/>
              <a:cs typeface="+mn-cs"/>
            </a:endParaRPr>
          </a:p>
        </p:txBody>
      </p:sp>
      <p:sp>
        <p:nvSpPr>
          <p:cNvPr id="41986" name="Rectangle 1026"/>
          <p:cNvSpPr>
            <a:spLocks noGrp="1" noChangeArrowheads="1"/>
          </p:cNvSpPr>
          <p:nvPr>
            <p:ph type="title" idx="4294967295"/>
          </p:nvPr>
        </p:nvSpPr>
        <p:spPr bwMode="auto">
          <a:xfrm>
            <a:off x="468313" y="1125538"/>
            <a:ext cx="8424862" cy="935037"/>
          </a:xfrm>
          <a:prstGeom prst="rect">
            <a:avLst/>
          </a:prstGeom>
          <a:solidFill>
            <a:srgbClr val="FFFFFF"/>
          </a:solidFill>
          <a:ln>
            <a:solidFill>
              <a:srgbClr val="000000"/>
            </a:solidFill>
            <a:miter lim="800000"/>
            <a:headEnd/>
            <a:tailEnd/>
          </a:ln>
        </p:spPr>
        <p:txBody>
          <a:bodyPr anchor="ctr"/>
          <a:lstStyle/>
          <a:p>
            <a:pPr eaLnBrk="1" hangingPunct="1"/>
            <a:r>
              <a:rPr lang="es-ES_tradnl" altLang="es-MX" sz="3200" b="1" dirty="0">
                <a:latin typeface="Arial" charset="0"/>
                <a:cs typeface="Arial" charset="0"/>
              </a:rPr>
              <a:t>CRITERIOS GENERALES.</a:t>
            </a:r>
            <a:endParaRPr lang="es-ES_tradnl" altLang="es-MX" sz="3200" dirty="0">
              <a:latin typeface="Arial" charset="0"/>
              <a:cs typeface="Arial" charset="0"/>
            </a:endParaRPr>
          </a:p>
        </p:txBody>
      </p:sp>
      <p:sp>
        <p:nvSpPr>
          <p:cNvPr id="41987" name="Rectangle 1027"/>
          <p:cNvSpPr>
            <a:spLocks noGrp="1" noChangeArrowheads="1"/>
          </p:cNvSpPr>
          <p:nvPr>
            <p:ph type="body" idx="4294967295"/>
          </p:nvPr>
        </p:nvSpPr>
        <p:spPr bwMode="auto">
          <a:xfrm>
            <a:off x="468313" y="2016125"/>
            <a:ext cx="8389937" cy="4365625"/>
          </a:xfrm>
          <a:prstGeom prst="rect">
            <a:avLst/>
          </a:prstGeom>
          <a:solidFill>
            <a:srgbClr val="FFFFFF"/>
          </a:solidFill>
          <a:ln>
            <a:solidFill>
              <a:srgbClr val="000000"/>
            </a:solidFill>
            <a:miter lim="800000"/>
            <a:headEnd/>
            <a:tailEnd/>
          </a:ln>
        </p:spPr>
        <p:txBody>
          <a:bodyPr/>
          <a:lstStyle/>
          <a:p>
            <a:pPr marL="0" indent="0">
              <a:buNone/>
            </a:pPr>
            <a:endParaRPr lang="es-PE" sz="2000" dirty="0"/>
          </a:p>
          <a:p>
            <a:r>
              <a:rPr lang="es-PE" sz="2000" dirty="0"/>
              <a:t>“No procede denegar la rectificación de área alegando que lo que se solicita no es  precisamente una rectificación sino una incorporación al predio de áreas aledañas, debido a que mediante el procedimiento notarial es procedente la rectificación a un área mayor”</a:t>
            </a:r>
          </a:p>
          <a:p>
            <a:endParaRPr lang="es-PE" sz="2000" dirty="0"/>
          </a:p>
          <a:p>
            <a:r>
              <a:rPr lang="es-PE" sz="2000" dirty="0"/>
              <a:t>Resolución N° 992-2013-SUNARP-TR-</a:t>
            </a:r>
          </a:p>
        </p:txBody>
      </p:sp>
    </p:spTree>
    <p:extLst>
      <p:ext uri="{BB962C8B-B14F-4D97-AF65-F5344CB8AC3E}">
        <p14:creationId xmlns:p14="http://schemas.microsoft.com/office/powerpoint/2010/main" val="37364022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796950"/>
          </a:xfrm>
        </p:spPr>
        <p:txBody>
          <a:bodyPr/>
          <a:lstStyle/>
          <a:p>
            <a:pPr algn="l"/>
            <a:r>
              <a:rPr lang="es-ES" sz="2800" dirty="0">
                <a:latin typeface="Arial" panose="020B0604020202020204" pitchFamily="34" charset="0"/>
                <a:cs typeface="Arial" panose="020B0604020202020204" pitchFamily="34" charset="0"/>
              </a:rPr>
              <a:t>Reglamento General de Registros Públicos.</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Declaración VII.</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 </a:t>
            </a:r>
            <a:br>
              <a:rPr lang="es-ES" sz="2800" dirty="0">
                <a:latin typeface="Arial" panose="020B0604020202020204" pitchFamily="34" charset="0"/>
                <a:cs typeface="Arial" panose="020B0604020202020204" pitchFamily="34" charset="0"/>
              </a:rPr>
            </a:br>
            <a:r>
              <a:rPr lang="es-ES" sz="2800" b="1" dirty="0" err="1">
                <a:solidFill>
                  <a:prstClr val="white"/>
                </a:solidFill>
                <a:latin typeface="Arial" pitchFamily="34" charset="0"/>
                <a:cs typeface="Arial" pitchFamily="34" charset="0"/>
              </a:rPr>
              <a:t>egReglamento</a:t>
            </a:r>
            <a:r>
              <a:rPr lang="es-ES" sz="2800" b="1" dirty="0">
                <a:solidFill>
                  <a:prstClr val="white"/>
                </a:solidFill>
                <a:latin typeface="Arial" pitchFamily="34" charset="0"/>
                <a:cs typeface="Arial" pitchFamily="34" charset="0"/>
              </a:rPr>
              <a:t> </a:t>
            </a:r>
            <a:r>
              <a:rPr lang="es-ES" b="1" dirty="0">
                <a:solidFill>
                  <a:prstClr val="white"/>
                </a:solidFill>
                <a:latin typeface="Arial" pitchFamily="34" charset="0"/>
                <a:cs typeface="Arial" pitchFamily="34" charset="0"/>
              </a:rPr>
              <a:t>General de los Registros Públicos lamento General de los Registros Públicos </a:t>
            </a:r>
            <a:endParaRPr lang="es-ES" dirty="0"/>
          </a:p>
        </p:txBody>
      </p:sp>
      <p:sp>
        <p:nvSpPr>
          <p:cNvPr id="3" name="2 Marcador de contenido"/>
          <p:cNvSpPr>
            <a:spLocks noGrp="1"/>
          </p:cNvSpPr>
          <p:nvPr>
            <p:ph idx="1"/>
          </p:nvPr>
        </p:nvSpPr>
        <p:spPr>
          <a:xfrm>
            <a:off x="457200" y="1600200"/>
            <a:ext cx="8229600" cy="3845024"/>
          </a:xfrm>
          <a:solidFill>
            <a:schemeClr val="accent2"/>
          </a:solidFill>
          <a:ln w="38100">
            <a:solidFill>
              <a:schemeClr val="bg1"/>
            </a:solidFill>
          </a:ln>
        </p:spPr>
        <p:txBody>
          <a:bodyPr>
            <a:normAutofit/>
          </a:bodyPr>
          <a:lstStyle/>
          <a:p>
            <a:pPr marL="0" lvl="0" indent="0">
              <a:buNone/>
            </a:pPr>
            <a:r>
              <a:rPr lang="es-ES" sz="1800" b="1" dirty="0">
                <a:latin typeface="Arial" pitchFamily="34" charset="0"/>
                <a:cs typeface="Arial" pitchFamily="34" charset="0"/>
              </a:rPr>
              <a:t>PRINCIPIO DE FE PÚBLICA REGISTRAL</a:t>
            </a:r>
          </a:p>
          <a:p>
            <a:pPr lvl="0" algn="just"/>
            <a:r>
              <a:rPr lang="es-ES" sz="1800" b="1" dirty="0">
                <a:latin typeface="Arial" pitchFamily="34" charset="0"/>
                <a:cs typeface="Arial" pitchFamily="34" charset="0"/>
              </a:rPr>
              <a:t>La inexactitud de los asientos registrales por nulidad, anulación, resolución o rescisión del acto que los origina, no perjudicará al tercero registral que a título oneroso y de buena fe hubiere contratado sobre la base de aquéllos, siempre que las causas de dicha inexactitud no consten en los asientos registrales.</a:t>
            </a:r>
          </a:p>
          <a:p>
            <a:pPr lvl="0" algn="just"/>
            <a:endParaRPr lang="es-ES" sz="1800" b="1" dirty="0">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b="1" dirty="0">
              <a:solidFill>
                <a:prstClr val="white"/>
              </a:solidFill>
            </a:endParaRPr>
          </a:p>
          <a:p>
            <a:pPr marL="0" indent="0">
              <a:buNone/>
            </a:pPr>
            <a:endParaRPr lang="es-ES" dirty="0"/>
          </a:p>
        </p:txBody>
      </p:sp>
    </p:spTree>
    <p:extLst>
      <p:ext uri="{BB962C8B-B14F-4D97-AF65-F5344CB8AC3E}">
        <p14:creationId xmlns:p14="http://schemas.microsoft.com/office/powerpoint/2010/main" val="8434107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796950"/>
          </a:xfrm>
        </p:spPr>
        <p:txBody>
          <a:bodyPr/>
          <a:lstStyle/>
          <a:p>
            <a:pPr algn="l"/>
            <a:r>
              <a:rPr lang="es-ES" sz="2800" dirty="0">
                <a:latin typeface="Arial" panose="020B0604020202020204" pitchFamily="34" charset="0"/>
                <a:cs typeface="Arial" panose="020B0604020202020204" pitchFamily="34" charset="0"/>
              </a:rPr>
              <a:t>Buena Fe Registral y Tercero Registral.</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 </a:t>
            </a:r>
            <a:br>
              <a:rPr lang="es-ES" sz="2800" dirty="0">
                <a:latin typeface="Arial" panose="020B0604020202020204" pitchFamily="34" charset="0"/>
                <a:cs typeface="Arial" panose="020B0604020202020204" pitchFamily="34" charset="0"/>
              </a:rPr>
            </a:br>
            <a:br>
              <a:rPr lang="es-ES" sz="2800" dirty="0">
                <a:latin typeface="Arial" panose="020B0604020202020204" pitchFamily="34" charset="0"/>
                <a:cs typeface="Arial" panose="020B0604020202020204" pitchFamily="34" charset="0"/>
              </a:rPr>
            </a:br>
            <a:br>
              <a:rPr lang="es-ES" sz="2800" dirty="0">
                <a:latin typeface="Arial" panose="020B0604020202020204" pitchFamily="34" charset="0"/>
                <a:cs typeface="Arial" panose="020B0604020202020204" pitchFamily="34" charset="0"/>
              </a:rPr>
            </a:br>
            <a:br>
              <a:rPr lang="es-ES" sz="2800" dirty="0">
                <a:latin typeface="Arial" panose="020B0604020202020204" pitchFamily="34" charset="0"/>
                <a:cs typeface="Arial" panose="020B0604020202020204" pitchFamily="34" charset="0"/>
              </a:rPr>
            </a:br>
            <a:r>
              <a:rPr lang="es-ES" sz="2800" b="1" dirty="0" err="1">
                <a:solidFill>
                  <a:prstClr val="white"/>
                </a:solidFill>
                <a:latin typeface="Arial" pitchFamily="34" charset="0"/>
                <a:cs typeface="Arial" pitchFamily="34" charset="0"/>
              </a:rPr>
              <a:t>egReglamento</a:t>
            </a:r>
            <a:r>
              <a:rPr lang="es-ES" sz="2800" b="1" dirty="0">
                <a:solidFill>
                  <a:prstClr val="white"/>
                </a:solidFill>
                <a:latin typeface="Arial" pitchFamily="34" charset="0"/>
                <a:cs typeface="Arial" pitchFamily="34" charset="0"/>
              </a:rPr>
              <a:t> </a:t>
            </a:r>
            <a:r>
              <a:rPr lang="es-ES" b="1" dirty="0">
                <a:solidFill>
                  <a:prstClr val="white"/>
                </a:solidFill>
                <a:latin typeface="Arial" pitchFamily="34" charset="0"/>
                <a:cs typeface="Arial" pitchFamily="34" charset="0"/>
              </a:rPr>
              <a:t>General de los Registros Públicos lamento General de los Registros Públicos </a:t>
            </a:r>
            <a:endParaRPr lang="es-ES" dirty="0"/>
          </a:p>
        </p:txBody>
      </p:sp>
      <p:sp>
        <p:nvSpPr>
          <p:cNvPr id="3" name="2 Marcador de contenido"/>
          <p:cNvSpPr>
            <a:spLocks noGrp="1"/>
          </p:cNvSpPr>
          <p:nvPr>
            <p:ph idx="1"/>
          </p:nvPr>
        </p:nvSpPr>
        <p:spPr>
          <a:xfrm>
            <a:off x="457200" y="1600200"/>
            <a:ext cx="8229600" cy="3845024"/>
          </a:xfrm>
          <a:solidFill>
            <a:schemeClr val="accent2"/>
          </a:solidFill>
          <a:ln w="38100">
            <a:solidFill>
              <a:schemeClr val="bg1"/>
            </a:solidFill>
          </a:ln>
        </p:spPr>
        <p:txBody>
          <a:bodyPr>
            <a:normAutofit/>
          </a:bodyPr>
          <a:lstStyle/>
          <a:p>
            <a:pPr marL="0" lvl="0" indent="0">
              <a:buNone/>
            </a:pPr>
            <a:r>
              <a:rPr lang="es-ES" sz="1800" b="1" dirty="0">
                <a:latin typeface="Arial" pitchFamily="34" charset="0"/>
                <a:cs typeface="Arial" pitchFamily="34" charset="0"/>
              </a:rPr>
              <a:t>SUPUESTO DE APLICACIÓN.</a:t>
            </a:r>
          </a:p>
          <a:p>
            <a:pPr marL="0" lvl="0" indent="0">
              <a:buNone/>
            </a:pPr>
            <a:endParaRPr lang="es-ES" sz="1800" b="1" dirty="0">
              <a:latin typeface="Arial" pitchFamily="34" charset="0"/>
              <a:cs typeface="Arial" pitchFamily="34" charset="0"/>
            </a:endParaRPr>
          </a:p>
          <a:p>
            <a:pPr marL="0" lvl="0" indent="0" algn="just">
              <a:buNone/>
            </a:pPr>
            <a:r>
              <a:rPr lang="es-ES" sz="2800" b="1" dirty="0">
                <a:latin typeface="Arial" pitchFamily="34" charset="0"/>
                <a:cs typeface="Arial" pitchFamily="34" charset="0"/>
              </a:rPr>
              <a:t>A “transfiere” a B</a:t>
            </a:r>
            <a:r>
              <a:rPr lang="es-ES" sz="2400" b="1" dirty="0">
                <a:latin typeface="Arial" pitchFamily="34" charset="0"/>
                <a:cs typeface="Arial" pitchFamily="34" charset="0"/>
              </a:rPr>
              <a:t>. </a:t>
            </a:r>
            <a:r>
              <a:rPr lang="es-ES" sz="1800" b="1" dirty="0">
                <a:latin typeface="Arial" pitchFamily="34" charset="0"/>
                <a:cs typeface="Arial" pitchFamily="34" charset="0"/>
              </a:rPr>
              <a:t>(Hay supuesto de anulación, rescisión, cancelación o resolución.</a:t>
            </a:r>
          </a:p>
          <a:p>
            <a:pPr marL="0" lvl="0" indent="0" algn="just">
              <a:buNone/>
            </a:pPr>
            <a:r>
              <a:rPr lang="es-ES" sz="2800" b="1" dirty="0">
                <a:latin typeface="Arial" pitchFamily="34" charset="0"/>
                <a:cs typeface="Arial" pitchFamily="34" charset="0"/>
              </a:rPr>
              <a:t>B transfiere a </a:t>
            </a:r>
            <a:r>
              <a:rPr lang="es-ES" sz="4000" b="1" dirty="0">
                <a:latin typeface="Arial" pitchFamily="34" charset="0"/>
                <a:cs typeface="Arial" pitchFamily="34" charset="0"/>
              </a:rPr>
              <a:t>C</a:t>
            </a:r>
            <a:r>
              <a:rPr lang="es-ES" sz="2400" b="1" dirty="0">
                <a:latin typeface="Arial" pitchFamily="34" charset="0"/>
                <a:cs typeface="Arial" pitchFamily="34" charset="0"/>
              </a:rPr>
              <a:t>. </a:t>
            </a:r>
            <a:r>
              <a:rPr lang="es-ES" sz="1800" b="1" dirty="0">
                <a:latin typeface="Arial" pitchFamily="34" charset="0"/>
                <a:cs typeface="Arial" pitchFamily="34" charset="0"/>
              </a:rPr>
              <a:t>(C es el tercero registral que puede aplicar 2014). Esta transferencia debe ser onerosa.</a:t>
            </a:r>
          </a:p>
          <a:p>
            <a:pPr marL="0" lvl="0" indent="0" algn="just">
              <a:buNone/>
            </a:pPr>
            <a:endParaRPr lang="es-ES" sz="1800" b="1" dirty="0">
              <a:latin typeface="Arial" pitchFamily="34" charset="0"/>
              <a:cs typeface="Arial" pitchFamily="34" charset="0"/>
            </a:endParaRPr>
          </a:p>
          <a:p>
            <a:pPr marL="0" lvl="0" indent="0" algn="just">
              <a:buNone/>
            </a:pPr>
            <a:r>
              <a:rPr lang="es-PE" sz="1800" b="1" dirty="0">
                <a:latin typeface="Arial" pitchFamily="34" charset="0"/>
                <a:cs typeface="Arial" pitchFamily="34" charset="0"/>
              </a:rPr>
              <a:t>El principio de fe pública registral constituye un mecanismo extraordinario que protege al tercero de buena fe frente al contrato que tiene vicios.</a:t>
            </a:r>
            <a:endParaRPr lang="es-ES" sz="1800" b="1" dirty="0">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b="1" dirty="0">
              <a:solidFill>
                <a:prstClr val="white"/>
              </a:solidFill>
            </a:endParaRPr>
          </a:p>
          <a:p>
            <a:pPr marL="0" indent="0">
              <a:buNone/>
            </a:pPr>
            <a:endParaRPr lang="es-ES" dirty="0"/>
          </a:p>
        </p:txBody>
      </p:sp>
    </p:spTree>
    <p:extLst>
      <p:ext uri="{BB962C8B-B14F-4D97-AF65-F5344CB8AC3E}">
        <p14:creationId xmlns:p14="http://schemas.microsoft.com/office/powerpoint/2010/main" val="36466544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796950"/>
          </a:xfrm>
        </p:spPr>
        <p:txBody>
          <a:bodyPr/>
          <a:lstStyle/>
          <a:p>
            <a:r>
              <a:rPr lang="es-ES" sz="2800" dirty="0">
                <a:latin typeface="Arial" panose="020B0604020202020204" pitchFamily="34" charset="0"/>
                <a:cs typeface="Arial" panose="020B0604020202020204" pitchFamily="34" charset="0"/>
              </a:rPr>
              <a:t> </a:t>
            </a:r>
            <a:r>
              <a:rPr lang="es-ES" sz="2400" b="1" dirty="0">
                <a:latin typeface="Arial" panose="020B0604020202020204" pitchFamily="34" charset="0"/>
                <a:cs typeface="Arial" panose="020B0604020202020204" pitchFamily="34" charset="0"/>
              </a:rPr>
              <a:t>Requisitos Exigibles. Sentencias de Corte Suprema</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 </a:t>
            </a:r>
            <a:br>
              <a:rPr lang="es-ES" sz="2800" dirty="0">
                <a:latin typeface="Arial" panose="020B0604020202020204" pitchFamily="34" charset="0"/>
                <a:cs typeface="Arial" panose="020B0604020202020204" pitchFamily="34" charset="0"/>
              </a:rPr>
            </a:br>
            <a:r>
              <a:rPr lang="es-ES" sz="2800" b="1" dirty="0" err="1">
                <a:solidFill>
                  <a:prstClr val="white"/>
                </a:solidFill>
                <a:latin typeface="Arial" pitchFamily="34" charset="0"/>
                <a:cs typeface="Arial" pitchFamily="34" charset="0"/>
              </a:rPr>
              <a:t>egReglamento</a:t>
            </a:r>
            <a:r>
              <a:rPr lang="es-ES" sz="2800" b="1" dirty="0">
                <a:solidFill>
                  <a:prstClr val="white"/>
                </a:solidFill>
                <a:latin typeface="Arial" pitchFamily="34" charset="0"/>
                <a:cs typeface="Arial" pitchFamily="34" charset="0"/>
              </a:rPr>
              <a:t> </a:t>
            </a:r>
            <a:r>
              <a:rPr lang="es-ES" b="1" dirty="0">
                <a:solidFill>
                  <a:prstClr val="white"/>
                </a:solidFill>
                <a:latin typeface="Arial" pitchFamily="34" charset="0"/>
                <a:cs typeface="Arial" pitchFamily="34" charset="0"/>
              </a:rPr>
              <a:t>General de los Registros Públicos lamento General de los Registros Públicos </a:t>
            </a:r>
            <a:endParaRPr lang="es-ES" dirty="0"/>
          </a:p>
        </p:txBody>
      </p:sp>
      <p:sp>
        <p:nvSpPr>
          <p:cNvPr id="3" name="2 Marcador de contenido"/>
          <p:cNvSpPr>
            <a:spLocks noGrp="1"/>
          </p:cNvSpPr>
          <p:nvPr>
            <p:ph idx="1"/>
          </p:nvPr>
        </p:nvSpPr>
        <p:spPr>
          <a:xfrm>
            <a:off x="457200" y="1196752"/>
            <a:ext cx="8229600" cy="4248472"/>
          </a:xfrm>
          <a:solidFill>
            <a:schemeClr val="accent2"/>
          </a:solidFill>
          <a:ln w="38100">
            <a:solidFill>
              <a:schemeClr val="bg1"/>
            </a:solidFill>
          </a:ln>
        </p:spPr>
        <p:txBody>
          <a:bodyPr>
            <a:normAutofit fontScale="92500"/>
          </a:bodyPr>
          <a:lstStyle/>
          <a:p>
            <a:pPr lvl="0">
              <a:buFontTx/>
              <a:buChar char="-"/>
            </a:pPr>
            <a:endParaRPr lang="es-ES" sz="1800" b="1" dirty="0">
              <a:latin typeface="Arial" pitchFamily="34" charset="0"/>
              <a:cs typeface="Arial" pitchFamily="34" charset="0"/>
            </a:endParaRPr>
          </a:p>
          <a:p>
            <a:pPr lvl="0">
              <a:buFontTx/>
              <a:buChar char="-"/>
            </a:pPr>
            <a:r>
              <a:rPr lang="es-ES" sz="1800" b="1" dirty="0">
                <a:latin typeface="Arial" pitchFamily="34" charset="0"/>
                <a:cs typeface="Arial" pitchFamily="34" charset="0"/>
              </a:rPr>
              <a:t>Que el adquirente lo haga a título oneroso. No incluye transferencias gratuitas.</a:t>
            </a:r>
          </a:p>
          <a:p>
            <a:pPr lvl="0">
              <a:buFontTx/>
              <a:buChar char="-"/>
            </a:pPr>
            <a:endParaRPr lang="es-ES" sz="1800" b="1" dirty="0">
              <a:latin typeface="Arial" pitchFamily="34" charset="0"/>
              <a:cs typeface="Arial" pitchFamily="34" charset="0"/>
            </a:endParaRPr>
          </a:p>
          <a:p>
            <a:r>
              <a:rPr lang="es-ES" sz="1800" b="1" dirty="0">
                <a:latin typeface="Arial" pitchFamily="34" charset="0"/>
                <a:cs typeface="Arial" pitchFamily="34" charset="0"/>
              </a:rPr>
              <a:t>Que el adquirente actúe de buena Fe. Que ignore inexactitud de registros.</a:t>
            </a:r>
          </a:p>
          <a:p>
            <a:pPr marL="0" lvl="0" indent="0">
              <a:buNone/>
            </a:pPr>
            <a:r>
              <a:rPr lang="es-ES" sz="1800" b="1" dirty="0">
                <a:latin typeface="Arial" pitchFamily="34" charset="0"/>
                <a:cs typeface="Arial" pitchFamily="34" charset="0"/>
              </a:rPr>
              <a:t>      (En la celebración del contrato y en su inscripción?).</a:t>
            </a:r>
          </a:p>
          <a:p>
            <a:pPr marL="0" lvl="0" indent="0">
              <a:buNone/>
            </a:pPr>
            <a:r>
              <a:rPr lang="es-ES" sz="1800" b="1" dirty="0">
                <a:latin typeface="Arial" pitchFamily="34" charset="0"/>
                <a:cs typeface="Arial" pitchFamily="34" charset="0"/>
              </a:rPr>
              <a:t> </a:t>
            </a:r>
          </a:p>
          <a:p>
            <a:pPr lvl="0"/>
            <a:r>
              <a:rPr lang="es-ES" sz="1800" b="1" dirty="0">
                <a:latin typeface="Arial" pitchFamily="34" charset="0"/>
                <a:cs typeface="Arial" pitchFamily="34" charset="0"/>
              </a:rPr>
              <a:t>Que el otorgante aparezca registralmente con capacidad para otorgar el derecho del que se tratase.</a:t>
            </a:r>
          </a:p>
          <a:p>
            <a:pPr lvl="0"/>
            <a:endParaRPr lang="es-ES" sz="1800" b="1" dirty="0">
              <a:latin typeface="Arial" pitchFamily="34" charset="0"/>
              <a:cs typeface="Arial" pitchFamily="34" charset="0"/>
            </a:endParaRPr>
          </a:p>
          <a:p>
            <a:pPr lvl="0"/>
            <a:r>
              <a:rPr lang="es-ES" sz="1800" b="1" dirty="0">
                <a:latin typeface="Arial" pitchFamily="34" charset="0"/>
                <a:cs typeface="Arial" pitchFamily="34" charset="0"/>
              </a:rPr>
              <a:t>Que el adquirente inscriba su derecho.</a:t>
            </a:r>
          </a:p>
          <a:p>
            <a:pPr lvl="0"/>
            <a:endParaRPr lang="es-ES" sz="1800" b="1" dirty="0">
              <a:latin typeface="Arial" pitchFamily="34" charset="0"/>
              <a:cs typeface="Arial" pitchFamily="34" charset="0"/>
            </a:endParaRPr>
          </a:p>
          <a:p>
            <a:pPr lvl="0"/>
            <a:r>
              <a:rPr lang="es-ES" sz="1800" b="1" dirty="0">
                <a:latin typeface="Arial" pitchFamily="34" charset="0"/>
                <a:cs typeface="Arial" pitchFamily="34" charset="0"/>
              </a:rPr>
              <a:t>Que ni de los asientos  (y títulos archivados) resulten causas que </a:t>
            </a:r>
            <a:r>
              <a:rPr lang="es-ES" sz="1800" b="1" u="sng" dirty="0">
                <a:latin typeface="Arial" pitchFamily="34" charset="0"/>
                <a:cs typeface="Arial" pitchFamily="34" charset="0"/>
              </a:rPr>
              <a:t>anulen, rescinda, cancelen o resuelvan del derecho del otorgante</a:t>
            </a:r>
            <a:r>
              <a:rPr lang="es-ES" sz="1800" b="1" dirty="0">
                <a:latin typeface="Arial" pitchFamily="34" charset="0"/>
                <a:cs typeface="Arial" pitchFamily="34" charset="0"/>
              </a:rPr>
              <a:t>. </a:t>
            </a:r>
          </a:p>
          <a:p>
            <a:pPr lvl="0"/>
            <a:endParaRPr lang="es-ES" sz="1800" b="1" dirty="0">
              <a:latin typeface="Arial" pitchFamily="34" charset="0"/>
              <a:cs typeface="Arial" pitchFamily="34" charset="0"/>
            </a:endParaRPr>
          </a:p>
          <a:p>
            <a:pPr lvl="0"/>
            <a:endParaRPr lang="es-ES" sz="1800" b="1" dirty="0">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b="1" dirty="0">
              <a:solidFill>
                <a:prstClr val="white"/>
              </a:solidFill>
            </a:endParaRPr>
          </a:p>
          <a:p>
            <a:pPr marL="0" indent="0">
              <a:buNone/>
            </a:pPr>
            <a:endParaRPr lang="es-ES" dirty="0"/>
          </a:p>
        </p:txBody>
      </p:sp>
    </p:spTree>
    <p:extLst>
      <p:ext uri="{BB962C8B-B14F-4D97-AF65-F5344CB8AC3E}">
        <p14:creationId xmlns:p14="http://schemas.microsoft.com/office/powerpoint/2010/main" val="736895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796950"/>
          </a:xfrm>
        </p:spPr>
        <p:txBody>
          <a:bodyPr/>
          <a:lstStyle/>
          <a:p>
            <a:pPr algn="l"/>
            <a:r>
              <a:rPr lang="es-ES" sz="2400" b="1" dirty="0">
                <a:latin typeface="Arial" panose="020B0604020202020204" pitchFamily="34" charset="0"/>
                <a:cs typeface="Arial" panose="020B0604020202020204" pitchFamily="34" charset="0"/>
              </a:rPr>
              <a:t>Mecanismos de protección para evitar se genere tercero registral de buena fe con actos fraudulentos.</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 </a:t>
            </a:r>
            <a:br>
              <a:rPr lang="es-ES" sz="2800" dirty="0">
                <a:latin typeface="Arial" panose="020B0604020202020204" pitchFamily="34" charset="0"/>
                <a:cs typeface="Arial" panose="020B0604020202020204" pitchFamily="34" charset="0"/>
              </a:rPr>
            </a:br>
            <a:r>
              <a:rPr lang="es-ES" sz="2800" b="1" dirty="0" err="1">
                <a:solidFill>
                  <a:prstClr val="white"/>
                </a:solidFill>
                <a:latin typeface="Arial" pitchFamily="34" charset="0"/>
                <a:cs typeface="Arial" pitchFamily="34" charset="0"/>
              </a:rPr>
              <a:t>egReglamento</a:t>
            </a:r>
            <a:r>
              <a:rPr lang="es-ES" sz="2800" b="1" dirty="0">
                <a:solidFill>
                  <a:prstClr val="white"/>
                </a:solidFill>
                <a:latin typeface="Arial" pitchFamily="34" charset="0"/>
                <a:cs typeface="Arial" pitchFamily="34" charset="0"/>
              </a:rPr>
              <a:t> </a:t>
            </a:r>
            <a:r>
              <a:rPr lang="es-ES" b="1" dirty="0">
                <a:solidFill>
                  <a:prstClr val="white"/>
                </a:solidFill>
                <a:latin typeface="Arial" pitchFamily="34" charset="0"/>
                <a:cs typeface="Arial" pitchFamily="34" charset="0"/>
              </a:rPr>
              <a:t>General de los Registros Públicos lamento General de los Registros Públicos </a:t>
            </a:r>
            <a:endParaRPr lang="es-ES" dirty="0"/>
          </a:p>
        </p:txBody>
      </p:sp>
      <p:sp>
        <p:nvSpPr>
          <p:cNvPr id="3" name="2 Marcador de contenido"/>
          <p:cNvSpPr>
            <a:spLocks noGrp="1"/>
          </p:cNvSpPr>
          <p:nvPr>
            <p:ph idx="1"/>
          </p:nvPr>
        </p:nvSpPr>
        <p:spPr>
          <a:xfrm>
            <a:off x="457200" y="1600200"/>
            <a:ext cx="8229600" cy="3845024"/>
          </a:xfrm>
          <a:solidFill>
            <a:schemeClr val="accent2"/>
          </a:solidFill>
          <a:ln w="38100">
            <a:solidFill>
              <a:schemeClr val="bg1"/>
            </a:solidFill>
          </a:ln>
        </p:spPr>
        <p:txBody>
          <a:bodyPr>
            <a:normAutofit/>
          </a:bodyPr>
          <a:lstStyle/>
          <a:p>
            <a:pPr marL="0" lvl="0" indent="0">
              <a:buNone/>
            </a:pPr>
            <a:endParaRPr lang="es-ES" sz="1800" b="1" dirty="0">
              <a:latin typeface="Arial" pitchFamily="34" charset="0"/>
              <a:cs typeface="Arial" pitchFamily="34" charset="0"/>
            </a:endParaRPr>
          </a:p>
          <a:p>
            <a:pPr marL="0" lvl="0" indent="0">
              <a:buNone/>
            </a:pPr>
            <a:r>
              <a:rPr lang="es-ES" sz="1800" b="1" dirty="0">
                <a:latin typeface="Arial" pitchFamily="34" charset="0"/>
                <a:cs typeface="Arial" pitchFamily="34" charset="0"/>
              </a:rPr>
              <a:t>1.- Alerta Registral.</a:t>
            </a:r>
          </a:p>
          <a:p>
            <a:pPr lvl="0">
              <a:buFontTx/>
              <a:buChar char="-"/>
            </a:pPr>
            <a:r>
              <a:rPr lang="es-ES" sz="1800" b="1" dirty="0">
                <a:latin typeface="Arial" pitchFamily="34" charset="0"/>
                <a:cs typeface="Arial" pitchFamily="34" charset="0"/>
              </a:rPr>
              <a:t>Bloqueo.</a:t>
            </a:r>
          </a:p>
          <a:p>
            <a:pPr lvl="0">
              <a:buFontTx/>
              <a:buChar char="-"/>
            </a:pPr>
            <a:r>
              <a:rPr lang="es-ES" sz="1800" b="1" dirty="0">
                <a:latin typeface="Arial" pitchFamily="34" charset="0"/>
                <a:cs typeface="Arial" pitchFamily="34" charset="0"/>
              </a:rPr>
              <a:t>Anotación preventiva de presunción de falsificación.</a:t>
            </a:r>
          </a:p>
          <a:p>
            <a:pPr lvl="0">
              <a:buFontTx/>
              <a:buChar char="-"/>
            </a:pPr>
            <a:endParaRPr lang="es-ES" sz="1800" b="1" dirty="0">
              <a:latin typeface="Arial" pitchFamily="34" charset="0"/>
              <a:cs typeface="Arial" pitchFamily="34" charset="0"/>
            </a:endParaRPr>
          </a:p>
          <a:p>
            <a:pPr marL="0" lvl="0" indent="0">
              <a:buNone/>
            </a:pPr>
            <a:r>
              <a:rPr lang="es-ES" sz="1800" b="1" dirty="0">
                <a:latin typeface="Arial" pitchFamily="34" charset="0"/>
                <a:cs typeface="Arial" pitchFamily="34" charset="0"/>
              </a:rPr>
              <a:t>2.- Inmovilización de partidas.</a:t>
            </a:r>
          </a:p>
          <a:p>
            <a:pPr marL="0" lvl="0" indent="0">
              <a:buNone/>
            </a:pPr>
            <a:r>
              <a:rPr lang="es-ES" sz="1800" b="1" dirty="0">
                <a:latin typeface="Arial" pitchFamily="34" charset="0"/>
                <a:cs typeface="Arial" pitchFamily="34" charset="0"/>
              </a:rPr>
              <a:t>      Hasta por 10 años. Por declaración unilateral impide que se inscriban     actos de disposición, gravamen o carga voluntarios.</a:t>
            </a:r>
          </a:p>
          <a:p>
            <a:pPr lvl="0">
              <a:buFontTx/>
              <a:buChar char="-"/>
            </a:pPr>
            <a:endParaRPr lang="es-ES" sz="1800" b="1" dirty="0">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b="1" dirty="0">
              <a:solidFill>
                <a:prstClr val="white"/>
              </a:solidFill>
            </a:endParaRPr>
          </a:p>
          <a:p>
            <a:pPr marL="0" indent="0">
              <a:buNone/>
            </a:pPr>
            <a:endParaRPr lang="es-ES" dirty="0"/>
          </a:p>
        </p:txBody>
      </p:sp>
    </p:spTree>
    <p:extLst>
      <p:ext uri="{BB962C8B-B14F-4D97-AF65-F5344CB8AC3E}">
        <p14:creationId xmlns:p14="http://schemas.microsoft.com/office/powerpoint/2010/main" val="30168090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796950"/>
          </a:xfrm>
        </p:spPr>
        <p:txBody>
          <a:bodyPr/>
          <a:lstStyle/>
          <a:p>
            <a:pPr algn="l"/>
            <a:r>
              <a:rPr lang="es-ES" sz="2800" dirty="0">
                <a:latin typeface="Arial" panose="020B0604020202020204" pitchFamily="34" charset="0"/>
                <a:cs typeface="Arial" panose="020B0604020202020204" pitchFamily="34" charset="0"/>
              </a:rPr>
              <a:t>Buena Fe Registral</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 </a:t>
            </a:r>
            <a:br>
              <a:rPr lang="es-ES" sz="2800" dirty="0">
                <a:latin typeface="Arial" panose="020B0604020202020204" pitchFamily="34" charset="0"/>
                <a:cs typeface="Arial" panose="020B0604020202020204" pitchFamily="34" charset="0"/>
              </a:rPr>
            </a:br>
            <a:br>
              <a:rPr lang="es-ES" sz="2800" dirty="0">
                <a:latin typeface="Arial" panose="020B0604020202020204" pitchFamily="34" charset="0"/>
                <a:cs typeface="Arial" panose="020B0604020202020204" pitchFamily="34" charset="0"/>
              </a:rPr>
            </a:br>
            <a:br>
              <a:rPr lang="es-ES" sz="2800" dirty="0">
                <a:latin typeface="Arial" panose="020B0604020202020204" pitchFamily="34" charset="0"/>
                <a:cs typeface="Arial" panose="020B0604020202020204" pitchFamily="34" charset="0"/>
              </a:rPr>
            </a:br>
            <a:br>
              <a:rPr lang="es-ES" sz="2800" dirty="0">
                <a:latin typeface="Arial" panose="020B0604020202020204" pitchFamily="34" charset="0"/>
                <a:cs typeface="Arial" panose="020B0604020202020204" pitchFamily="34" charset="0"/>
              </a:rPr>
            </a:br>
            <a:r>
              <a:rPr lang="es-ES" sz="2800" b="1" dirty="0" err="1">
                <a:solidFill>
                  <a:prstClr val="white"/>
                </a:solidFill>
                <a:latin typeface="Arial" pitchFamily="34" charset="0"/>
                <a:cs typeface="Arial" pitchFamily="34" charset="0"/>
              </a:rPr>
              <a:t>egReglamento</a:t>
            </a:r>
            <a:r>
              <a:rPr lang="es-ES" sz="2800" b="1" dirty="0">
                <a:solidFill>
                  <a:prstClr val="white"/>
                </a:solidFill>
                <a:latin typeface="Arial" pitchFamily="34" charset="0"/>
                <a:cs typeface="Arial" pitchFamily="34" charset="0"/>
              </a:rPr>
              <a:t> </a:t>
            </a:r>
            <a:r>
              <a:rPr lang="es-ES" b="1" dirty="0">
                <a:solidFill>
                  <a:prstClr val="white"/>
                </a:solidFill>
                <a:latin typeface="Arial" pitchFamily="34" charset="0"/>
                <a:cs typeface="Arial" pitchFamily="34" charset="0"/>
              </a:rPr>
              <a:t>General de los Registros Públicos lamento General de los Registros Públicos </a:t>
            </a:r>
            <a:endParaRPr lang="es-ES" dirty="0"/>
          </a:p>
        </p:txBody>
      </p:sp>
      <p:sp>
        <p:nvSpPr>
          <p:cNvPr id="3" name="2 Marcador de contenido"/>
          <p:cNvSpPr>
            <a:spLocks noGrp="1"/>
          </p:cNvSpPr>
          <p:nvPr>
            <p:ph idx="1"/>
          </p:nvPr>
        </p:nvSpPr>
        <p:spPr>
          <a:xfrm>
            <a:off x="457200" y="1600200"/>
            <a:ext cx="8229600" cy="3845024"/>
          </a:xfrm>
          <a:solidFill>
            <a:schemeClr val="accent2"/>
          </a:solidFill>
          <a:ln w="38100">
            <a:solidFill>
              <a:schemeClr val="bg1"/>
            </a:solidFill>
          </a:ln>
        </p:spPr>
        <p:txBody>
          <a:bodyPr>
            <a:normAutofit/>
          </a:bodyPr>
          <a:lstStyle/>
          <a:p>
            <a:pPr lvl="0" algn="just">
              <a:buFontTx/>
              <a:buChar char="-"/>
            </a:pPr>
            <a:r>
              <a:rPr lang="es-PE" sz="1800" b="1" dirty="0">
                <a:latin typeface="Arial" pitchFamily="34" charset="0"/>
                <a:cs typeface="Arial" pitchFamily="34" charset="0"/>
              </a:rPr>
              <a:t>La buena fe y oponibilidad se refiere a derechos, situaciones jurídicas. No a situaciones de hecho. Por ejemplo área, ubicación.</a:t>
            </a:r>
          </a:p>
          <a:p>
            <a:pPr marL="0" lvl="0" indent="0" algn="just">
              <a:buNone/>
            </a:pPr>
            <a:endParaRPr lang="es-PE" sz="1800" b="1" dirty="0">
              <a:latin typeface="Arial" pitchFamily="34" charset="0"/>
              <a:cs typeface="Arial" pitchFamily="34" charset="0"/>
            </a:endParaRPr>
          </a:p>
          <a:p>
            <a:pPr lvl="0" algn="just">
              <a:buFontTx/>
              <a:buChar char="-"/>
            </a:pPr>
            <a:r>
              <a:rPr lang="es-PE" sz="1800" b="1" dirty="0">
                <a:latin typeface="Arial" pitchFamily="34" charset="0"/>
                <a:cs typeface="Arial" pitchFamily="34" charset="0"/>
              </a:rPr>
              <a:t>Supuesto de apariencia jurídica que genera efectos : Adquisición a Non domino, representación aparente, pago o embargo a acreedor aparente. </a:t>
            </a:r>
          </a:p>
          <a:p>
            <a:pPr lvl="0" algn="just">
              <a:buFontTx/>
              <a:buChar char="-"/>
            </a:pPr>
            <a:endParaRPr lang="es-PE" sz="1800" b="1" dirty="0">
              <a:latin typeface="Arial" pitchFamily="34" charset="0"/>
              <a:cs typeface="Arial" pitchFamily="34" charset="0"/>
            </a:endParaRPr>
          </a:p>
          <a:p>
            <a:pPr lvl="0" algn="just">
              <a:buFontTx/>
              <a:buChar char="-"/>
            </a:pPr>
            <a:r>
              <a:rPr lang="es-PE" sz="1800" b="1" dirty="0">
                <a:latin typeface="Arial" pitchFamily="34" charset="0"/>
                <a:cs typeface="Arial" pitchFamily="34" charset="0"/>
              </a:rPr>
              <a:t>Excepción al artículo 70 de la Constitución. Aplicarlo a ultranza no permitiría por ejemplo concurrencia de acreedores.</a:t>
            </a:r>
          </a:p>
          <a:p>
            <a:pPr marL="0" lvl="0" indent="0" algn="just">
              <a:buNone/>
            </a:pPr>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b="1" dirty="0">
              <a:solidFill>
                <a:prstClr val="white"/>
              </a:solidFill>
            </a:endParaRPr>
          </a:p>
          <a:p>
            <a:pPr marL="0" indent="0">
              <a:buNone/>
            </a:pPr>
            <a:endParaRPr lang="es-ES" dirty="0"/>
          </a:p>
        </p:txBody>
      </p:sp>
    </p:spTree>
    <p:extLst>
      <p:ext uri="{BB962C8B-B14F-4D97-AF65-F5344CB8AC3E}">
        <p14:creationId xmlns:p14="http://schemas.microsoft.com/office/powerpoint/2010/main" val="36268286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796950"/>
          </a:xfrm>
        </p:spPr>
        <p:txBody>
          <a:bodyPr/>
          <a:lstStyle/>
          <a:p>
            <a:pPr algn="l"/>
            <a:r>
              <a:rPr lang="es-ES" sz="2800" dirty="0">
                <a:latin typeface="Arial" panose="020B0604020202020204" pitchFamily="34" charset="0"/>
                <a:cs typeface="Arial" panose="020B0604020202020204" pitchFamily="34" charset="0"/>
              </a:rPr>
              <a:t>Buena Fe Registral.</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 </a:t>
            </a:r>
            <a:br>
              <a:rPr lang="es-ES" sz="2800" dirty="0">
                <a:latin typeface="Arial" panose="020B0604020202020204" pitchFamily="34" charset="0"/>
                <a:cs typeface="Arial" panose="020B0604020202020204" pitchFamily="34" charset="0"/>
              </a:rPr>
            </a:br>
            <a:r>
              <a:rPr lang="es-ES" sz="2800" b="1" dirty="0" err="1">
                <a:solidFill>
                  <a:prstClr val="white"/>
                </a:solidFill>
                <a:latin typeface="Arial" pitchFamily="34" charset="0"/>
                <a:cs typeface="Arial" pitchFamily="34" charset="0"/>
              </a:rPr>
              <a:t>egReglamento</a:t>
            </a:r>
            <a:r>
              <a:rPr lang="es-ES" sz="2800" b="1" dirty="0">
                <a:solidFill>
                  <a:prstClr val="white"/>
                </a:solidFill>
                <a:latin typeface="Arial" pitchFamily="34" charset="0"/>
                <a:cs typeface="Arial" pitchFamily="34" charset="0"/>
              </a:rPr>
              <a:t> </a:t>
            </a:r>
            <a:r>
              <a:rPr lang="es-ES" b="1" dirty="0">
                <a:solidFill>
                  <a:prstClr val="white"/>
                </a:solidFill>
                <a:latin typeface="Arial" pitchFamily="34" charset="0"/>
                <a:cs typeface="Arial" pitchFamily="34" charset="0"/>
              </a:rPr>
              <a:t>General de los Registros Públicos lamento General de los Registros Públicos </a:t>
            </a:r>
            <a:endParaRPr lang="es-ES" dirty="0"/>
          </a:p>
        </p:txBody>
      </p:sp>
      <p:sp>
        <p:nvSpPr>
          <p:cNvPr id="3" name="2 Marcador de contenido"/>
          <p:cNvSpPr>
            <a:spLocks noGrp="1"/>
          </p:cNvSpPr>
          <p:nvPr>
            <p:ph idx="1"/>
          </p:nvPr>
        </p:nvSpPr>
        <p:spPr>
          <a:xfrm>
            <a:off x="457200" y="1268760"/>
            <a:ext cx="8229600" cy="4608512"/>
          </a:xfrm>
          <a:solidFill>
            <a:schemeClr val="accent2"/>
          </a:solidFill>
          <a:ln w="38100">
            <a:solidFill>
              <a:schemeClr val="bg1"/>
            </a:solidFill>
          </a:ln>
        </p:spPr>
        <p:txBody>
          <a:bodyPr>
            <a:normAutofit fontScale="92500"/>
          </a:bodyPr>
          <a:lstStyle/>
          <a:p>
            <a:pPr lvl="0" algn="just">
              <a:buFontTx/>
              <a:buChar char="-"/>
            </a:pPr>
            <a:r>
              <a:rPr lang="es-ES" sz="1800" b="1" u="sng" dirty="0">
                <a:latin typeface="Arial" pitchFamily="34" charset="0"/>
                <a:cs typeface="Arial" pitchFamily="34" charset="0"/>
              </a:rPr>
              <a:t>Artículo 907 : Duración de buena fe.</a:t>
            </a:r>
          </a:p>
          <a:p>
            <a:pPr marL="0" lvl="0" indent="0" algn="just">
              <a:buNone/>
            </a:pPr>
            <a:r>
              <a:rPr lang="es-ES" sz="1800" b="1" dirty="0">
                <a:latin typeface="Arial" pitchFamily="34" charset="0"/>
                <a:cs typeface="Arial" pitchFamily="34" charset="0"/>
              </a:rPr>
              <a:t>“La Duración de la buena fe dura mientras las circunstancias permitan al poseedor creer que posee legítimamente o, en todo caso, hasta que sea citado en juicio, si la demanda resulta fundada”.</a:t>
            </a:r>
          </a:p>
          <a:p>
            <a:pPr lvl="0" algn="just">
              <a:buFontTx/>
              <a:buChar char="-"/>
            </a:pPr>
            <a:endParaRPr lang="es-ES" sz="1800" b="1" dirty="0">
              <a:latin typeface="Arial" pitchFamily="34" charset="0"/>
              <a:cs typeface="Arial" pitchFamily="34" charset="0"/>
            </a:endParaRPr>
          </a:p>
          <a:p>
            <a:pPr lvl="0" algn="just">
              <a:buFontTx/>
              <a:buChar char="-"/>
            </a:pPr>
            <a:r>
              <a:rPr lang="es-ES" sz="1800" b="1" u="sng" dirty="0">
                <a:latin typeface="Arial" pitchFamily="34" charset="0"/>
                <a:cs typeface="Arial" pitchFamily="34" charset="0"/>
              </a:rPr>
              <a:t>Artículo 194 : Inoponibilidad de simulación</a:t>
            </a:r>
          </a:p>
          <a:p>
            <a:pPr marL="0" lvl="0" indent="0" algn="just">
              <a:buNone/>
            </a:pPr>
            <a:r>
              <a:rPr lang="es-ES" sz="1800" b="1" dirty="0">
                <a:latin typeface="Arial" pitchFamily="34" charset="0"/>
                <a:cs typeface="Arial" pitchFamily="34" charset="0"/>
              </a:rPr>
              <a:t>“La simulación no puede ser opuesta por las partes ni por los terceros perjudicados a quien de buena fe y a título oneroso haya adquirido derechos del titular aparente.</a:t>
            </a:r>
          </a:p>
          <a:p>
            <a:pPr marL="0" lvl="0" indent="0" algn="just">
              <a:buNone/>
            </a:pPr>
            <a:endParaRPr lang="es-ES" sz="1800" b="1" dirty="0">
              <a:latin typeface="Arial" pitchFamily="34" charset="0"/>
              <a:cs typeface="Arial" pitchFamily="34" charset="0"/>
            </a:endParaRPr>
          </a:p>
          <a:p>
            <a:pPr lvl="0" algn="just">
              <a:buFontTx/>
              <a:buChar char="-"/>
            </a:pPr>
            <a:r>
              <a:rPr lang="es-ES" sz="1800" b="1" u="sng" dirty="0">
                <a:latin typeface="Arial" pitchFamily="34" charset="0"/>
                <a:cs typeface="Arial" pitchFamily="34" charset="0"/>
              </a:rPr>
              <a:t>Artículo 1135 : Concurrencia de acreedores en inmuebles</a:t>
            </a:r>
            <a:r>
              <a:rPr lang="es-ES" sz="1800" b="1" dirty="0">
                <a:latin typeface="Arial" pitchFamily="34" charset="0"/>
                <a:cs typeface="Arial" pitchFamily="34" charset="0"/>
              </a:rPr>
              <a:t>.</a:t>
            </a:r>
          </a:p>
          <a:p>
            <a:pPr marL="0" lvl="0" indent="0" algn="just">
              <a:buNone/>
            </a:pPr>
            <a:r>
              <a:rPr lang="es-PE" sz="1800" b="1" dirty="0">
                <a:latin typeface="Arial" panose="020B0604020202020204" pitchFamily="34" charset="0"/>
                <a:cs typeface="Arial" panose="020B0604020202020204" pitchFamily="34" charset="0"/>
              </a:rPr>
              <a:t>“Cuando el bien es inmueble y concurren diversos acreedores a quienes el mismo deudor se ha obligado a entregarlo, se prefiere al acreedor de buena fe cuyo título ha sido primeramente inscrito o, en defecto de inscripción, al acreedor cuyo título sea de fecha anterior. Se prefiere, en este último caso, el título que conste de documento de fecha cierta más antigua”.</a:t>
            </a:r>
            <a:endParaRPr lang="es-ES" sz="1800" b="1" dirty="0">
              <a:latin typeface="Arial" pitchFamily="34" charset="0"/>
              <a:cs typeface="Arial" pitchFamily="34" charset="0"/>
            </a:endParaRPr>
          </a:p>
          <a:p>
            <a:pPr lvl="0">
              <a:buFontTx/>
              <a:buChar char="-"/>
            </a:pPr>
            <a:endParaRPr lang="es-ES" sz="1800" b="1" dirty="0">
              <a:latin typeface="Arial" pitchFamily="34" charset="0"/>
              <a:cs typeface="Arial" pitchFamily="34" charset="0"/>
            </a:endParaRPr>
          </a:p>
          <a:p>
            <a:pPr lvl="0">
              <a:buFontTx/>
              <a:buChar char="-"/>
            </a:pPr>
            <a:endParaRPr lang="es-ES" sz="1800" b="1" dirty="0">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b="1" dirty="0">
              <a:solidFill>
                <a:prstClr val="white"/>
              </a:solidFill>
            </a:endParaRPr>
          </a:p>
          <a:p>
            <a:pPr marL="0" indent="0">
              <a:buNone/>
            </a:pPr>
            <a:endParaRPr lang="es-ES" dirty="0"/>
          </a:p>
        </p:txBody>
      </p:sp>
    </p:spTree>
    <p:extLst>
      <p:ext uri="{BB962C8B-B14F-4D97-AF65-F5344CB8AC3E}">
        <p14:creationId xmlns:p14="http://schemas.microsoft.com/office/powerpoint/2010/main" val="5123284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43508" y="1527279"/>
            <a:ext cx="8784976" cy="3219222"/>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p>
        </p:txBody>
      </p:sp>
      <p:sp>
        <p:nvSpPr>
          <p:cNvPr id="7" name="6 Rectángulo"/>
          <p:cNvSpPr/>
          <p:nvPr/>
        </p:nvSpPr>
        <p:spPr>
          <a:xfrm>
            <a:off x="179512" y="2132856"/>
            <a:ext cx="8712968" cy="3139321"/>
          </a:xfrm>
          <a:prstGeom prst="rect">
            <a:avLst/>
          </a:prstGeom>
        </p:spPr>
        <p:txBody>
          <a:bodyPr wrap="square">
            <a:spAutoFit/>
          </a:bodyPr>
          <a:lstStyle/>
          <a:p>
            <a:pPr algn="just"/>
            <a:r>
              <a:rPr lang="es-PE" b="1" dirty="0">
                <a:latin typeface="Arial" pitchFamily="34" charset="0"/>
                <a:cs typeface="Arial" pitchFamily="34" charset="0"/>
              </a:rPr>
              <a:t>Cas No. 412-2005-Lambayeque</a:t>
            </a:r>
          </a:p>
          <a:p>
            <a:pPr algn="just"/>
            <a:r>
              <a:rPr lang="es-PE" b="1" dirty="0">
                <a:latin typeface="Arial" pitchFamily="34" charset="0"/>
              </a:rPr>
              <a:t>El tipo de conocimiento que debe tener el adquirente de la inexactitud registral a efectos de señalar su mala fe, debe ser un conocimiento perfecto, directo, probado de un modo concluyente, por mérito de actos realizados por el mismo adquirente o de hechos que forzosamente deben ser conocidos por él, o dicho de otro modo, cuya ignorancia no es posible sustentar.</a:t>
            </a:r>
          </a:p>
          <a:p>
            <a:pPr algn="just"/>
            <a:endParaRPr lang="es-PE" b="1" dirty="0">
              <a:latin typeface="Arial" pitchFamily="34" charset="0"/>
            </a:endParaRPr>
          </a:p>
          <a:p>
            <a:pPr algn="just"/>
            <a:endParaRPr lang="es-PE" b="1" dirty="0">
              <a:latin typeface="Arial" pitchFamily="34" charset="0"/>
              <a:cs typeface="Arial" pitchFamily="34" charset="0"/>
            </a:endParaRPr>
          </a:p>
          <a:p>
            <a:pPr algn="just"/>
            <a:endParaRPr lang="es-PE" b="1" dirty="0">
              <a:solidFill>
                <a:schemeClr val="bg1"/>
              </a:solidFill>
              <a:latin typeface="Arial" pitchFamily="34" charset="0"/>
            </a:endParaRPr>
          </a:p>
          <a:p>
            <a:pPr algn="just"/>
            <a:endParaRPr lang="es-PE" b="1" dirty="0">
              <a:solidFill>
                <a:schemeClr val="bg1"/>
              </a:solidFill>
              <a:latin typeface="Arial" pitchFamily="34" charset="0"/>
              <a:cs typeface="Arial" pitchFamily="34" charset="0"/>
            </a:endParaRPr>
          </a:p>
          <a:p>
            <a:pPr algn="just"/>
            <a:endParaRPr lang="es-PE" b="1" dirty="0">
              <a:solidFill>
                <a:schemeClr val="bg1"/>
              </a:solidFill>
              <a:latin typeface="Arial" pitchFamily="34" charset="0"/>
              <a:cs typeface="Arial" pitchFamily="34" charset="0"/>
            </a:endParaRPr>
          </a:p>
        </p:txBody>
      </p:sp>
      <p:sp>
        <p:nvSpPr>
          <p:cNvPr id="8" name="7 CuadroTexto"/>
          <p:cNvSpPr txBox="1"/>
          <p:nvPr/>
        </p:nvSpPr>
        <p:spPr>
          <a:xfrm>
            <a:off x="179512" y="908720"/>
            <a:ext cx="8568952" cy="523220"/>
          </a:xfrm>
          <a:prstGeom prst="rect">
            <a:avLst/>
          </a:prstGeom>
          <a:noFill/>
        </p:spPr>
        <p:txBody>
          <a:bodyPr wrap="square" rtlCol="0">
            <a:spAutoFit/>
          </a:bodyPr>
          <a:lstStyle/>
          <a:p>
            <a:r>
              <a:rPr lang="es-PE" sz="2800" b="1" dirty="0"/>
              <a:t>Evolución del Concepto de Buena - Mala fe.</a:t>
            </a:r>
            <a:endParaRPr lang="es-PE" b="1" dirty="0">
              <a:solidFill>
                <a:schemeClr val="bg1"/>
              </a:solidFill>
            </a:endParaRPr>
          </a:p>
        </p:txBody>
      </p:sp>
    </p:spTree>
    <p:extLst>
      <p:ext uri="{BB962C8B-B14F-4D97-AF65-F5344CB8AC3E}">
        <p14:creationId xmlns:p14="http://schemas.microsoft.com/office/powerpoint/2010/main" val="247213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7384" y="1527279"/>
            <a:ext cx="8784976" cy="3219222"/>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p>
        </p:txBody>
      </p:sp>
      <p:sp>
        <p:nvSpPr>
          <p:cNvPr id="7" name="6 Rectángulo"/>
          <p:cNvSpPr/>
          <p:nvPr/>
        </p:nvSpPr>
        <p:spPr>
          <a:xfrm>
            <a:off x="179512" y="2132856"/>
            <a:ext cx="8424936" cy="4247317"/>
          </a:xfrm>
          <a:prstGeom prst="rect">
            <a:avLst/>
          </a:prstGeom>
        </p:spPr>
        <p:txBody>
          <a:bodyPr wrap="square">
            <a:spAutoFit/>
          </a:bodyPr>
          <a:lstStyle/>
          <a:p>
            <a:pPr algn="just"/>
            <a:r>
              <a:rPr lang="es-PE" b="1">
                <a:latin typeface="Arial" pitchFamily="34" charset="0"/>
                <a:cs typeface="Arial" pitchFamily="34" charset="0"/>
              </a:rPr>
              <a:t>Cas No. 437-2007-Lima</a:t>
            </a:r>
          </a:p>
          <a:p>
            <a:pPr algn="just"/>
            <a:r>
              <a:rPr lang="es-ES" b="1">
                <a:latin typeface="Arial" pitchFamily="34" charset="0"/>
              </a:rPr>
              <a:t>La Buena Fe Registral exige el simple desconocimiento o la ignorancia de la inexactitud del registro – Buena Fe que sólo podrá enervarse mediante  pruebas directas seguras e inequívocas. </a:t>
            </a:r>
          </a:p>
          <a:p>
            <a:pPr algn="just"/>
            <a:endParaRPr lang="es-ES" b="1" dirty="0">
              <a:latin typeface="Arial" pitchFamily="34" charset="0"/>
            </a:endParaRPr>
          </a:p>
          <a:p>
            <a:pPr algn="just"/>
            <a:r>
              <a:rPr lang="es-PE" b="1" dirty="0">
                <a:latin typeface="Arial" pitchFamily="34" charset="0"/>
              </a:rPr>
              <a:t>Cas No. 172-2009-Lima</a:t>
            </a:r>
          </a:p>
          <a:p>
            <a:pPr algn="just"/>
            <a:r>
              <a:rPr lang="es-PE" b="1" dirty="0">
                <a:latin typeface="Arial" pitchFamily="34" charset="0"/>
              </a:rPr>
              <a:t>A través del principio de buena fe registral se persigue proteger al tercero que ha adquirido un derecho de quien carecía de capacidad para otorgarlo, lo que implica buscar la seguridad en el tráfico inmobiliario. </a:t>
            </a:r>
            <a:endParaRPr lang="es-ES" dirty="0"/>
          </a:p>
          <a:p>
            <a:pPr algn="just"/>
            <a:endParaRPr lang="es-ES" b="1" dirty="0">
              <a:latin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a:p>
            <a:pPr algn="just"/>
            <a:endParaRPr lang="es-PE" b="1" dirty="0">
              <a:solidFill>
                <a:schemeClr val="bg1"/>
              </a:solidFill>
              <a:latin typeface="Arial" pitchFamily="34" charset="0"/>
            </a:endParaRPr>
          </a:p>
          <a:p>
            <a:pPr algn="just"/>
            <a:endParaRPr lang="es-PE" b="1" dirty="0">
              <a:solidFill>
                <a:schemeClr val="bg1"/>
              </a:solidFill>
              <a:latin typeface="Arial" pitchFamily="34" charset="0"/>
              <a:cs typeface="Arial" pitchFamily="34" charset="0"/>
            </a:endParaRPr>
          </a:p>
          <a:p>
            <a:pPr algn="just"/>
            <a:endParaRPr lang="es-PE" b="1" dirty="0">
              <a:solidFill>
                <a:schemeClr val="bg1"/>
              </a:solidFill>
              <a:latin typeface="Arial" pitchFamily="34" charset="0"/>
              <a:cs typeface="Arial" pitchFamily="34" charset="0"/>
            </a:endParaRPr>
          </a:p>
        </p:txBody>
      </p:sp>
      <p:sp>
        <p:nvSpPr>
          <p:cNvPr id="8" name="7 CuadroTexto"/>
          <p:cNvSpPr txBox="1"/>
          <p:nvPr/>
        </p:nvSpPr>
        <p:spPr>
          <a:xfrm>
            <a:off x="179512" y="908720"/>
            <a:ext cx="8568952" cy="523220"/>
          </a:xfrm>
          <a:prstGeom prst="rect">
            <a:avLst/>
          </a:prstGeom>
          <a:noFill/>
        </p:spPr>
        <p:txBody>
          <a:bodyPr wrap="square" rtlCol="0">
            <a:spAutoFit/>
          </a:bodyPr>
          <a:lstStyle/>
          <a:p>
            <a:r>
              <a:rPr lang="es-PE" sz="2800" b="1" dirty="0"/>
              <a:t>Evolución del Concepto de Buena - Mala fe.</a:t>
            </a:r>
            <a:endParaRPr lang="es-PE" b="1" dirty="0">
              <a:solidFill>
                <a:schemeClr val="bg1"/>
              </a:solidFill>
            </a:endParaRPr>
          </a:p>
        </p:txBody>
      </p:sp>
    </p:spTree>
    <p:extLst>
      <p:ext uri="{BB962C8B-B14F-4D97-AF65-F5344CB8AC3E}">
        <p14:creationId xmlns:p14="http://schemas.microsoft.com/office/powerpoint/2010/main" val="3788181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7384" y="1527279"/>
            <a:ext cx="8784976" cy="3219222"/>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p>
        </p:txBody>
      </p:sp>
      <p:sp>
        <p:nvSpPr>
          <p:cNvPr id="7" name="6 Rectángulo"/>
          <p:cNvSpPr/>
          <p:nvPr/>
        </p:nvSpPr>
        <p:spPr>
          <a:xfrm>
            <a:off x="179512" y="2132856"/>
            <a:ext cx="8424936" cy="2862322"/>
          </a:xfrm>
          <a:prstGeom prst="rect">
            <a:avLst/>
          </a:prstGeom>
        </p:spPr>
        <p:txBody>
          <a:bodyPr wrap="square">
            <a:spAutoFit/>
          </a:bodyPr>
          <a:lstStyle/>
          <a:p>
            <a:pPr algn="just"/>
            <a:r>
              <a:rPr lang="es-PE" b="1" dirty="0">
                <a:latin typeface="Arial" pitchFamily="34" charset="0"/>
                <a:cs typeface="Arial" pitchFamily="34" charset="0"/>
              </a:rPr>
              <a:t>Cas No. 3098-2011-Lima</a:t>
            </a:r>
          </a:p>
          <a:p>
            <a:pPr algn="just"/>
            <a:r>
              <a:rPr lang="es-PE" dirty="0"/>
              <a:t>No existe buena fe protegida por el art. 2014, si se da la existencia de una finalidad ilícita que se acredita a través de:</a:t>
            </a:r>
          </a:p>
          <a:p>
            <a:pPr marL="285750" indent="-285750" algn="just">
              <a:buFontTx/>
              <a:buChar char="-"/>
            </a:pPr>
            <a:r>
              <a:rPr lang="es-PE" dirty="0"/>
              <a:t>Precio ínfimo.</a:t>
            </a:r>
          </a:p>
          <a:p>
            <a:pPr marL="285750" indent="-285750" algn="just">
              <a:buFontTx/>
              <a:buChar char="-"/>
            </a:pPr>
            <a:r>
              <a:rPr lang="es-PE" dirty="0"/>
              <a:t>A se encontraba en posesión por más de 30 años, hecho que no podía ser desconocido por C. No se cumple diligencia ordinaria.</a:t>
            </a:r>
            <a:endParaRPr lang="es-PE" b="1" dirty="0">
              <a:latin typeface="Arial" pitchFamily="34" charset="0"/>
            </a:endParaRPr>
          </a:p>
          <a:p>
            <a:pPr algn="just"/>
            <a:endParaRPr lang="es-PE" b="1" dirty="0">
              <a:latin typeface="Arial" pitchFamily="34" charset="0"/>
              <a:cs typeface="Arial" pitchFamily="34" charset="0"/>
            </a:endParaRPr>
          </a:p>
          <a:p>
            <a:pPr algn="just"/>
            <a:endParaRPr lang="es-PE" b="1" dirty="0">
              <a:solidFill>
                <a:schemeClr val="bg1"/>
              </a:solidFill>
              <a:latin typeface="Arial" pitchFamily="34" charset="0"/>
            </a:endParaRPr>
          </a:p>
          <a:p>
            <a:pPr algn="just"/>
            <a:endParaRPr lang="es-PE" b="1" dirty="0">
              <a:solidFill>
                <a:schemeClr val="bg1"/>
              </a:solidFill>
              <a:latin typeface="Arial" pitchFamily="34" charset="0"/>
              <a:cs typeface="Arial" pitchFamily="34" charset="0"/>
            </a:endParaRPr>
          </a:p>
          <a:p>
            <a:pPr algn="just"/>
            <a:endParaRPr lang="es-PE" b="1" dirty="0">
              <a:solidFill>
                <a:schemeClr val="bg1"/>
              </a:solidFill>
              <a:latin typeface="Arial" pitchFamily="34" charset="0"/>
              <a:cs typeface="Arial" pitchFamily="34" charset="0"/>
            </a:endParaRPr>
          </a:p>
        </p:txBody>
      </p:sp>
      <p:sp>
        <p:nvSpPr>
          <p:cNvPr id="8" name="7 CuadroTexto"/>
          <p:cNvSpPr txBox="1"/>
          <p:nvPr/>
        </p:nvSpPr>
        <p:spPr>
          <a:xfrm>
            <a:off x="179512" y="908720"/>
            <a:ext cx="8568952" cy="523220"/>
          </a:xfrm>
          <a:prstGeom prst="rect">
            <a:avLst/>
          </a:prstGeom>
          <a:noFill/>
        </p:spPr>
        <p:txBody>
          <a:bodyPr wrap="square" rtlCol="0">
            <a:spAutoFit/>
          </a:bodyPr>
          <a:lstStyle/>
          <a:p>
            <a:r>
              <a:rPr lang="es-PE" sz="2800" b="1" dirty="0"/>
              <a:t>Evolución del Concepto de Buena - Mala fe.</a:t>
            </a:r>
            <a:endParaRPr lang="es-PE" b="1" dirty="0">
              <a:solidFill>
                <a:schemeClr val="bg1"/>
              </a:solidFill>
            </a:endParaRPr>
          </a:p>
        </p:txBody>
      </p:sp>
    </p:spTree>
    <p:extLst>
      <p:ext uri="{BB962C8B-B14F-4D97-AF65-F5344CB8AC3E}">
        <p14:creationId xmlns:p14="http://schemas.microsoft.com/office/powerpoint/2010/main" val="23478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br>
              <a:rPr lang="es-ES" sz="2800" b="1" dirty="0">
                <a:latin typeface="Arial" pitchFamily="34" charset="0"/>
                <a:cs typeface="Arial" pitchFamily="34" charset="0"/>
              </a:rPr>
            </a:br>
            <a:br>
              <a:rPr lang="es-ES" sz="2800" b="1" dirty="0">
                <a:latin typeface="Arial" pitchFamily="34" charset="0"/>
                <a:cs typeface="Arial" pitchFamily="34" charset="0"/>
              </a:rPr>
            </a:br>
            <a:r>
              <a:rPr lang="es-ES" sz="2800" b="1" dirty="0">
                <a:latin typeface="Arial" pitchFamily="34" charset="0"/>
                <a:cs typeface="Arial" pitchFamily="34" charset="0"/>
              </a:rPr>
              <a:t>										</a:t>
            </a:r>
            <a:r>
              <a:rPr lang="es-ES" sz="2700" b="1" dirty="0">
                <a:latin typeface="Arial" pitchFamily="34" charset="0"/>
                <a:cs typeface="Arial" pitchFamily="34" charset="0"/>
              </a:rPr>
              <a:t>I	NDICIOS QUE PODRIAN HACER PRESUMIR MALA FE.</a:t>
            </a:r>
            <a:endParaRPr lang="es-ES" sz="2700" b="1" dirty="0"/>
          </a:p>
        </p:txBody>
      </p:sp>
      <p:sp>
        <p:nvSpPr>
          <p:cNvPr id="3" name="2 Marcador de contenido"/>
          <p:cNvSpPr>
            <a:spLocks noGrp="1"/>
          </p:cNvSpPr>
          <p:nvPr>
            <p:ph idx="1"/>
          </p:nvPr>
        </p:nvSpPr>
        <p:spPr>
          <a:xfrm>
            <a:off x="457200" y="1600201"/>
            <a:ext cx="8229600" cy="1972815"/>
          </a:xfrm>
          <a:solidFill>
            <a:schemeClr val="accent2"/>
          </a:solidFill>
          <a:ln w="38100">
            <a:solidFill>
              <a:schemeClr val="bg1"/>
            </a:solidFill>
          </a:ln>
        </p:spPr>
        <p:txBody>
          <a:bodyPr>
            <a:normAutofit/>
          </a:bodyPr>
          <a:lstStyle/>
          <a:p>
            <a:pPr algn="just">
              <a:buFontTx/>
              <a:buChar char="-"/>
            </a:pPr>
            <a:r>
              <a:rPr lang="es-ES" sz="1900" dirty="0">
                <a:latin typeface="Arial" panose="020B0604020202020204" pitchFamily="34" charset="0"/>
                <a:cs typeface="Arial" panose="020B0604020202020204" pitchFamily="34" charset="0"/>
              </a:rPr>
              <a:t>Precio ínfimo.</a:t>
            </a:r>
          </a:p>
          <a:p>
            <a:pPr algn="just">
              <a:buFontTx/>
              <a:buChar char="-"/>
            </a:pPr>
            <a:endParaRPr lang="es-ES" sz="1900" dirty="0">
              <a:latin typeface="Arial" panose="020B0604020202020204" pitchFamily="34" charset="0"/>
              <a:cs typeface="Arial" panose="020B0604020202020204" pitchFamily="34" charset="0"/>
            </a:endParaRPr>
          </a:p>
          <a:p>
            <a:pPr algn="just">
              <a:buFontTx/>
              <a:buChar char="-"/>
            </a:pPr>
            <a:r>
              <a:rPr lang="es-ES" sz="1900" dirty="0">
                <a:latin typeface="Arial" panose="020B0604020202020204" pitchFamily="34" charset="0"/>
                <a:cs typeface="Arial" panose="020B0604020202020204" pitchFamily="34" charset="0"/>
              </a:rPr>
              <a:t>Sucesivas e inmediatas transferencias.</a:t>
            </a:r>
          </a:p>
          <a:p>
            <a:pPr algn="just">
              <a:buFontTx/>
              <a:buChar char="-"/>
            </a:pPr>
            <a:endParaRPr lang="es-ES" sz="1900" dirty="0">
              <a:latin typeface="Arial" panose="020B0604020202020204" pitchFamily="34" charset="0"/>
              <a:cs typeface="Arial" panose="020B0604020202020204" pitchFamily="34" charset="0"/>
            </a:endParaRPr>
          </a:p>
          <a:p>
            <a:pPr algn="just">
              <a:buFontTx/>
              <a:buChar char="-"/>
            </a:pPr>
            <a:r>
              <a:rPr lang="es-ES" sz="1900" dirty="0">
                <a:latin typeface="Arial" panose="020B0604020202020204" pitchFamily="34" charset="0"/>
                <a:cs typeface="Arial" panose="020B0604020202020204" pitchFamily="34" charset="0"/>
              </a:rPr>
              <a:t>Que el bien se encuentre ocupado por terceros??.</a:t>
            </a:r>
          </a:p>
          <a:p>
            <a:pPr algn="just">
              <a:buFontTx/>
              <a:buChar char="-"/>
            </a:pPr>
            <a:endParaRPr lang="es-ES" sz="1900" dirty="0">
              <a:latin typeface="Arial" panose="020B0604020202020204" pitchFamily="34" charset="0"/>
              <a:cs typeface="Arial" panose="020B0604020202020204" pitchFamily="34" charset="0"/>
            </a:endParaRPr>
          </a:p>
          <a:p>
            <a:pPr algn="just">
              <a:buFontTx/>
              <a:buChar char="-"/>
            </a:pPr>
            <a:endParaRPr lang="es-ES" sz="1900" dirty="0">
              <a:latin typeface="Arial" panose="020B0604020202020204" pitchFamily="34" charset="0"/>
              <a:cs typeface="Arial" panose="020B0604020202020204" pitchFamily="34" charset="0"/>
            </a:endParaRPr>
          </a:p>
          <a:p>
            <a:pPr algn="just">
              <a:buFontTx/>
              <a:buChar char="-"/>
            </a:pPr>
            <a:endParaRPr lang="es-ES" sz="1900" dirty="0">
              <a:latin typeface="Arial" panose="020B0604020202020204" pitchFamily="34" charset="0"/>
              <a:cs typeface="Arial" panose="020B0604020202020204" pitchFamily="34" charset="0"/>
            </a:endParaRPr>
          </a:p>
          <a:p>
            <a:pPr marL="0" indent="0" algn="just">
              <a:buNone/>
            </a:pPr>
            <a:endParaRPr lang="es-ES" dirty="0"/>
          </a:p>
        </p:txBody>
      </p:sp>
    </p:spTree>
    <p:extLst>
      <p:ext uri="{BB962C8B-B14F-4D97-AF65-F5344CB8AC3E}">
        <p14:creationId xmlns:p14="http://schemas.microsoft.com/office/powerpoint/2010/main" val="2626842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1 Título"/>
          <p:cNvSpPr>
            <a:spLocks noGrp="1"/>
          </p:cNvSpPr>
          <p:nvPr>
            <p:ph type="title"/>
          </p:nvPr>
        </p:nvSpPr>
        <p:spPr bwMode="auto">
          <a:xfrm>
            <a:off x="468313" y="1052513"/>
            <a:ext cx="8207375" cy="11525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s-PE" sz="3600" b="1" dirty="0"/>
              <a:t>Rectificación notarial de linderos: Procede siempre que no exista superposición</a:t>
            </a:r>
            <a:endParaRPr lang="es-PE" sz="4000" b="1" dirty="0"/>
          </a:p>
        </p:txBody>
      </p:sp>
      <p:sp>
        <p:nvSpPr>
          <p:cNvPr id="72706" name="2 Marcador de contenido"/>
          <p:cNvSpPr>
            <a:spLocks noGrp="1"/>
          </p:cNvSpPr>
          <p:nvPr>
            <p:ph idx="1"/>
          </p:nvPr>
        </p:nvSpPr>
        <p:spPr bwMode="auto">
          <a:xfrm>
            <a:off x="457200" y="2276475"/>
            <a:ext cx="8229600" cy="4032250"/>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eaLnBrk="1" hangingPunct="1">
              <a:lnSpc>
                <a:spcPct val="80000"/>
              </a:lnSpc>
            </a:pPr>
            <a:r>
              <a:rPr lang="es-PE" sz="2000" dirty="0"/>
              <a:t>“(…)se aprecia que la excepción para la utilización de este procedimiento es el supuesto de existencia de superposición con otro predio inscrito. Esto es, no se podrá utilizar el procedimiento notarial si existe superposición de área. En el mismo sentido cuando se regula el procedimiento judicial, el literal c) del artículo 13.1 de la norma bajo comentario señala que debe seguirse en esta vía “toda rectificación que suponga superposición de áreas o linderos. O cuando surja oposición de terceros”. Así, de lo establecido en los literales b) y c) del precitado artículo se desprende que la vía notarial puede ser utilizada únicamente cuando no se presente superposición de áreas y, por ende, cuando no se presente superposición de linderos con predios inscritos.”</a:t>
            </a:r>
          </a:p>
          <a:p>
            <a:pPr algn="just" eaLnBrk="1" hangingPunct="1">
              <a:lnSpc>
                <a:spcPct val="80000"/>
              </a:lnSpc>
              <a:buFont typeface="Arial" charset="0"/>
              <a:buNone/>
            </a:pPr>
            <a:endParaRPr lang="es-PE" sz="2000" dirty="0"/>
          </a:p>
          <a:p>
            <a:pPr algn="just" eaLnBrk="1" hangingPunct="1">
              <a:lnSpc>
                <a:spcPct val="80000"/>
              </a:lnSpc>
              <a:buFont typeface="Arial" charset="0"/>
              <a:buNone/>
            </a:pPr>
            <a:r>
              <a:rPr lang="es-PE" sz="2000" dirty="0"/>
              <a:t>	</a:t>
            </a:r>
            <a:r>
              <a:rPr lang="es-PE" sz="2000" b="1" dirty="0"/>
              <a:t>RESOLUCIÓN N° 144-2008-SUNARP-TR-L</a:t>
            </a:r>
          </a:p>
          <a:p>
            <a:pPr eaLnBrk="1" hangingPunct="1">
              <a:lnSpc>
                <a:spcPct val="80000"/>
              </a:lnSpc>
              <a:buFont typeface="Arial" charset="0"/>
              <a:buNone/>
            </a:pPr>
            <a:endParaRPr lang="es-PE" sz="1800" dirty="0"/>
          </a:p>
        </p:txBody>
      </p:sp>
    </p:spTree>
    <p:extLst>
      <p:ext uri="{BB962C8B-B14F-4D97-AF65-F5344CB8AC3E}">
        <p14:creationId xmlns:p14="http://schemas.microsoft.com/office/powerpoint/2010/main" val="1606294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92696"/>
            <a:ext cx="8229600" cy="936104"/>
          </a:xfrm>
        </p:spPr>
        <p:txBody>
          <a:bodyPr/>
          <a:lstStyle/>
          <a:p>
            <a:pPr algn="l"/>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Que se discute en principio de buena fe registral.</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 </a:t>
            </a:r>
            <a:br>
              <a:rPr lang="es-ES" sz="2800" dirty="0">
                <a:latin typeface="Arial" panose="020B0604020202020204" pitchFamily="34" charset="0"/>
                <a:cs typeface="Arial" panose="020B0604020202020204" pitchFamily="34" charset="0"/>
              </a:rPr>
            </a:br>
            <a:r>
              <a:rPr lang="es-ES" sz="2800" b="1" dirty="0" err="1">
                <a:solidFill>
                  <a:prstClr val="white"/>
                </a:solidFill>
                <a:latin typeface="Arial" pitchFamily="34" charset="0"/>
                <a:cs typeface="Arial" pitchFamily="34" charset="0"/>
              </a:rPr>
              <a:t>egReglamento</a:t>
            </a:r>
            <a:r>
              <a:rPr lang="es-ES" sz="2800" b="1" dirty="0">
                <a:solidFill>
                  <a:prstClr val="white"/>
                </a:solidFill>
                <a:latin typeface="Arial" pitchFamily="34" charset="0"/>
                <a:cs typeface="Arial" pitchFamily="34" charset="0"/>
              </a:rPr>
              <a:t> </a:t>
            </a:r>
            <a:r>
              <a:rPr lang="es-ES" b="1" dirty="0">
                <a:solidFill>
                  <a:prstClr val="white"/>
                </a:solidFill>
                <a:latin typeface="Arial" pitchFamily="34" charset="0"/>
                <a:cs typeface="Arial" pitchFamily="34" charset="0"/>
              </a:rPr>
              <a:t>General de los Registros Públicos lamento General de los Registros Públicos </a:t>
            </a:r>
            <a:endParaRPr lang="es-ES" dirty="0"/>
          </a:p>
        </p:txBody>
      </p:sp>
      <p:sp>
        <p:nvSpPr>
          <p:cNvPr id="3" name="2 Marcador de contenido"/>
          <p:cNvSpPr>
            <a:spLocks noGrp="1"/>
          </p:cNvSpPr>
          <p:nvPr>
            <p:ph idx="1"/>
          </p:nvPr>
        </p:nvSpPr>
        <p:spPr>
          <a:xfrm>
            <a:off x="457200" y="1600200"/>
            <a:ext cx="8229600" cy="3845024"/>
          </a:xfrm>
          <a:solidFill>
            <a:schemeClr val="accent2"/>
          </a:solidFill>
          <a:ln w="38100">
            <a:solidFill>
              <a:schemeClr val="bg1"/>
            </a:solidFill>
          </a:ln>
        </p:spPr>
        <p:txBody>
          <a:bodyPr>
            <a:normAutofit/>
          </a:bodyPr>
          <a:lstStyle/>
          <a:p>
            <a:pPr lvl="0">
              <a:buFontTx/>
              <a:buChar char="-"/>
            </a:pPr>
            <a:r>
              <a:rPr lang="es-ES" sz="1800" b="1" dirty="0">
                <a:latin typeface="Arial" pitchFamily="34" charset="0"/>
                <a:cs typeface="Arial" pitchFamily="34" charset="0"/>
              </a:rPr>
              <a:t>Se protege a propietario “afectado” o a tercero registral?.</a:t>
            </a:r>
          </a:p>
          <a:p>
            <a:pPr lvl="0">
              <a:buFontTx/>
              <a:buChar char="-"/>
            </a:pPr>
            <a:endParaRPr lang="es-ES" sz="1800" b="1" dirty="0">
              <a:latin typeface="Arial" pitchFamily="34" charset="0"/>
              <a:cs typeface="Arial" pitchFamily="34" charset="0"/>
            </a:endParaRPr>
          </a:p>
          <a:p>
            <a:pPr lvl="0">
              <a:buFontTx/>
              <a:buChar char="-"/>
            </a:pPr>
            <a:r>
              <a:rPr lang="es-ES" sz="1800" b="1" dirty="0">
                <a:latin typeface="Arial" pitchFamily="34" charset="0"/>
                <a:cs typeface="Arial" pitchFamily="34" charset="0"/>
              </a:rPr>
              <a:t>Preferencia o no de realidad extra registral. Artículo 949.</a:t>
            </a:r>
          </a:p>
          <a:p>
            <a:pPr lvl="0">
              <a:buFontTx/>
              <a:buChar char="-"/>
            </a:pPr>
            <a:endParaRPr lang="es-ES" sz="1800" b="1" dirty="0">
              <a:latin typeface="Arial" pitchFamily="34" charset="0"/>
              <a:cs typeface="Arial" pitchFamily="34" charset="0"/>
            </a:endParaRPr>
          </a:p>
          <a:p>
            <a:pPr lvl="0">
              <a:buFontTx/>
              <a:buChar char="-"/>
            </a:pPr>
            <a:r>
              <a:rPr lang="es-ES" sz="1800" b="1" dirty="0">
                <a:latin typeface="Arial" pitchFamily="34" charset="0"/>
                <a:cs typeface="Arial" pitchFamily="34" charset="0"/>
              </a:rPr>
              <a:t>Seguridad jurídica que busca otorgar Registros.</a:t>
            </a:r>
          </a:p>
          <a:p>
            <a:pPr lvl="0">
              <a:buFontTx/>
              <a:buChar char="-"/>
            </a:pPr>
            <a:endParaRPr lang="es-ES" sz="1800" b="1" dirty="0">
              <a:latin typeface="Arial" pitchFamily="34" charset="0"/>
              <a:cs typeface="Arial" pitchFamily="34" charset="0"/>
            </a:endParaRPr>
          </a:p>
          <a:p>
            <a:pPr lvl="0">
              <a:buFontTx/>
              <a:buChar char="-"/>
            </a:pPr>
            <a:r>
              <a:rPr lang="es-ES" sz="1800" b="1" dirty="0">
                <a:latin typeface="Arial" pitchFamily="34" charset="0"/>
                <a:cs typeface="Arial" pitchFamily="34" charset="0"/>
              </a:rPr>
              <a:t>Registros no subsana nulidad de actos. Lo dice expresamente actual 2013. Distinto es el tema del tercero registral y buena fe.</a:t>
            </a:r>
          </a:p>
          <a:p>
            <a:pPr lvl="0">
              <a:buFontTx/>
              <a:buChar char="-"/>
            </a:pPr>
            <a:endParaRPr lang="es-ES" sz="1800" b="1" dirty="0">
              <a:latin typeface="Arial" pitchFamily="34" charset="0"/>
              <a:cs typeface="Arial" pitchFamily="34" charset="0"/>
            </a:endParaRPr>
          </a:p>
          <a:p>
            <a:pPr lvl="0">
              <a:buFontTx/>
              <a:buChar char="-"/>
            </a:pPr>
            <a:r>
              <a:rPr lang="es-ES" sz="1800" b="1" dirty="0">
                <a:latin typeface="Arial" pitchFamily="34" charset="0"/>
                <a:cs typeface="Arial" pitchFamily="34" charset="0"/>
              </a:rPr>
              <a:t>Si no hay tercero registral, no se aplica principio. Buena fe protege al tercero registral.</a:t>
            </a:r>
          </a:p>
          <a:p>
            <a:pPr lvl="0">
              <a:buFontTx/>
              <a:buChar char="-"/>
            </a:pPr>
            <a:endParaRPr lang="es-ES" sz="1800" b="1" dirty="0">
              <a:latin typeface="Arial" pitchFamily="34" charset="0"/>
              <a:cs typeface="Arial" pitchFamily="34" charset="0"/>
            </a:endParaRPr>
          </a:p>
          <a:p>
            <a:pPr lvl="0">
              <a:buFontTx/>
              <a:buChar char="-"/>
            </a:pPr>
            <a:endParaRPr lang="es-ES" sz="1800" b="1" dirty="0">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b="1" dirty="0">
              <a:solidFill>
                <a:prstClr val="white"/>
              </a:solidFill>
            </a:endParaRPr>
          </a:p>
          <a:p>
            <a:pPr marL="0" indent="0">
              <a:buNone/>
            </a:pPr>
            <a:endParaRPr lang="es-ES" dirty="0"/>
          </a:p>
        </p:txBody>
      </p:sp>
    </p:spTree>
    <p:extLst>
      <p:ext uri="{BB962C8B-B14F-4D97-AF65-F5344CB8AC3E}">
        <p14:creationId xmlns:p14="http://schemas.microsoft.com/office/powerpoint/2010/main" val="22581045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796950"/>
          </a:xfrm>
        </p:spPr>
        <p:txBody>
          <a:bodyPr/>
          <a:lstStyle/>
          <a:p>
            <a:pPr algn="l"/>
            <a:r>
              <a:rPr lang="es-ES" sz="2800" dirty="0">
                <a:latin typeface="Arial" panose="020B0604020202020204" pitchFamily="34" charset="0"/>
                <a:cs typeface="Arial" panose="020B0604020202020204" pitchFamily="34" charset="0"/>
              </a:rPr>
              <a:t>Registros puede o debe convalidar transferencias con documentos falsificados.</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 </a:t>
            </a:r>
            <a:br>
              <a:rPr lang="es-ES" sz="2800" dirty="0">
                <a:latin typeface="Arial" panose="020B0604020202020204" pitchFamily="34" charset="0"/>
                <a:cs typeface="Arial" panose="020B0604020202020204" pitchFamily="34" charset="0"/>
              </a:rPr>
            </a:br>
            <a:r>
              <a:rPr lang="es-ES" sz="2800" b="1" dirty="0" err="1">
                <a:solidFill>
                  <a:prstClr val="white"/>
                </a:solidFill>
                <a:latin typeface="Arial" pitchFamily="34" charset="0"/>
                <a:cs typeface="Arial" pitchFamily="34" charset="0"/>
              </a:rPr>
              <a:t>egReglamento</a:t>
            </a:r>
            <a:r>
              <a:rPr lang="es-ES" sz="2800" b="1" dirty="0">
                <a:solidFill>
                  <a:prstClr val="white"/>
                </a:solidFill>
                <a:latin typeface="Arial" pitchFamily="34" charset="0"/>
                <a:cs typeface="Arial" pitchFamily="34" charset="0"/>
              </a:rPr>
              <a:t> </a:t>
            </a:r>
            <a:r>
              <a:rPr lang="es-ES" b="1" dirty="0">
                <a:solidFill>
                  <a:prstClr val="white"/>
                </a:solidFill>
                <a:latin typeface="Arial" pitchFamily="34" charset="0"/>
                <a:cs typeface="Arial" pitchFamily="34" charset="0"/>
              </a:rPr>
              <a:t>General de los Registros Públicos lamento General de los Registros Públicos </a:t>
            </a:r>
            <a:endParaRPr lang="es-ES" dirty="0"/>
          </a:p>
        </p:txBody>
      </p:sp>
      <p:sp>
        <p:nvSpPr>
          <p:cNvPr id="3" name="2 Marcador de contenido"/>
          <p:cNvSpPr>
            <a:spLocks noGrp="1"/>
          </p:cNvSpPr>
          <p:nvPr>
            <p:ph idx="1"/>
          </p:nvPr>
        </p:nvSpPr>
        <p:spPr>
          <a:xfrm>
            <a:off x="457200" y="1600200"/>
            <a:ext cx="8229600" cy="3845024"/>
          </a:xfrm>
          <a:solidFill>
            <a:schemeClr val="accent2"/>
          </a:solidFill>
          <a:ln w="38100">
            <a:solidFill>
              <a:schemeClr val="bg1"/>
            </a:solidFill>
          </a:ln>
        </p:spPr>
        <p:txBody>
          <a:bodyPr>
            <a:normAutofit lnSpcReduction="10000"/>
          </a:bodyPr>
          <a:lstStyle/>
          <a:p>
            <a:pPr lvl="0" algn="just">
              <a:buFontTx/>
              <a:buChar char="-"/>
            </a:pPr>
            <a:r>
              <a:rPr lang="es-ES" sz="1800" b="1" dirty="0">
                <a:latin typeface="Arial" pitchFamily="34" charset="0"/>
                <a:cs typeface="Arial" pitchFamily="34" charset="0"/>
              </a:rPr>
              <a:t>Falsificación debe generar derechos? . Con modificación de 2013 se indica expresamente que Registros no convalidad nulidades. </a:t>
            </a:r>
          </a:p>
          <a:p>
            <a:pPr marL="0" lvl="0" indent="0" algn="just">
              <a:buNone/>
            </a:pPr>
            <a:r>
              <a:rPr lang="es-ES" sz="1800" b="1" dirty="0">
                <a:latin typeface="Arial" pitchFamily="34" charset="0"/>
                <a:cs typeface="Arial" pitchFamily="34" charset="0"/>
              </a:rPr>
              <a:t>      Pero: que pasa con legitimidad aparente?</a:t>
            </a:r>
          </a:p>
          <a:p>
            <a:pPr lvl="0" algn="just">
              <a:buFontTx/>
              <a:buChar char="-"/>
            </a:pPr>
            <a:endParaRPr lang="es-ES" sz="1800" b="1" dirty="0">
              <a:latin typeface="Arial" pitchFamily="34" charset="0"/>
              <a:cs typeface="Arial" pitchFamily="34" charset="0"/>
            </a:endParaRPr>
          </a:p>
          <a:p>
            <a:pPr lvl="0" algn="just">
              <a:buFontTx/>
              <a:buChar char="-"/>
            </a:pPr>
            <a:r>
              <a:rPr lang="es-ES" sz="1800" b="1" dirty="0">
                <a:latin typeface="Arial" pitchFamily="34" charset="0"/>
                <a:cs typeface="Arial" pitchFamily="34" charset="0"/>
              </a:rPr>
              <a:t>Algunos sostienen que falsificación de documentos no debe entrar en supuestos del 2014. Hecho delictivo que no genera supuesto de legitimidad. Aplican analógicamente segunda parte de artículo 948 del Código Civil.</a:t>
            </a:r>
          </a:p>
          <a:p>
            <a:pPr lvl="0" algn="just">
              <a:buFontTx/>
              <a:buChar char="-"/>
            </a:pPr>
            <a:endParaRPr lang="es-ES" sz="1800" b="1" dirty="0">
              <a:latin typeface="Arial" pitchFamily="34" charset="0"/>
              <a:cs typeface="Arial" pitchFamily="34" charset="0"/>
            </a:endParaRPr>
          </a:p>
          <a:p>
            <a:pPr lvl="0" algn="just">
              <a:buFontTx/>
              <a:buChar char="-"/>
            </a:pPr>
            <a:r>
              <a:rPr lang="es-ES" sz="1800" b="1" dirty="0">
                <a:latin typeface="Arial" pitchFamily="34" charset="0"/>
                <a:cs typeface="Arial" pitchFamily="34" charset="0"/>
              </a:rPr>
              <a:t>Si el tercero es realmente de buena fe, debería ser indemnizado por el Estado y no adquirir derecho?</a:t>
            </a:r>
          </a:p>
          <a:p>
            <a:pPr lvl="0" algn="just">
              <a:buFontTx/>
              <a:buChar char="-"/>
            </a:pPr>
            <a:endParaRPr lang="es-ES" sz="1800" b="1" dirty="0">
              <a:latin typeface="Arial" pitchFamily="34" charset="0"/>
              <a:cs typeface="Arial" pitchFamily="34" charset="0"/>
            </a:endParaRPr>
          </a:p>
          <a:p>
            <a:pPr lvl="0" algn="just">
              <a:buFontTx/>
              <a:buChar char="-"/>
            </a:pPr>
            <a:r>
              <a:rPr lang="es-ES" sz="1800" b="1" dirty="0">
                <a:latin typeface="Arial" pitchFamily="34" charset="0"/>
                <a:cs typeface="Arial" pitchFamily="34" charset="0"/>
              </a:rPr>
              <a:t>Estado indemniza? Seguro de propiedades?</a:t>
            </a:r>
          </a:p>
          <a:p>
            <a:pPr lvl="0">
              <a:buFontTx/>
              <a:buChar char="-"/>
            </a:pPr>
            <a:endParaRPr lang="es-ES" sz="1800" b="1" dirty="0">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b="1" dirty="0">
              <a:solidFill>
                <a:prstClr val="white"/>
              </a:solidFill>
            </a:endParaRPr>
          </a:p>
          <a:p>
            <a:pPr marL="0" indent="0">
              <a:buNone/>
            </a:pPr>
            <a:endParaRPr lang="es-ES" dirty="0"/>
          </a:p>
        </p:txBody>
      </p:sp>
    </p:spTree>
    <p:extLst>
      <p:ext uri="{BB962C8B-B14F-4D97-AF65-F5344CB8AC3E}">
        <p14:creationId xmlns:p14="http://schemas.microsoft.com/office/powerpoint/2010/main" val="2847686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9512" y="1484784"/>
            <a:ext cx="8784976" cy="40324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solidFill>
                <a:schemeClr val="bg1"/>
              </a:solidFill>
            </a:endParaRPr>
          </a:p>
        </p:txBody>
      </p:sp>
      <p:sp>
        <p:nvSpPr>
          <p:cNvPr id="7" name="6 Rectángulo"/>
          <p:cNvSpPr/>
          <p:nvPr/>
        </p:nvSpPr>
        <p:spPr>
          <a:xfrm>
            <a:off x="179512" y="2132856"/>
            <a:ext cx="8784976" cy="5909310"/>
          </a:xfrm>
          <a:prstGeom prst="rect">
            <a:avLst/>
          </a:prstGeom>
        </p:spPr>
        <p:txBody>
          <a:bodyPr wrap="square">
            <a:spAutoFit/>
          </a:bodyPr>
          <a:lstStyle/>
          <a:p>
            <a:pPr algn="just"/>
            <a:r>
              <a:rPr lang="es-PE" b="1" dirty="0">
                <a:latin typeface="Arial" panose="020B0604020202020204" pitchFamily="34" charset="0"/>
              </a:rPr>
              <a:t>Dos ponencias:</a:t>
            </a:r>
          </a:p>
          <a:p>
            <a:pPr algn="just"/>
            <a:endParaRPr lang="es-PE" b="1" dirty="0">
              <a:latin typeface="Arial" panose="020B0604020202020204" pitchFamily="34" charset="0"/>
            </a:endParaRPr>
          </a:p>
          <a:p>
            <a:pPr marL="285750" indent="-285750" algn="just">
              <a:buFontTx/>
              <a:buChar char="-"/>
            </a:pPr>
            <a:r>
              <a:rPr lang="es-PE" b="1" dirty="0">
                <a:latin typeface="Arial" panose="020B0604020202020204" pitchFamily="34" charset="0"/>
              </a:rPr>
              <a:t>Primera: La fe pública protege a terceros de buena fe, aún en el caso de falsificación de títulos.</a:t>
            </a:r>
          </a:p>
          <a:p>
            <a:pPr marL="285750" indent="-285750" algn="just">
              <a:buFontTx/>
              <a:buChar char="-"/>
            </a:pPr>
            <a:r>
              <a:rPr lang="es-PE" b="1" dirty="0">
                <a:latin typeface="Arial" panose="020B0604020202020204" pitchFamily="34" charset="0"/>
              </a:rPr>
              <a:t>Segunda: La fe pública no protege en caso de vicios radicales como la falsificación.</a:t>
            </a:r>
          </a:p>
          <a:p>
            <a:pPr marL="285750" indent="-285750" algn="just">
              <a:buFontTx/>
              <a:buChar char="-"/>
            </a:pPr>
            <a:endParaRPr lang="es-PE" b="1" dirty="0">
              <a:latin typeface="Arial" panose="020B0604020202020204" pitchFamily="34" charset="0"/>
            </a:endParaRPr>
          </a:p>
          <a:p>
            <a:pPr marL="285750" indent="-285750" algn="just">
              <a:buFontTx/>
              <a:buChar char="-"/>
            </a:pPr>
            <a:r>
              <a:rPr lang="es-PE" b="1" dirty="0">
                <a:latin typeface="Arial" panose="020B0604020202020204" pitchFamily="34" charset="0"/>
              </a:rPr>
              <a:t>A favor de primera ponencia: 28 magistrados.</a:t>
            </a:r>
          </a:p>
          <a:p>
            <a:pPr marL="285750" indent="-285750" algn="just">
              <a:buFontTx/>
              <a:buChar char="-"/>
            </a:pPr>
            <a:r>
              <a:rPr lang="es-PE" b="1" dirty="0">
                <a:latin typeface="Arial" panose="020B0604020202020204" pitchFamily="34" charset="0"/>
              </a:rPr>
              <a:t>A favor de segunda ponencia: 55 magistrados.</a:t>
            </a:r>
          </a:p>
          <a:p>
            <a:pPr marL="285750" indent="-285750" algn="just">
              <a:buFontTx/>
              <a:buChar char="-"/>
            </a:pPr>
            <a:endParaRPr lang="es-PE" b="1" dirty="0">
              <a:latin typeface="Arial" panose="020B0604020202020204"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cs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a:p>
            <a:pPr algn="just"/>
            <a:endParaRPr lang="es-PE" b="1" dirty="0">
              <a:latin typeface="Arial" pitchFamily="34" charset="0"/>
              <a:cs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p:txBody>
      </p:sp>
      <p:sp>
        <p:nvSpPr>
          <p:cNvPr id="8" name="7 CuadroTexto"/>
          <p:cNvSpPr txBox="1"/>
          <p:nvPr/>
        </p:nvSpPr>
        <p:spPr>
          <a:xfrm>
            <a:off x="179512" y="908720"/>
            <a:ext cx="8568952" cy="1384995"/>
          </a:xfrm>
          <a:prstGeom prst="rect">
            <a:avLst/>
          </a:prstGeom>
          <a:noFill/>
        </p:spPr>
        <p:txBody>
          <a:bodyPr wrap="square" rtlCol="0">
            <a:spAutoFit/>
          </a:bodyPr>
          <a:lstStyle/>
          <a:p>
            <a:r>
              <a:rPr lang="es-PE" sz="2800" b="1" dirty="0"/>
              <a:t>Pleno Nacional Jurisdiccional Civil. 2012. La fe Pública Registral en los Casos de Falsificación de títulos.</a:t>
            </a:r>
          </a:p>
          <a:p>
            <a:r>
              <a:rPr lang="es-PE" sz="2800" b="1" dirty="0"/>
              <a:t> </a:t>
            </a:r>
            <a:endParaRPr lang="es-PE" b="1" dirty="0">
              <a:solidFill>
                <a:schemeClr val="bg1"/>
              </a:solidFill>
            </a:endParaRPr>
          </a:p>
        </p:txBody>
      </p:sp>
    </p:spTree>
    <p:extLst>
      <p:ext uri="{BB962C8B-B14F-4D97-AF65-F5344CB8AC3E}">
        <p14:creationId xmlns:p14="http://schemas.microsoft.com/office/powerpoint/2010/main" val="167818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9512" y="1484784"/>
            <a:ext cx="8784976" cy="40324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solidFill>
                <a:schemeClr val="bg1"/>
              </a:solidFill>
            </a:endParaRPr>
          </a:p>
        </p:txBody>
      </p:sp>
      <p:sp>
        <p:nvSpPr>
          <p:cNvPr id="7" name="6 Rectángulo"/>
          <p:cNvSpPr/>
          <p:nvPr/>
        </p:nvSpPr>
        <p:spPr>
          <a:xfrm>
            <a:off x="179512" y="2132856"/>
            <a:ext cx="8784976" cy="5632311"/>
          </a:xfrm>
          <a:prstGeom prst="rect">
            <a:avLst/>
          </a:prstGeom>
        </p:spPr>
        <p:txBody>
          <a:bodyPr wrap="square">
            <a:spAutoFit/>
          </a:bodyPr>
          <a:lstStyle/>
          <a:p>
            <a:pPr algn="just"/>
            <a:r>
              <a:rPr lang="es-PE" b="1" dirty="0">
                <a:latin typeface="Arial" panose="020B0604020202020204" pitchFamily="34" charset="0"/>
              </a:rPr>
              <a:t>Dos ponencias:</a:t>
            </a:r>
          </a:p>
          <a:p>
            <a:pPr algn="just"/>
            <a:endParaRPr lang="es-PE" b="1" dirty="0">
              <a:latin typeface="Arial" panose="020B0604020202020204" pitchFamily="34" charset="0"/>
            </a:endParaRPr>
          </a:p>
          <a:p>
            <a:pPr marL="285750" indent="-285750" algn="just">
              <a:buFontTx/>
              <a:buChar char="-"/>
            </a:pPr>
            <a:r>
              <a:rPr lang="es-PE" b="1" dirty="0">
                <a:latin typeface="Arial" panose="020B0604020202020204" pitchFamily="34" charset="0"/>
              </a:rPr>
              <a:t>Primera: La propiedad no inscrita prima sobre el embargo inscrito.</a:t>
            </a:r>
          </a:p>
          <a:p>
            <a:pPr marL="285750" indent="-285750" algn="just">
              <a:buFontTx/>
              <a:buChar char="-"/>
            </a:pPr>
            <a:r>
              <a:rPr lang="es-PE" b="1" dirty="0">
                <a:latin typeface="Arial" panose="020B0604020202020204" pitchFamily="34" charset="0"/>
              </a:rPr>
              <a:t>Segunda: el embargo inscrito genera oponibilidad y prima frente a la propiedad no inscrita.</a:t>
            </a:r>
          </a:p>
          <a:p>
            <a:pPr marL="285750" indent="-285750" algn="just">
              <a:buFontTx/>
              <a:buChar char="-"/>
            </a:pPr>
            <a:endParaRPr lang="es-PE" b="1" dirty="0">
              <a:latin typeface="Arial" panose="020B0604020202020204" pitchFamily="34" charset="0"/>
            </a:endParaRPr>
          </a:p>
          <a:p>
            <a:pPr marL="285750" indent="-285750" algn="just">
              <a:buFontTx/>
              <a:buChar char="-"/>
            </a:pPr>
            <a:r>
              <a:rPr lang="es-PE" b="1" dirty="0">
                <a:latin typeface="Arial" panose="020B0604020202020204" pitchFamily="34" charset="0"/>
              </a:rPr>
              <a:t>A favor de primera ponencia: 62 magistrados.</a:t>
            </a:r>
          </a:p>
          <a:p>
            <a:pPr marL="285750" indent="-285750" algn="just">
              <a:buFontTx/>
              <a:buChar char="-"/>
            </a:pPr>
            <a:r>
              <a:rPr lang="es-PE" b="1" dirty="0">
                <a:latin typeface="Arial" panose="020B0604020202020204" pitchFamily="34" charset="0"/>
              </a:rPr>
              <a:t>A favor de segunda ponencia: 7 magistrados.</a:t>
            </a:r>
          </a:p>
          <a:p>
            <a:pPr marL="285750" indent="-285750" algn="just">
              <a:buFontTx/>
              <a:buChar char="-"/>
            </a:pPr>
            <a:endParaRPr lang="es-PE" b="1" dirty="0">
              <a:latin typeface="Arial" panose="020B0604020202020204"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cs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a:p>
            <a:pPr algn="just"/>
            <a:endParaRPr lang="es-PE" b="1" dirty="0">
              <a:latin typeface="Arial" pitchFamily="34" charset="0"/>
              <a:cs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p:txBody>
      </p:sp>
      <p:sp>
        <p:nvSpPr>
          <p:cNvPr id="8" name="7 CuadroTexto"/>
          <p:cNvSpPr txBox="1"/>
          <p:nvPr/>
        </p:nvSpPr>
        <p:spPr>
          <a:xfrm>
            <a:off x="179512" y="908720"/>
            <a:ext cx="8568952" cy="1384995"/>
          </a:xfrm>
          <a:prstGeom prst="rect">
            <a:avLst/>
          </a:prstGeom>
          <a:noFill/>
        </p:spPr>
        <p:txBody>
          <a:bodyPr wrap="square" rtlCol="0">
            <a:spAutoFit/>
          </a:bodyPr>
          <a:lstStyle/>
          <a:p>
            <a:r>
              <a:rPr lang="es-PE" sz="2800" b="1" dirty="0"/>
              <a:t>Pleno Nacional Jurisdiccional Civil. 2012. Propiedad No inscrita versus embargo inscrito.</a:t>
            </a:r>
          </a:p>
          <a:p>
            <a:r>
              <a:rPr lang="es-PE" sz="2800" b="1" dirty="0"/>
              <a:t> </a:t>
            </a:r>
            <a:endParaRPr lang="es-PE" b="1" dirty="0">
              <a:solidFill>
                <a:schemeClr val="bg1"/>
              </a:solidFill>
            </a:endParaRPr>
          </a:p>
        </p:txBody>
      </p:sp>
    </p:spTree>
    <p:extLst>
      <p:ext uri="{BB962C8B-B14F-4D97-AF65-F5344CB8AC3E}">
        <p14:creationId xmlns:p14="http://schemas.microsoft.com/office/powerpoint/2010/main" val="351133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20688"/>
            <a:ext cx="8229600" cy="796950"/>
          </a:xfrm>
        </p:spPr>
        <p:txBody>
          <a:bodyPr/>
          <a:lstStyle/>
          <a:p>
            <a:pPr algn="l"/>
            <a:r>
              <a:rPr lang="es-ES" sz="2800" dirty="0">
                <a:latin typeface="Arial" panose="020B0604020202020204" pitchFamily="34" charset="0"/>
                <a:cs typeface="Arial" panose="020B0604020202020204" pitchFamily="34" charset="0"/>
              </a:rPr>
              <a:t>Modificación de 2014 modifica sistema registral?</a:t>
            </a:r>
            <a:br>
              <a:rPr lang="es-ES" sz="2800" dirty="0">
                <a:latin typeface="Arial" panose="020B0604020202020204" pitchFamily="34" charset="0"/>
                <a:cs typeface="Arial" panose="020B0604020202020204" pitchFamily="34" charset="0"/>
              </a:rPr>
            </a:br>
            <a:r>
              <a:rPr lang="es-ES" sz="2800" dirty="0">
                <a:latin typeface="Arial" panose="020B0604020202020204" pitchFamily="34" charset="0"/>
                <a:cs typeface="Arial" panose="020B0604020202020204" pitchFamily="34" charset="0"/>
              </a:rPr>
              <a:t> </a:t>
            </a:r>
            <a:br>
              <a:rPr lang="es-ES" sz="2800" dirty="0">
                <a:latin typeface="Arial" panose="020B0604020202020204" pitchFamily="34" charset="0"/>
                <a:cs typeface="Arial" panose="020B0604020202020204" pitchFamily="34" charset="0"/>
              </a:rPr>
            </a:br>
            <a:r>
              <a:rPr lang="es-ES" sz="2800" b="1" dirty="0" err="1">
                <a:solidFill>
                  <a:prstClr val="white"/>
                </a:solidFill>
                <a:latin typeface="Arial" pitchFamily="34" charset="0"/>
                <a:cs typeface="Arial" pitchFamily="34" charset="0"/>
              </a:rPr>
              <a:t>egReglamento</a:t>
            </a:r>
            <a:r>
              <a:rPr lang="es-ES" sz="2800" b="1" dirty="0">
                <a:solidFill>
                  <a:prstClr val="white"/>
                </a:solidFill>
                <a:latin typeface="Arial" pitchFamily="34" charset="0"/>
                <a:cs typeface="Arial" pitchFamily="34" charset="0"/>
              </a:rPr>
              <a:t> </a:t>
            </a:r>
            <a:r>
              <a:rPr lang="es-ES" b="1" dirty="0">
                <a:solidFill>
                  <a:prstClr val="white"/>
                </a:solidFill>
                <a:latin typeface="Arial" pitchFamily="34" charset="0"/>
                <a:cs typeface="Arial" pitchFamily="34" charset="0"/>
              </a:rPr>
              <a:t>General de los Registros Públicos lamento General de los Registros Públicos </a:t>
            </a:r>
            <a:endParaRPr lang="es-ES" dirty="0"/>
          </a:p>
        </p:txBody>
      </p:sp>
      <p:sp>
        <p:nvSpPr>
          <p:cNvPr id="3" name="2 Marcador de contenido"/>
          <p:cNvSpPr>
            <a:spLocks noGrp="1"/>
          </p:cNvSpPr>
          <p:nvPr>
            <p:ph idx="1"/>
          </p:nvPr>
        </p:nvSpPr>
        <p:spPr>
          <a:xfrm>
            <a:off x="457200" y="1600200"/>
            <a:ext cx="8229600" cy="3845024"/>
          </a:xfrm>
          <a:solidFill>
            <a:schemeClr val="accent2"/>
          </a:solidFill>
          <a:ln w="38100">
            <a:solidFill>
              <a:schemeClr val="bg1"/>
            </a:solidFill>
          </a:ln>
        </p:spPr>
        <p:txBody>
          <a:bodyPr>
            <a:normAutofit/>
          </a:bodyPr>
          <a:lstStyle/>
          <a:p>
            <a:pPr lvl="0">
              <a:buFontTx/>
              <a:buChar char="-"/>
            </a:pPr>
            <a:r>
              <a:rPr lang="es-ES" sz="1800" b="1" dirty="0">
                <a:latin typeface="Arial" pitchFamily="34" charset="0"/>
                <a:cs typeface="Arial" pitchFamily="34" charset="0"/>
              </a:rPr>
              <a:t>Principio de Publicidad. Artículo 2012. Presunción sin prueba en contrario.</a:t>
            </a:r>
          </a:p>
          <a:p>
            <a:pPr lvl="0">
              <a:buFontTx/>
              <a:buChar char="-"/>
            </a:pPr>
            <a:endParaRPr lang="es-ES" sz="1800" b="1" dirty="0">
              <a:latin typeface="Arial" pitchFamily="34" charset="0"/>
              <a:cs typeface="Arial" pitchFamily="34" charset="0"/>
            </a:endParaRPr>
          </a:p>
          <a:p>
            <a:pPr lvl="0">
              <a:buFontTx/>
              <a:buChar char="-"/>
            </a:pPr>
            <a:r>
              <a:rPr lang="es-ES" sz="1800" b="1" dirty="0">
                <a:latin typeface="Arial" pitchFamily="34" charset="0"/>
                <a:cs typeface="Arial" pitchFamily="34" charset="0"/>
              </a:rPr>
              <a:t>Principio de Legitimación. Artículo 2013. También fue modificado por Ley 30313.</a:t>
            </a:r>
          </a:p>
          <a:p>
            <a:pPr lvl="0">
              <a:buFontTx/>
              <a:buChar char="-"/>
            </a:pPr>
            <a:endParaRPr lang="es-ES" sz="1800" b="1" dirty="0">
              <a:latin typeface="Arial" pitchFamily="34" charset="0"/>
              <a:cs typeface="Arial" pitchFamily="34" charset="0"/>
            </a:endParaRPr>
          </a:p>
          <a:p>
            <a:pPr lvl="0">
              <a:buFontTx/>
              <a:buChar char="-"/>
            </a:pPr>
            <a:r>
              <a:rPr lang="es-ES" sz="1800" b="1" dirty="0">
                <a:latin typeface="Arial" pitchFamily="34" charset="0"/>
                <a:cs typeface="Arial" pitchFamily="34" charset="0"/>
              </a:rPr>
              <a:t>Oposición de derechos reales. Artículo 2022.</a:t>
            </a:r>
          </a:p>
          <a:p>
            <a:pPr lvl="0">
              <a:buFontTx/>
              <a:buChar char="-"/>
            </a:pPr>
            <a:endParaRPr lang="es-ES" sz="1800" b="1" dirty="0">
              <a:latin typeface="Arial" pitchFamily="34" charset="0"/>
              <a:cs typeface="Arial" pitchFamily="34" charset="0"/>
            </a:endParaRPr>
          </a:p>
          <a:p>
            <a:pPr lvl="0">
              <a:buFontTx/>
              <a:buChar char="-"/>
            </a:pPr>
            <a:r>
              <a:rPr lang="es-ES" sz="1800" b="1" dirty="0">
                <a:latin typeface="Arial" pitchFamily="34" charset="0"/>
                <a:cs typeface="Arial" pitchFamily="34" charset="0"/>
              </a:rPr>
              <a:t>Estudios de títulos más rigurosos.</a:t>
            </a:r>
          </a:p>
          <a:p>
            <a:pPr lvl="0">
              <a:buFontTx/>
              <a:buChar char="-"/>
            </a:pPr>
            <a:endParaRPr lang="es-ES" sz="1800" b="1" dirty="0">
              <a:latin typeface="Arial" pitchFamily="34" charset="0"/>
              <a:cs typeface="Arial" pitchFamily="34" charset="0"/>
            </a:endParaRPr>
          </a:p>
          <a:p>
            <a:pPr lvl="0">
              <a:buFontTx/>
              <a:buChar char="-"/>
            </a:pPr>
            <a:r>
              <a:rPr lang="es-ES" sz="1800" b="1" dirty="0">
                <a:latin typeface="Arial" pitchFamily="34" charset="0"/>
                <a:cs typeface="Arial" pitchFamily="34" charset="0"/>
              </a:rPr>
              <a:t>Probablemente aumente conflictos.</a:t>
            </a:r>
          </a:p>
          <a:p>
            <a:pPr lvl="0">
              <a:buFontTx/>
              <a:buChar char="-"/>
            </a:pPr>
            <a:endParaRPr lang="es-ES" sz="1800" b="1" dirty="0">
              <a:latin typeface="Arial" pitchFamily="34" charset="0"/>
              <a:cs typeface="Arial" pitchFamily="34" charset="0"/>
            </a:endParaRPr>
          </a:p>
          <a:p>
            <a:pPr lvl="0">
              <a:buFontTx/>
              <a:buChar char="-"/>
            </a:pPr>
            <a:endParaRPr lang="es-ES" sz="1800" b="1" dirty="0">
              <a:latin typeface="Arial" pitchFamily="34" charset="0"/>
              <a:cs typeface="Arial" pitchFamily="34" charset="0"/>
            </a:endParaRPr>
          </a:p>
          <a:p>
            <a:pPr lvl="0">
              <a:buFontTx/>
              <a:buChar char="-"/>
            </a:pPr>
            <a:endParaRPr lang="es-ES" sz="1800" b="1" dirty="0">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sz="1800" b="1" dirty="0">
              <a:solidFill>
                <a:prstClr val="white"/>
              </a:solidFill>
              <a:latin typeface="Arial" pitchFamily="34" charset="0"/>
              <a:cs typeface="Arial" pitchFamily="34" charset="0"/>
            </a:endParaRPr>
          </a:p>
          <a:p>
            <a:pPr lvl="0"/>
            <a:endParaRPr lang="es-ES" b="1" dirty="0">
              <a:solidFill>
                <a:prstClr val="white"/>
              </a:solidFill>
            </a:endParaRPr>
          </a:p>
          <a:p>
            <a:pPr marL="0" indent="0">
              <a:buNone/>
            </a:pPr>
            <a:endParaRPr lang="es-ES" dirty="0"/>
          </a:p>
        </p:txBody>
      </p:sp>
    </p:spTree>
    <p:extLst>
      <p:ext uri="{BB962C8B-B14F-4D97-AF65-F5344CB8AC3E}">
        <p14:creationId xmlns:p14="http://schemas.microsoft.com/office/powerpoint/2010/main" val="31710673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9512" y="1988840"/>
            <a:ext cx="8784976" cy="3096344"/>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solidFill>
                <a:schemeClr val="bg1"/>
              </a:solidFill>
            </a:endParaRPr>
          </a:p>
        </p:txBody>
      </p:sp>
      <p:sp>
        <p:nvSpPr>
          <p:cNvPr id="7" name="6 Rectángulo"/>
          <p:cNvSpPr/>
          <p:nvPr/>
        </p:nvSpPr>
        <p:spPr>
          <a:xfrm>
            <a:off x="179512" y="2132856"/>
            <a:ext cx="8784976" cy="5355312"/>
          </a:xfrm>
          <a:prstGeom prst="rect">
            <a:avLst/>
          </a:prstGeom>
        </p:spPr>
        <p:txBody>
          <a:bodyPr wrap="square">
            <a:spAutoFit/>
          </a:bodyPr>
          <a:lstStyle/>
          <a:p>
            <a:pPr marL="285750" indent="-285750" algn="just">
              <a:buFontTx/>
              <a:buChar char="-"/>
            </a:pPr>
            <a:r>
              <a:rPr lang="es-PE" dirty="0"/>
              <a:t>A transfiere a B. Hay algún vicio en transferencia que luego genera nulidad.</a:t>
            </a:r>
          </a:p>
          <a:p>
            <a:pPr marL="285750" indent="-285750" algn="just">
              <a:buFontTx/>
              <a:buChar char="-"/>
            </a:pPr>
            <a:r>
              <a:rPr lang="es-PE" dirty="0"/>
              <a:t>B hipoteca a C.</a:t>
            </a:r>
          </a:p>
          <a:p>
            <a:pPr algn="just"/>
            <a:r>
              <a:rPr lang="es-PE" dirty="0"/>
              <a:t>Se aplica 2014? C es tercero de buena fe?.</a:t>
            </a:r>
          </a:p>
          <a:p>
            <a:pPr algn="just"/>
            <a:endParaRPr lang="es-PE" dirty="0"/>
          </a:p>
          <a:p>
            <a:pPr marL="285750" indent="-285750" algn="just">
              <a:buFontTx/>
              <a:buChar char="-"/>
            </a:pPr>
            <a:r>
              <a:rPr lang="es-PE" dirty="0"/>
              <a:t>A transfiere a B. Hay saldo de precio y Registros no inscribe hipoteca legal por error.</a:t>
            </a:r>
          </a:p>
          <a:p>
            <a:pPr marL="285750" indent="-285750" algn="just">
              <a:buFontTx/>
              <a:buChar char="-"/>
            </a:pPr>
            <a:r>
              <a:rPr lang="es-PE" dirty="0"/>
              <a:t>B transfiere a C.</a:t>
            </a:r>
          </a:p>
          <a:p>
            <a:pPr algn="just"/>
            <a:r>
              <a:rPr lang="es-PE" dirty="0"/>
              <a:t>Se aplica 2014? C es tercero de buena fe?.</a:t>
            </a:r>
          </a:p>
          <a:p>
            <a:pPr algn="just"/>
            <a:endParaRPr lang="es-PE" dirty="0"/>
          </a:p>
          <a:p>
            <a:pPr algn="just"/>
            <a:endParaRPr lang="es-PE" dirty="0"/>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cs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a:p>
            <a:pPr algn="just"/>
            <a:endParaRPr lang="es-PE" b="1" dirty="0">
              <a:latin typeface="Arial" pitchFamily="34" charset="0"/>
              <a:cs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p:txBody>
      </p:sp>
      <p:sp>
        <p:nvSpPr>
          <p:cNvPr id="8" name="7 CuadroTexto"/>
          <p:cNvSpPr txBox="1"/>
          <p:nvPr/>
        </p:nvSpPr>
        <p:spPr>
          <a:xfrm>
            <a:off x="179512" y="908720"/>
            <a:ext cx="8568952" cy="954107"/>
          </a:xfrm>
          <a:prstGeom prst="rect">
            <a:avLst/>
          </a:prstGeom>
          <a:noFill/>
        </p:spPr>
        <p:txBody>
          <a:bodyPr wrap="square" rtlCol="0">
            <a:spAutoFit/>
          </a:bodyPr>
          <a:lstStyle/>
          <a:p>
            <a:r>
              <a:rPr lang="es-PE" sz="2800" b="1" dirty="0"/>
              <a:t>ALGUNOS SUPUESTOS</a:t>
            </a:r>
          </a:p>
          <a:p>
            <a:r>
              <a:rPr lang="es-PE" sz="2800" b="1" dirty="0"/>
              <a:t> </a:t>
            </a:r>
            <a:endParaRPr lang="es-PE" b="1" dirty="0">
              <a:solidFill>
                <a:schemeClr val="bg1"/>
              </a:solidFill>
            </a:endParaRPr>
          </a:p>
        </p:txBody>
      </p:sp>
    </p:spTree>
    <p:extLst>
      <p:ext uri="{BB962C8B-B14F-4D97-AF65-F5344CB8AC3E}">
        <p14:creationId xmlns:p14="http://schemas.microsoft.com/office/powerpoint/2010/main" val="376571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9512" y="1988840"/>
            <a:ext cx="8784976" cy="3096344"/>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solidFill>
                <a:schemeClr val="bg1"/>
              </a:solidFill>
            </a:endParaRPr>
          </a:p>
        </p:txBody>
      </p:sp>
      <p:sp>
        <p:nvSpPr>
          <p:cNvPr id="7" name="6 Rectángulo"/>
          <p:cNvSpPr/>
          <p:nvPr/>
        </p:nvSpPr>
        <p:spPr>
          <a:xfrm>
            <a:off x="179512" y="2132856"/>
            <a:ext cx="8784976" cy="4524315"/>
          </a:xfrm>
          <a:prstGeom prst="rect">
            <a:avLst/>
          </a:prstGeom>
        </p:spPr>
        <p:txBody>
          <a:bodyPr wrap="square">
            <a:spAutoFit/>
          </a:bodyPr>
          <a:lstStyle/>
          <a:p>
            <a:pPr marL="285750" indent="-285750" algn="just">
              <a:buFontTx/>
              <a:buChar char="-"/>
            </a:pPr>
            <a:r>
              <a:rPr lang="es-PE" dirty="0"/>
              <a:t>Banco firma hipoteca con Juan que tiene DNI como soltero y en Registros aparecía como único propietario.</a:t>
            </a:r>
          </a:p>
          <a:p>
            <a:pPr marL="285750" indent="-285750" algn="just">
              <a:buFontTx/>
              <a:buChar char="-"/>
            </a:pPr>
            <a:r>
              <a:rPr lang="es-PE" dirty="0"/>
              <a:t>Esposa de Juan demanda nulidad de hipoteca ya que indica que en </a:t>
            </a:r>
            <a:r>
              <a:rPr lang="es-PE" b="1" dirty="0"/>
              <a:t>título archivado </a:t>
            </a:r>
            <a:r>
              <a:rPr lang="es-PE" dirty="0"/>
              <a:t>de inscripción de fábrica, se indica que Juan es casado. </a:t>
            </a:r>
          </a:p>
          <a:p>
            <a:pPr marL="285750" indent="-285750" algn="just">
              <a:buFontTx/>
              <a:buChar char="-"/>
            </a:pPr>
            <a:r>
              <a:rPr lang="es-PE" dirty="0"/>
              <a:t>Suprema ampara demanda y declara nulidad de hipoteca.</a:t>
            </a: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cs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a:p>
            <a:pPr algn="just"/>
            <a:endParaRPr lang="es-PE" b="1" dirty="0">
              <a:latin typeface="Arial" pitchFamily="34" charset="0"/>
              <a:cs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p:txBody>
      </p:sp>
      <p:sp>
        <p:nvSpPr>
          <p:cNvPr id="8" name="7 CuadroTexto"/>
          <p:cNvSpPr txBox="1"/>
          <p:nvPr/>
        </p:nvSpPr>
        <p:spPr>
          <a:xfrm>
            <a:off x="179512" y="908720"/>
            <a:ext cx="8568952" cy="954107"/>
          </a:xfrm>
          <a:prstGeom prst="rect">
            <a:avLst/>
          </a:prstGeom>
          <a:noFill/>
        </p:spPr>
        <p:txBody>
          <a:bodyPr wrap="square" rtlCol="0">
            <a:spAutoFit/>
          </a:bodyPr>
          <a:lstStyle/>
          <a:p>
            <a:r>
              <a:rPr lang="es-PE" sz="2800" b="1" dirty="0"/>
              <a:t>CASACION No. 1005-2009- Lima.</a:t>
            </a:r>
          </a:p>
          <a:p>
            <a:r>
              <a:rPr lang="es-PE" sz="2800" b="1" dirty="0"/>
              <a:t> </a:t>
            </a:r>
            <a:endParaRPr lang="es-PE" b="1" dirty="0">
              <a:solidFill>
                <a:schemeClr val="bg1"/>
              </a:solidFill>
            </a:endParaRPr>
          </a:p>
        </p:txBody>
      </p:sp>
    </p:spTree>
    <p:extLst>
      <p:ext uri="{BB962C8B-B14F-4D97-AF65-F5344CB8AC3E}">
        <p14:creationId xmlns:p14="http://schemas.microsoft.com/office/powerpoint/2010/main" val="390401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br>
              <a:rPr lang="es-ES" sz="2800" b="1" dirty="0">
                <a:solidFill>
                  <a:prstClr val="white"/>
                </a:solidFill>
                <a:latin typeface="Arial" pitchFamily="34" charset="0"/>
                <a:cs typeface="Arial" pitchFamily="34" charset="0"/>
              </a:rPr>
            </a:br>
            <a:r>
              <a:rPr lang="es-ES" sz="2800" b="1" dirty="0">
                <a:solidFill>
                  <a:prstClr val="white"/>
                </a:solidFill>
                <a:latin typeface="Arial" pitchFamily="34" charset="0"/>
                <a:cs typeface="Arial" pitchFamily="34" charset="0"/>
              </a:rPr>
              <a:t>                                                                </a:t>
            </a:r>
            <a:r>
              <a:rPr lang="es-ES" sz="2800" b="1" dirty="0">
                <a:latin typeface="Arial" pitchFamily="34" charset="0"/>
                <a:cs typeface="Arial" pitchFamily="34" charset="0"/>
              </a:rPr>
              <a:t>Casación Nº 570-97-ICA</a:t>
            </a:r>
            <a:endParaRPr lang="es-ES" dirty="0"/>
          </a:p>
        </p:txBody>
      </p:sp>
      <p:sp>
        <p:nvSpPr>
          <p:cNvPr id="3" name="2 Marcador de contenido"/>
          <p:cNvSpPr>
            <a:spLocks noGrp="1"/>
          </p:cNvSpPr>
          <p:nvPr>
            <p:ph idx="1"/>
          </p:nvPr>
        </p:nvSpPr>
        <p:spPr>
          <a:xfrm>
            <a:off x="457200" y="1600201"/>
            <a:ext cx="8229600" cy="1900808"/>
          </a:xfrm>
          <a:solidFill>
            <a:schemeClr val="accent2"/>
          </a:solidFill>
          <a:ln w="38100">
            <a:solidFill>
              <a:schemeClr val="bg1"/>
            </a:solidFill>
          </a:ln>
        </p:spPr>
        <p:txBody>
          <a:bodyPr>
            <a:normAutofit/>
          </a:bodyPr>
          <a:lstStyle/>
          <a:p>
            <a:pPr lvl="0" algn="just"/>
            <a:r>
              <a:rPr lang="es-ES" sz="1800" b="1" dirty="0">
                <a:latin typeface="Arial" pitchFamily="34" charset="0"/>
                <a:cs typeface="Arial" pitchFamily="34" charset="0"/>
              </a:rPr>
              <a:t>Si la conviviente con derecho a gananciales no ha intervenido en la hipoteca, ni ha concedido poder para ello, este acto no puede surtir sus efectos en cuanto a la proporción del vicio, sin embargo aún cuando adolezca parcialmente la nulidad los derechos adquiridos a causa de su inscripción registral podría mantenerse, si se establece la buena fe del codemandado en la constitución de la hipoteca. </a:t>
            </a:r>
          </a:p>
          <a:p>
            <a:endParaRPr lang="es-ES" sz="1800" dirty="0"/>
          </a:p>
        </p:txBody>
      </p:sp>
    </p:spTree>
    <p:extLst>
      <p:ext uri="{BB962C8B-B14F-4D97-AF65-F5344CB8AC3E}">
        <p14:creationId xmlns:p14="http://schemas.microsoft.com/office/powerpoint/2010/main" val="10452668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9512" y="1484784"/>
            <a:ext cx="8784976" cy="367240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just"/>
            <a:endParaRPr lang="es-PE" dirty="0"/>
          </a:p>
          <a:p>
            <a:pPr algn="just"/>
            <a:endParaRPr lang="es-PE" dirty="0"/>
          </a:p>
          <a:p>
            <a:pPr algn="just"/>
            <a:endParaRPr lang="es-PE" dirty="0"/>
          </a:p>
          <a:p>
            <a:pPr algn="just"/>
            <a:endParaRPr lang="es-PE" dirty="0"/>
          </a:p>
          <a:p>
            <a:pPr algn="just"/>
            <a:endParaRPr lang="es-PE" dirty="0"/>
          </a:p>
          <a:p>
            <a:pPr algn="just"/>
            <a:r>
              <a:rPr lang="es-PE" dirty="0">
                <a:solidFill>
                  <a:schemeClr val="tx1"/>
                </a:solidFill>
              </a:rPr>
              <a:t>A vende un bien a B, en 1973, pero no inscribe. Luego A le vende el mismo bien a C, en 2000, quien sí inscribe. El heredero de B (primer comprador) presenta la demanda de nulidad por causal de fin ilícito, contra A-C. </a:t>
            </a:r>
          </a:p>
          <a:p>
            <a:pPr algn="just"/>
            <a:endParaRPr lang="es-PE" dirty="0">
              <a:solidFill>
                <a:schemeClr val="tx1"/>
              </a:solidFill>
            </a:endParaRPr>
          </a:p>
          <a:p>
            <a:pPr algn="just"/>
            <a:r>
              <a:rPr lang="es-PE" dirty="0">
                <a:solidFill>
                  <a:schemeClr val="tx1"/>
                </a:solidFill>
              </a:rPr>
              <a:t>Suprema ampara nulidad.  Sustenta acto nulo, aplicando criterios del 2014, en la existencia de una finalidad ilícita que se acredita a través de:</a:t>
            </a:r>
          </a:p>
          <a:p>
            <a:pPr marL="285750" indent="-285750" algn="just">
              <a:buFontTx/>
              <a:buChar char="-"/>
            </a:pPr>
            <a:r>
              <a:rPr lang="es-PE" dirty="0">
                <a:solidFill>
                  <a:schemeClr val="tx1"/>
                </a:solidFill>
              </a:rPr>
              <a:t>Precio ínfimo.</a:t>
            </a:r>
          </a:p>
          <a:p>
            <a:pPr marL="285750" indent="-285750" algn="just">
              <a:buFontTx/>
              <a:buChar char="-"/>
            </a:pPr>
            <a:r>
              <a:rPr lang="es-PE" dirty="0">
                <a:solidFill>
                  <a:schemeClr val="tx1"/>
                </a:solidFill>
              </a:rPr>
              <a:t>A se encontraba en posesión por más de 30 años, hecho que no podía ser desconocido por C. (Se impone deber de verificar el estado actual del bien? Estándar de diligencia ordinaria?)</a:t>
            </a:r>
          </a:p>
          <a:p>
            <a:pPr marL="285750" indent="-285750" algn="just">
              <a:buFontTx/>
              <a:buChar char="-"/>
            </a:pPr>
            <a:endParaRPr lang="es-PE" dirty="0"/>
          </a:p>
          <a:p>
            <a:pPr marL="285750" indent="-285750" algn="just">
              <a:buFontTx/>
              <a:buChar char="-"/>
            </a:pPr>
            <a:endParaRPr lang="es-PE" dirty="0"/>
          </a:p>
          <a:p>
            <a:pPr marL="285750" indent="-285750" algn="just">
              <a:buFontTx/>
              <a:buChar char="-"/>
            </a:pPr>
            <a:endParaRPr lang="es-PE" dirty="0"/>
          </a:p>
          <a:p>
            <a:pPr marL="285750" indent="-285750" algn="just">
              <a:buFontTx/>
              <a:buChar char="-"/>
            </a:pPr>
            <a:endParaRPr lang="es-PE" dirty="0"/>
          </a:p>
          <a:p>
            <a:pPr marL="285750" indent="-285750" algn="just">
              <a:buFontTx/>
              <a:buChar char="-"/>
            </a:pPr>
            <a:r>
              <a:rPr lang="es-PE" dirty="0"/>
              <a:t> </a:t>
            </a:r>
          </a:p>
        </p:txBody>
      </p:sp>
      <p:sp>
        <p:nvSpPr>
          <p:cNvPr id="7" name="6 Rectángulo"/>
          <p:cNvSpPr/>
          <p:nvPr/>
        </p:nvSpPr>
        <p:spPr>
          <a:xfrm>
            <a:off x="179512" y="2132856"/>
            <a:ext cx="8712968" cy="369332"/>
          </a:xfrm>
          <a:prstGeom prst="rect">
            <a:avLst/>
          </a:prstGeom>
        </p:spPr>
        <p:txBody>
          <a:bodyPr wrap="square">
            <a:spAutoFit/>
          </a:bodyPr>
          <a:lstStyle/>
          <a:p>
            <a:pPr algn="just"/>
            <a:endParaRPr lang="es-PE" b="1" dirty="0">
              <a:solidFill>
                <a:schemeClr val="bg1"/>
              </a:solidFill>
              <a:latin typeface="Arial" pitchFamily="34" charset="0"/>
              <a:cs typeface="Arial" pitchFamily="34" charset="0"/>
            </a:endParaRPr>
          </a:p>
        </p:txBody>
      </p:sp>
      <p:sp>
        <p:nvSpPr>
          <p:cNvPr id="8" name="7 CuadroTexto"/>
          <p:cNvSpPr txBox="1"/>
          <p:nvPr/>
        </p:nvSpPr>
        <p:spPr>
          <a:xfrm>
            <a:off x="-108520" y="93211"/>
            <a:ext cx="8568952" cy="954107"/>
          </a:xfrm>
          <a:prstGeom prst="rect">
            <a:avLst/>
          </a:prstGeom>
          <a:noFill/>
        </p:spPr>
        <p:txBody>
          <a:bodyPr wrap="square" rtlCol="0">
            <a:spAutoFit/>
          </a:bodyPr>
          <a:lstStyle/>
          <a:p>
            <a:endParaRPr lang="es-PE" sz="2800" b="1" dirty="0"/>
          </a:p>
          <a:p>
            <a:r>
              <a:rPr lang="es-PE" sz="2800" b="1" dirty="0"/>
              <a:t>       Casación N° 3098-2011-Lima</a:t>
            </a:r>
            <a:endParaRPr lang="es-PE" b="1" dirty="0">
              <a:solidFill>
                <a:schemeClr val="bg1"/>
              </a:solidFill>
            </a:endParaRPr>
          </a:p>
        </p:txBody>
      </p:sp>
    </p:spTree>
    <p:extLst>
      <p:ext uri="{BB962C8B-B14F-4D97-AF65-F5344CB8AC3E}">
        <p14:creationId xmlns:p14="http://schemas.microsoft.com/office/powerpoint/2010/main" val="276130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nodePh="1">
                                  <p:stCondLst>
                                    <p:cond delay="0"/>
                                  </p:stCondLst>
                                  <p:endCondLst>
                                    <p:cond evt="begin" delay="0">
                                      <p:tn val="5"/>
                                    </p:cond>
                                  </p:end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9512" y="1484784"/>
            <a:ext cx="8784976" cy="367240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just"/>
            <a:endParaRPr lang="es-PE" b="1" dirty="0">
              <a:solidFill>
                <a:schemeClr val="tx1"/>
              </a:solidFill>
            </a:endParaRPr>
          </a:p>
          <a:p>
            <a:pPr algn="just"/>
            <a:endParaRPr lang="es-PE" b="1" dirty="0">
              <a:solidFill>
                <a:schemeClr val="tx1"/>
              </a:solidFill>
            </a:endParaRPr>
          </a:p>
          <a:p>
            <a:pPr algn="just"/>
            <a:endParaRPr lang="es-PE" b="1" dirty="0">
              <a:solidFill>
                <a:schemeClr val="tx1"/>
              </a:solidFill>
            </a:endParaRPr>
          </a:p>
          <a:p>
            <a:pPr algn="just"/>
            <a:endParaRPr lang="es-PE" b="1" dirty="0">
              <a:solidFill>
                <a:schemeClr val="tx1"/>
              </a:solidFill>
            </a:endParaRPr>
          </a:p>
          <a:p>
            <a:pPr algn="just"/>
            <a:r>
              <a:rPr lang="es-PE" b="1" dirty="0">
                <a:solidFill>
                  <a:schemeClr val="tx1"/>
                </a:solidFill>
              </a:rPr>
              <a:t>En el caso descrito tiene que ver el principio de buena fe registral?</a:t>
            </a:r>
          </a:p>
          <a:p>
            <a:pPr algn="just"/>
            <a:endParaRPr lang="es-PE" b="1" dirty="0">
              <a:solidFill>
                <a:schemeClr val="tx1"/>
              </a:solidFill>
            </a:endParaRPr>
          </a:p>
          <a:p>
            <a:pPr algn="just"/>
            <a:r>
              <a:rPr lang="es-PE" b="1" dirty="0">
                <a:solidFill>
                  <a:schemeClr val="tx1"/>
                </a:solidFill>
              </a:rPr>
              <a:t>No hay tercero registral. Se resuelve por nulidad.</a:t>
            </a:r>
          </a:p>
          <a:p>
            <a:pPr algn="just"/>
            <a:endParaRPr lang="es-PE" b="1" dirty="0">
              <a:solidFill>
                <a:schemeClr val="tx1"/>
              </a:solidFill>
            </a:endParaRPr>
          </a:p>
          <a:p>
            <a:pPr algn="just"/>
            <a:r>
              <a:rPr lang="es-PE" b="1" dirty="0">
                <a:solidFill>
                  <a:schemeClr val="tx1"/>
                </a:solidFill>
              </a:rPr>
              <a:t>Distinto sería si C hubiera Transferido a D.</a:t>
            </a:r>
          </a:p>
          <a:p>
            <a:pPr algn="just"/>
            <a:endParaRPr lang="es-PE" b="1" dirty="0">
              <a:solidFill>
                <a:schemeClr val="tx1"/>
              </a:solidFill>
            </a:endParaRPr>
          </a:p>
          <a:p>
            <a:pPr algn="just"/>
            <a:endParaRPr lang="es-PE" dirty="0"/>
          </a:p>
          <a:p>
            <a:pPr algn="just"/>
            <a:endParaRPr lang="es-PE" dirty="0"/>
          </a:p>
          <a:p>
            <a:pPr algn="just"/>
            <a:endParaRPr lang="es-PE" dirty="0"/>
          </a:p>
          <a:p>
            <a:pPr algn="just"/>
            <a:endParaRPr lang="es-PE" dirty="0"/>
          </a:p>
          <a:p>
            <a:pPr algn="just"/>
            <a:endParaRPr lang="es-PE" dirty="0"/>
          </a:p>
          <a:p>
            <a:pPr marL="285750" indent="-285750" algn="just">
              <a:buFontTx/>
              <a:buChar char="-"/>
            </a:pPr>
            <a:endParaRPr lang="es-PE" dirty="0"/>
          </a:p>
          <a:p>
            <a:pPr marL="285750" indent="-285750" algn="just">
              <a:buFontTx/>
              <a:buChar char="-"/>
            </a:pPr>
            <a:endParaRPr lang="es-PE" dirty="0"/>
          </a:p>
          <a:p>
            <a:pPr marL="285750" indent="-285750" algn="just">
              <a:buFontTx/>
              <a:buChar char="-"/>
            </a:pPr>
            <a:endParaRPr lang="es-PE" dirty="0"/>
          </a:p>
          <a:p>
            <a:pPr marL="285750" indent="-285750" algn="just">
              <a:buFontTx/>
              <a:buChar char="-"/>
            </a:pPr>
            <a:endParaRPr lang="es-PE" dirty="0"/>
          </a:p>
          <a:p>
            <a:pPr marL="285750" indent="-285750" algn="just">
              <a:buFontTx/>
              <a:buChar char="-"/>
            </a:pPr>
            <a:r>
              <a:rPr lang="es-PE" dirty="0"/>
              <a:t> </a:t>
            </a:r>
          </a:p>
        </p:txBody>
      </p:sp>
      <p:sp>
        <p:nvSpPr>
          <p:cNvPr id="7" name="6 Rectángulo"/>
          <p:cNvSpPr/>
          <p:nvPr/>
        </p:nvSpPr>
        <p:spPr>
          <a:xfrm>
            <a:off x="179512" y="2132856"/>
            <a:ext cx="8712968" cy="369332"/>
          </a:xfrm>
          <a:prstGeom prst="rect">
            <a:avLst/>
          </a:prstGeom>
        </p:spPr>
        <p:txBody>
          <a:bodyPr wrap="square">
            <a:spAutoFit/>
          </a:bodyPr>
          <a:lstStyle/>
          <a:p>
            <a:pPr algn="just"/>
            <a:endParaRPr lang="es-PE" b="1" dirty="0">
              <a:solidFill>
                <a:schemeClr val="bg1"/>
              </a:solidFill>
              <a:latin typeface="Arial" pitchFamily="34" charset="0"/>
              <a:cs typeface="Arial" pitchFamily="34" charset="0"/>
            </a:endParaRPr>
          </a:p>
        </p:txBody>
      </p:sp>
      <p:sp>
        <p:nvSpPr>
          <p:cNvPr id="8" name="7 CuadroTexto"/>
          <p:cNvSpPr txBox="1"/>
          <p:nvPr/>
        </p:nvSpPr>
        <p:spPr>
          <a:xfrm>
            <a:off x="-108520" y="93211"/>
            <a:ext cx="8568952" cy="523220"/>
          </a:xfrm>
          <a:prstGeom prst="rect">
            <a:avLst/>
          </a:prstGeom>
          <a:noFill/>
        </p:spPr>
        <p:txBody>
          <a:bodyPr wrap="square" rtlCol="0">
            <a:spAutoFit/>
          </a:bodyPr>
          <a:lstStyle/>
          <a:p>
            <a:r>
              <a:rPr lang="es-PE" sz="2800" b="1" dirty="0"/>
              <a:t>      Casación N° 3098-2011-Lima</a:t>
            </a:r>
            <a:endParaRPr lang="es-PE" b="1" dirty="0">
              <a:solidFill>
                <a:schemeClr val="bg1"/>
              </a:solidFill>
            </a:endParaRPr>
          </a:p>
        </p:txBody>
      </p:sp>
    </p:spTree>
    <p:extLst>
      <p:ext uri="{BB962C8B-B14F-4D97-AF65-F5344CB8AC3E}">
        <p14:creationId xmlns:p14="http://schemas.microsoft.com/office/powerpoint/2010/main" val="378778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nodePh="1">
                                  <p:stCondLst>
                                    <p:cond delay="0"/>
                                  </p:stCondLst>
                                  <p:endCondLst>
                                    <p:cond evt="begin" delay="0">
                                      <p:tn val="5"/>
                                    </p:cond>
                                  </p:end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defRPr/>
            </a:pPr>
            <a:r>
              <a:rPr lang="es-PE" dirty="0"/>
              <a:t>	                                                                                                                </a:t>
            </a:r>
            <a:br>
              <a:rPr lang="es-PE" dirty="0"/>
            </a:br>
            <a:r>
              <a:rPr lang="es-PE" dirty="0"/>
              <a:t>                                                                         </a:t>
            </a:r>
            <a:br>
              <a:rPr lang="es-PE" dirty="0"/>
            </a:br>
            <a:r>
              <a:rPr lang="es-PE" dirty="0"/>
              <a:t>										</a:t>
            </a:r>
            <a:br>
              <a:rPr lang="es-PE" dirty="0"/>
            </a:br>
            <a:r>
              <a:rPr lang="es-PE" dirty="0"/>
              <a:t>									</a:t>
            </a:r>
            <a:r>
              <a:rPr lang="es-PE" dirty="0">
                <a:effectLst>
                  <a:outerShdw blurRad="38100" dist="38100" dir="2700000" algn="tl">
                    <a:srgbClr val="000000">
                      <a:alpha val="43137"/>
                    </a:srgbClr>
                  </a:outerShdw>
                </a:effectLst>
              </a:rPr>
              <a:t>Criterios Generales.</a:t>
            </a:r>
          </a:p>
        </p:txBody>
      </p:sp>
      <p:sp>
        <p:nvSpPr>
          <p:cNvPr id="56322" name="2 Marcador de contenido"/>
          <p:cNvSpPr>
            <a:spLocks noGrp="1"/>
          </p:cNvSpPr>
          <p:nvPr>
            <p:ph idx="1"/>
          </p:nvPr>
        </p:nvSpPr>
        <p:spPr bwMode="auto">
          <a:xfrm>
            <a:off x="457200" y="1600200"/>
            <a:ext cx="8229600" cy="45259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indent="0">
              <a:buNone/>
            </a:pPr>
            <a:r>
              <a:rPr lang="es-PE" sz="2000" b="1" dirty="0"/>
              <a:t>RECTIFICACIÓN DE ÁREA, MEDIDAS PERIMÉTRICAS Y LINDEROS (Acuerdo) </a:t>
            </a:r>
            <a:endParaRPr lang="es-PE" sz="2000" dirty="0"/>
          </a:p>
          <a:p>
            <a:pPr marL="0" indent="0">
              <a:buNone/>
            </a:pPr>
            <a:endParaRPr lang="es-PE" sz="2000" dirty="0"/>
          </a:p>
          <a:p>
            <a:pPr marL="0" indent="0">
              <a:buNone/>
            </a:pPr>
            <a:r>
              <a:rPr lang="es-PE" sz="2000" dirty="0"/>
              <a:t>“Procede la rectificación de área, linderos y/o medidas perimétricas en mérito a escritura pública otorgada por el propietario acompañada de la documentación a que se refiere el artículo 20 del Reglamento de Inscripciones del Registro de Predios, solo si el área de Catastro determina indubitablemente que el ámbito gráfico resultante se encuentra dentro del predio inscrito. Dicha rectificación no procederá cuando se afecten derechos de acreedores inscritos o medidas cautelares, salvo que los afectados o el órgano jurisdiccional o administrativo autoricen la rectificación.</a:t>
            </a:r>
          </a:p>
          <a:p>
            <a:pPr marL="0" indent="0">
              <a:buNone/>
            </a:pPr>
            <a:r>
              <a:rPr lang="es-PE" sz="2000" b="1" dirty="0"/>
              <a:t> </a:t>
            </a:r>
            <a:endParaRPr lang="es-PE" sz="2000" dirty="0"/>
          </a:p>
        </p:txBody>
      </p:sp>
    </p:spTree>
    <p:extLst>
      <p:ext uri="{BB962C8B-B14F-4D97-AF65-F5344CB8AC3E}">
        <p14:creationId xmlns:p14="http://schemas.microsoft.com/office/powerpoint/2010/main" val="25618892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9512" y="1988840"/>
            <a:ext cx="8784976" cy="2016224"/>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p>
        </p:txBody>
      </p:sp>
      <p:sp>
        <p:nvSpPr>
          <p:cNvPr id="7" name="6 Rectángulo"/>
          <p:cNvSpPr/>
          <p:nvPr/>
        </p:nvSpPr>
        <p:spPr>
          <a:xfrm>
            <a:off x="179512" y="2132856"/>
            <a:ext cx="8712968" cy="1754326"/>
          </a:xfrm>
          <a:prstGeom prst="rect">
            <a:avLst/>
          </a:prstGeom>
        </p:spPr>
        <p:txBody>
          <a:bodyPr wrap="square">
            <a:spAutoFit/>
          </a:bodyPr>
          <a:lstStyle/>
          <a:p>
            <a:pPr algn="just"/>
            <a:r>
              <a:rPr lang="es-PE" b="1" dirty="0">
                <a:latin typeface="Arial" pitchFamily="34" charset="0"/>
                <a:cs typeface="Arial" pitchFamily="34" charset="0"/>
              </a:rPr>
              <a:t>A vende a B. Pero en contrato se indica que el predio está parcialmente ocupado por C (quien afirma haber comprado el bien que ocupa). </a:t>
            </a:r>
          </a:p>
          <a:p>
            <a:pPr algn="just"/>
            <a:endParaRPr lang="es-PE" b="1" dirty="0">
              <a:latin typeface="Arial" pitchFamily="34" charset="0"/>
            </a:endParaRPr>
          </a:p>
          <a:p>
            <a:pPr algn="just"/>
            <a:r>
              <a:rPr lang="es-PE" b="1" dirty="0">
                <a:latin typeface="Arial" pitchFamily="34" charset="0"/>
                <a:cs typeface="Arial" pitchFamily="34" charset="0"/>
              </a:rPr>
              <a:t>(…) La demandante no puede alegar que le asista la buena fe en la transferencia ya que a la fecha de su adquisición del bien, conocía de la existencia de poseedores continuos, pacíficos y públicos.</a:t>
            </a:r>
          </a:p>
        </p:txBody>
      </p:sp>
      <p:sp>
        <p:nvSpPr>
          <p:cNvPr id="8" name="7 CuadroTexto"/>
          <p:cNvSpPr txBox="1"/>
          <p:nvPr/>
        </p:nvSpPr>
        <p:spPr>
          <a:xfrm>
            <a:off x="179512" y="908720"/>
            <a:ext cx="8568952" cy="954107"/>
          </a:xfrm>
          <a:prstGeom prst="rect">
            <a:avLst/>
          </a:prstGeom>
          <a:noFill/>
        </p:spPr>
        <p:txBody>
          <a:bodyPr wrap="square" rtlCol="0">
            <a:spAutoFit/>
          </a:bodyPr>
          <a:lstStyle/>
          <a:p>
            <a:r>
              <a:rPr lang="es-PE" sz="2800" b="1" dirty="0"/>
              <a:t>CASACION No. 3667-2010-LA LIBERTAD.</a:t>
            </a:r>
          </a:p>
          <a:p>
            <a:r>
              <a:rPr lang="es-PE" sz="2800" b="1" dirty="0"/>
              <a:t> </a:t>
            </a:r>
            <a:endParaRPr lang="es-PE" b="1" dirty="0">
              <a:solidFill>
                <a:schemeClr val="bg1"/>
              </a:solidFill>
            </a:endParaRPr>
          </a:p>
        </p:txBody>
      </p:sp>
    </p:spTree>
    <p:extLst>
      <p:ext uri="{BB962C8B-B14F-4D97-AF65-F5344CB8AC3E}">
        <p14:creationId xmlns:p14="http://schemas.microsoft.com/office/powerpoint/2010/main" val="34915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9512" y="1484784"/>
            <a:ext cx="8784976" cy="40324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solidFill>
                <a:schemeClr val="bg1"/>
              </a:solidFill>
            </a:endParaRPr>
          </a:p>
        </p:txBody>
      </p:sp>
      <p:sp>
        <p:nvSpPr>
          <p:cNvPr id="7" name="6 Rectángulo"/>
          <p:cNvSpPr/>
          <p:nvPr/>
        </p:nvSpPr>
        <p:spPr>
          <a:xfrm>
            <a:off x="179512" y="2132856"/>
            <a:ext cx="8784976" cy="5355312"/>
          </a:xfrm>
          <a:prstGeom prst="rect">
            <a:avLst/>
          </a:prstGeom>
        </p:spPr>
        <p:txBody>
          <a:bodyPr wrap="square">
            <a:spAutoFit/>
          </a:bodyPr>
          <a:lstStyle/>
          <a:p>
            <a:pPr marL="285750" indent="-285750" algn="just">
              <a:buFontTx/>
              <a:buChar char="-"/>
            </a:pPr>
            <a:r>
              <a:rPr lang="es-PE" b="1" dirty="0">
                <a:latin typeface="Arial" panose="020B0604020202020204" pitchFamily="34" charset="0"/>
              </a:rPr>
              <a:t>Estado es propietario de un inmueble de 4,000.00 m2, recibido en aporte de habilitación urbana. Bien de dominio público.</a:t>
            </a:r>
          </a:p>
          <a:p>
            <a:pPr marL="285750" indent="-285750" algn="just">
              <a:buFontTx/>
              <a:buChar char="-"/>
            </a:pPr>
            <a:r>
              <a:rPr lang="es-PE" b="1" dirty="0">
                <a:latin typeface="Arial" panose="020B0604020202020204" pitchFamily="34" charset="0"/>
              </a:rPr>
              <a:t>Se falsifican documentos y se hace parecer que el Estado vende a </a:t>
            </a:r>
            <a:r>
              <a:rPr lang="es-PE" b="1" dirty="0" err="1">
                <a:latin typeface="Arial" panose="020B0604020202020204" pitchFamily="34" charset="0"/>
              </a:rPr>
              <a:t>A</a:t>
            </a:r>
            <a:r>
              <a:rPr lang="es-PE" b="1" dirty="0">
                <a:latin typeface="Arial" panose="020B0604020202020204" pitchFamily="34" charset="0"/>
              </a:rPr>
              <a:t>.</a:t>
            </a:r>
          </a:p>
          <a:p>
            <a:pPr marL="285750" indent="-285750" algn="just">
              <a:buFontTx/>
              <a:buChar char="-"/>
            </a:pPr>
            <a:r>
              <a:rPr lang="es-PE" b="1" dirty="0">
                <a:latin typeface="Arial" panose="020B0604020202020204" pitchFamily="34" charset="0"/>
              </a:rPr>
              <a:t>El Estado demanda nulidad de acto jurídico y obtiene medida cautelar, la cual inscribe.</a:t>
            </a:r>
          </a:p>
          <a:p>
            <a:pPr marL="285750" indent="-285750" algn="just">
              <a:buFontTx/>
              <a:buChar char="-"/>
            </a:pPr>
            <a:r>
              <a:rPr lang="es-PE" b="1" dirty="0">
                <a:latin typeface="Arial" panose="020B0604020202020204" pitchFamily="34" charset="0"/>
              </a:rPr>
              <a:t>Se falsifica resolución judicial de levantamiento de embargo y se inscribe.</a:t>
            </a:r>
          </a:p>
          <a:p>
            <a:pPr marL="285750" indent="-285750" algn="just">
              <a:buFontTx/>
              <a:buChar char="-"/>
            </a:pPr>
            <a:r>
              <a:rPr lang="es-PE" b="1" dirty="0">
                <a:latin typeface="Arial" pitchFamily="34" charset="0"/>
              </a:rPr>
              <a:t>A vende a B. B a C. C a D. D a E y E a F.</a:t>
            </a:r>
          </a:p>
          <a:p>
            <a:pPr marL="285750" indent="-285750" algn="just">
              <a:buFontTx/>
              <a:buChar char="-"/>
            </a:pPr>
            <a:r>
              <a:rPr lang="es-PE" b="1" dirty="0">
                <a:latin typeface="Arial" pitchFamily="34" charset="0"/>
              </a:rPr>
              <a:t>Estado interpone nueva demanda por nuevas transferencias.</a:t>
            </a: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endParaRPr>
          </a:p>
          <a:p>
            <a:pPr marL="285750" indent="-285750" algn="just">
              <a:buFontTx/>
              <a:buChar char="-"/>
            </a:pPr>
            <a:endParaRPr lang="es-PE" b="1" dirty="0">
              <a:latin typeface="Arial" pitchFamily="34" charset="0"/>
              <a:cs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a:p>
            <a:pPr algn="just"/>
            <a:endParaRPr lang="es-PE" b="1" dirty="0">
              <a:latin typeface="Arial" pitchFamily="34" charset="0"/>
              <a:cs typeface="Arial" pitchFamily="34" charset="0"/>
            </a:endParaRPr>
          </a:p>
          <a:p>
            <a:pPr algn="just"/>
            <a:endParaRPr lang="es-PE" b="1" dirty="0">
              <a:latin typeface="Arial" pitchFamily="34" charset="0"/>
            </a:endParaRPr>
          </a:p>
          <a:p>
            <a:pPr algn="just"/>
            <a:endParaRPr lang="es-PE" b="1" dirty="0">
              <a:latin typeface="Arial" pitchFamily="34" charset="0"/>
              <a:cs typeface="Arial" pitchFamily="34" charset="0"/>
            </a:endParaRPr>
          </a:p>
        </p:txBody>
      </p:sp>
      <p:sp>
        <p:nvSpPr>
          <p:cNvPr id="8" name="7 CuadroTexto"/>
          <p:cNvSpPr txBox="1"/>
          <p:nvPr/>
        </p:nvSpPr>
        <p:spPr>
          <a:xfrm>
            <a:off x="179512" y="908720"/>
            <a:ext cx="8568952" cy="954107"/>
          </a:xfrm>
          <a:prstGeom prst="rect">
            <a:avLst/>
          </a:prstGeom>
          <a:noFill/>
        </p:spPr>
        <p:txBody>
          <a:bodyPr wrap="square" rtlCol="0">
            <a:spAutoFit/>
          </a:bodyPr>
          <a:lstStyle/>
          <a:p>
            <a:r>
              <a:rPr lang="es-PE" sz="2800" b="1" dirty="0"/>
              <a:t>CASACION No. 5745-2011- Lima.</a:t>
            </a:r>
          </a:p>
          <a:p>
            <a:r>
              <a:rPr lang="es-PE" sz="2800" b="1" dirty="0"/>
              <a:t> </a:t>
            </a:r>
            <a:endParaRPr lang="es-PE" b="1" dirty="0">
              <a:solidFill>
                <a:schemeClr val="bg1"/>
              </a:solidFill>
            </a:endParaRPr>
          </a:p>
        </p:txBody>
      </p:sp>
    </p:spTree>
    <p:extLst>
      <p:ext uri="{BB962C8B-B14F-4D97-AF65-F5344CB8AC3E}">
        <p14:creationId xmlns:p14="http://schemas.microsoft.com/office/powerpoint/2010/main" val="345308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9512" y="2420888"/>
            <a:ext cx="8784976" cy="2016224"/>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solidFill>
                <a:prstClr val="white"/>
              </a:solidFill>
            </a:endParaRPr>
          </a:p>
        </p:txBody>
      </p:sp>
      <p:sp>
        <p:nvSpPr>
          <p:cNvPr id="7" name="6 Rectángulo"/>
          <p:cNvSpPr/>
          <p:nvPr/>
        </p:nvSpPr>
        <p:spPr>
          <a:xfrm>
            <a:off x="179512" y="2492896"/>
            <a:ext cx="8712968" cy="1600438"/>
          </a:xfrm>
          <a:prstGeom prst="rect">
            <a:avLst/>
          </a:prstGeom>
        </p:spPr>
        <p:txBody>
          <a:bodyPr wrap="square">
            <a:spAutoFit/>
          </a:bodyPr>
          <a:lstStyle/>
          <a:p>
            <a:pPr algn="just"/>
            <a:endParaRPr lang="es-PE" sz="1400" b="1" dirty="0">
              <a:solidFill>
                <a:prstClr val="white"/>
              </a:solidFill>
              <a:latin typeface="Arial" pitchFamily="34" charset="0"/>
              <a:cs typeface="Arial" pitchFamily="34" charset="0"/>
            </a:endParaRPr>
          </a:p>
          <a:p>
            <a:pPr algn="just"/>
            <a:r>
              <a:rPr lang="es-PE" sz="1400" b="1" dirty="0">
                <a:latin typeface="Arial" pitchFamily="34" charset="0"/>
                <a:cs typeface="Arial" pitchFamily="34" charset="0"/>
              </a:rPr>
              <a:t>(…) este Colegiado recuerda que la ley civil, específicamente el artículo 2014° del Código Civil, así como el artículo VIII del Título Preliminar del Reglamento General de Registros Públicos, Resolución N° 126-2012-SUNARP-SN, reconocen el principio de Buena Fe Pública Registral, por el cual la inexactitud de los asientos registrales por nulidad, anulación, resolución, etc., del acto que los origina no perjudicará al tercero registral, que a título oneroso y de buena fe hubiera contratado sobre la base de aquéllos, siempre que dichas causas no estén registradas.</a:t>
            </a:r>
          </a:p>
        </p:txBody>
      </p:sp>
      <p:sp>
        <p:nvSpPr>
          <p:cNvPr id="8" name="7 CuadroTexto"/>
          <p:cNvSpPr txBox="1"/>
          <p:nvPr/>
        </p:nvSpPr>
        <p:spPr>
          <a:xfrm>
            <a:off x="179512" y="908720"/>
            <a:ext cx="8568952" cy="1384995"/>
          </a:xfrm>
          <a:prstGeom prst="rect">
            <a:avLst/>
          </a:prstGeom>
          <a:noFill/>
        </p:spPr>
        <p:txBody>
          <a:bodyPr wrap="square" rtlCol="0">
            <a:spAutoFit/>
          </a:bodyPr>
          <a:lstStyle/>
          <a:p>
            <a:r>
              <a:rPr lang="es-PE" sz="2800" b="1" dirty="0"/>
              <a:t>RESOLUCIÓN DEL TRIBUNAL CONSTITUCIONAL</a:t>
            </a:r>
          </a:p>
          <a:p>
            <a:r>
              <a:rPr lang="es-PE" sz="2800" b="1" dirty="0"/>
              <a:t>EXP. N° 01342-2012-AA/TC</a:t>
            </a:r>
          </a:p>
          <a:p>
            <a:r>
              <a:rPr lang="es-PE" sz="2800" b="1" dirty="0">
                <a:solidFill>
                  <a:prstClr val="white"/>
                </a:solidFill>
              </a:rPr>
              <a:t>UCIÓN DEL TRIBUNAL CONSTITUCIONAL</a:t>
            </a:r>
          </a:p>
        </p:txBody>
      </p:sp>
    </p:spTree>
    <p:extLst>
      <p:ext uri="{BB962C8B-B14F-4D97-AF65-F5344CB8AC3E}">
        <p14:creationId xmlns:p14="http://schemas.microsoft.com/office/powerpoint/2010/main" val="236639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9512" y="1988840"/>
            <a:ext cx="8784976" cy="252028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PE"/>
          </a:p>
        </p:txBody>
      </p:sp>
      <p:sp>
        <p:nvSpPr>
          <p:cNvPr id="7" name="6 Rectángulo"/>
          <p:cNvSpPr/>
          <p:nvPr/>
        </p:nvSpPr>
        <p:spPr>
          <a:xfrm>
            <a:off x="179512" y="2132856"/>
            <a:ext cx="8712968" cy="2246769"/>
          </a:xfrm>
          <a:prstGeom prst="rect">
            <a:avLst/>
          </a:prstGeom>
        </p:spPr>
        <p:txBody>
          <a:bodyPr wrap="square">
            <a:spAutoFit/>
          </a:bodyPr>
          <a:lstStyle/>
          <a:p>
            <a:pPr algn="just"/>
            <a:r>
              <a:rPr lang="es-PE" sz="1400" b="1" dirty="0">
                <a:latin typeface="Arial" pitchFamily="34" charset="0"/>
                <a:cs typeface="Arial" pitchFamily="34" charset="0"/>
              </a:rPr>
              <a:t>(…) se concluye que en el caso en controversia, la impugnante ha cumplido con los supuestos fácticos necesarios para la aplicación del principio de la buena fe registral contenido en el numeral dos mil catorce del Código Civil, toda vez que el contrato cuestionado ha sido adquirido a título oneroso pues se trata de una compraventa donde se pactó el valor del inmueble en la suma allí señalada. En relación a la buena fe, la parte demandante no ha logrado probar que los adquirentes del inmueble hayan actuado de mala fe, por lo que es de aplicación la presunción iuris tantum establecida en el segundo párrafo de la norma denunciada. En cuanto al presupuesto consistente en que el otorgante aparezca registralmente con capacidad para otorgar el derecho, es del caso advertir que efectivamente, la impugnante y su esposo adquirieron su derecho de quien tenía capacidad para otorgarlo al encontrarse su derecho inscrito en los Registros Públicos, (…)</a:t>
            </a:r>
          </a:p>
        </p:txBody>
      </p:sp>
      <p:sp>
        <p:nvSpPr>
          <p:cNvPr id="8" name="7 CuadroTexto"/>
          <p:cNvSpPr txBox="1"/>
          <p:nvPr/>
        </p:nvSpPr>
        <p:spPr>
          <a:xfrm>
            <a:off x="179512" y="908720"/>
            <a:ext cx="8568952" cy="523220"/>
          </a:xfrm>
          <a:prstGeom prst="rect">
            <a:avLst/>
          </a:prstGeom>
          <a:noFill/>
        </p:spPr>
        <p:txBody>
          <a:bodyPr wrap="square" rtlCol="0">
            <a:spAutoFit/>
          </a:bodyPr>
          <a:lstStyle/>
          <a:p>
            <a:r>
              <a:rPr lang="es-PE" sz="2800" b="1" dirty="0">
                <a:solidFill>
                  <a:schemeClr val="bg1"/>
                </a:solidFill>
              </a:rPr>
              <a:t>CASACION 5072-2006 LAMBAYEQUE</a:t>
            </a:r>
            <a:endParaRPr lang="es-PE" b="1" dirty="0">
              <a:solidFill>
                <a:schemeClr val="bg1"/>
              </a:solidFill>
            </a:endParaRPr>
          </a:p>
        </p:txBody>
      </p:sp>
    </p:spTree>
    <p:extLst>
      <p:ext uri="{BB962C8B-B14F-4D97-AF65-F5344CB8AC3E}">
        <p14:creationId xmlns:p14="http://schemas.microsoft.com/office/powerpoint/2010/main" val="30965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2500" fill="hold"/>
                                        <p:tgtEl>
                                          <p:spTgt spid="7"/>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620688"/>
            <a:ext cx="8352928" cy="1143000"/>
          </a:xfrm>
        </p:spPr>
        <p:txBody>
          <a:bodyPr/>
          <a:lstStyle/>
          <a:p>
            <a:br>
              <a:rPr lang="es-ES" sz="2800" b="1" dirty="0">
                <a:latin typeface="Arial" pitchFamily="34" charset="0"/>
                <a:cs typeface="Arial" pitchFamily="34" charset="0"/>
              </a:rPr>
            </a:br>
            <a:r>
              <a:rPr lang="es-ES" sz="2800" b="1" dirty="0">
                <a:latin typeface="Arial" pitchFamily="34" charset="0"/>
                <a:cs typeface="Arial" pitchFamily="34" charset="0"/>
              </a:rPr>
              <a:t>Resolución Nº 2416-2011-SUNARP-TR-L</a:t>
            </a:r>
            <a:endParaRPr lang="es-ES" sz="2800" dirty="0"/>
          </a:p>
        </p:txBody>
      </p:sp>
      <p:sp>
        <p:nvSpPr>
          <p:cNvPr id="3" name="2 Marcador de contenido"/>
          <p:cNvSpPr>
            <a:spLocks noGrp="1"/>
          </p:cNvSpPr>
          <p:nvPr>
            <p:ph idx="1"/>
          </p:nvPr>
        </p:nvSpPr>
        <p:spPr>
          <a:xfrm>
            <a:off x="457200" y="1600200"/>
            <a:ext cx="8229600" cy="1540767"/>
          </a:xfrm>
          <a:solidFill>
            <a:schemeClr val="accent2"/>
          </a:solidFill>
          <a:ln w="38100">
            <a:solidFill>
              <a:schemeClr val="bg1"/>
            </a:solidFill>
          </a:ln>
        </p:spPr>
        <p:txBody>
          <a:bodyPr>
            <a:noAutofit/>
          </a:bodyPr>
          <a:lstStyle/>
          <a:p>
            <a:pPr marL="0" lvl="0" indent="0" algn="just">
              <a:buNone/>
            </a:pPr>
            <a:r>
              <a:rPr lang="es-ES" sz="1800" b="1" dirty="0">
                <a:solidFill>
                  <a:prstClr val="white"/>
                </a:solidFill>
                <a:latin typeface="Arial" pitchFamily="34" charset="0"/>
                <a:cs typeface="Arial" pitchFamily="34" charset="0"/>
              </a:rPr>
              <a:t>« </a:t>
            </a:r>
            <a:r>
              <a:rPr lang="es-ES" sz="1800" b="1" dirty="0">
                <a:latin typeface="Arial" pitchFamily="34" charset="0"/>
                <a:cs typeface="Arial" pitchFamily="34" charset="0"/>
              </a:rPr>
              <a:t>La titularidad </a:t>
            </a:r>
            <a:r>
              <a:rPr lang="es-ES" sz="1800" b="1" dirty="0" err="1">
                <a:latin typeface="Arial" pitchFamily="34" charset="0"/>
                <a:cs typeface="Arial" pitchFamily="34" charset="0"/>
              </a:rPr>
              <a:t>dominial</a:t>
            </a:r>
            <a:r>
              <a:rPr lang="es-ES" sz="1800" b="1" dirty="0">
                <a:latin typeface="Arial" pitchFamily="34" charset="0"/>
                <a:cs typeface="Arial" pitchFamily="34" charset="0"/>
              </a:rPr>
              <a:t> que consta en una anotación preventiva indefinida y que luego se consolida por la inscripción de la respectiva recepción de obras, goza de la protección del principio de fe pública registral previsto en el artículo 2014 del Código Civil.» </a:t>
            </a:r>
          </a:p>
          <a:p>
            <a:endParaRPr lang="es-ES" sz="1800" dirty="0"/>
          </a:p>
        </p:txBody>
      </p:sp>
    </p:spTree>
    <p:extLst>
      <p:ext uri="{BB962C8B-B14F-4D97-AF65-F5344CB8AC3E}">
        <p14:creationId xmlns:p14="http://schemas.microsoft.com/office/powerpoint/2010/main" val="253704400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620688"/>
            <a:ext cx="8352928" cy="1143000"/>
          </a:xfrm>
        </p:spPr>
        <p:txBody>
          <a:bodyPr/>
          <a:lstStyle/>
          <a:p>
            <a:br>
              <a:rPr lang="es-ES" sz="2800" b="1" dirty="0">
                <a:latin typeface="Arial" pitchFamily="34" charset="0"/>
                <a:cs typeface="Arial" pitchFamily="34" charset="0"/>
              </a:rPr>
            </a:br>
            <a:r>
              <a:rPr lang="es-ES" sz="2800" b="1" dirty="0">
                <a:latin typeface="Arial" pitchFamily="34" charset="0"/>
                <a:cs typeface="Arial" pitchFamily="34" charset="0"/>
              </a:rPr>
              <a:t>Resolución Nº 1099-2008-SUNARP-TR-L</a:t>
            </a:r>
            <a:endParaRPr lang="es-ES" sz="2800" dirty="0"/>
          </a:p>
        </p:txBody>
      </p:sp>
      <p:sp>
        <p:nvSpPr>
          <p:cNvPr id="3" name="2 Marcador de contenido"/>
          <p:cNvSpPr>
            <a:spLocks noGrp="1"/>
          </p:cNvSpPr>
          <p:nvPr>
            <p:ph idx="1"/>
          </p:nvPr>
        </p:nvSpPr>
        <p:spPr>
          <a:xfrm>
            <a:off x="457200" y="1600200"/>
            <a:ext cx="8229600" cy="1540767"/>
          </a:xfrm>
          <a:solidFill>
            <a:schemeClr val="accent2"/>
          </a:solidFill>
          <a:ln w="38100">
            <a:solidFill>
              <a:schemeClr val="bg1"/>
            </a:solidFill>
          </a:ln>
        </p:spPr>
        <p:txBody>
          <a:bodyPr>
            <a:noAutofit/>
          </a:bodyPr>
          <a:lstStyle/>
          <a:p>
            <a:pPr marL="0" lvl="0" indent="0" algn="just">
              <a:buNone/>
            </a:pPr>
            <a:endParaRPr lang="es-ES" sz="1800" b="1" dirty="0">
              <a:latin typeface="Arial" pitchFamily="34" charset="0"/>
              <a:cs typeface="Arial" pitchFamily="34" charset="0"/>
            </a:endParaRPr>
          </a:p>
          <a:p>
            <a:pPr marL="0" lvl="0" indent="0" algn="just">
              <a:buNone/>
            </a:pPr>
            <a:r>
              <a:rPr lang="es-ES" sz="1800" b="1" dirty="0">
                <a:latin typeface="Arial" pitchFamily="34" charset="0"/>
                <a:cs typeface="Arial" pitchFamily="34" charset="0"/>
              </a:rPr>
              <a:t>« Las causales de caducidad del derecho de propiedad no inscritas, pero si previstas legalmente, son oponibles  a los posteriores adquirentes Rompen la buena fe.» </a:t>
            </a:r>
          </a:p>
          <a:p>
            <a:endParaRPr lang="es-ES" sz="1800" dirty="0"/>
          </a:p>
        </p:txBody>
      </p:sp>
    </p:spTree>
    <p:extLst>
      <p:ext uri="{BB962C8B-B14F-4D97-AF65-F5344CB8AC3E}">
        <p14:creationId xmlns:p14="http://schemas.microsoft.com/office/powerpoint/2010/main" val="2152637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vert="horz" wrap="square" lIns="91440" tIns="45720" rIns="91440" bIns="45720" numCol="1" rtlCol="0" anchor="ctr" anchorCtr="0" compatLnSpc="1">
            <a:prstTxWarp prst="textNoShape">
              <a:avLst/>
            </a:prstTxWarp>
            <a:normAutofit fontScale="90000"/>
          </a:bodyPr>
          <a:lstStyle/>
          <a:p>
            <a:pPr eaLnBrk="1" fontAlgn="auto" hangingPunct="1">
              <a:spcAft>
                <a:spcPts val="0"/>
              </a:spcAft>
              <a:defRPr/>
            </a:pPr>
            <a:r>
              <a:rPr lang="es-PE" dirty="0"/>
              <a:t>	                                                                                                                </a:t>
            </a:r>
            <a:br>
              <a:rPr lang="es-PE" dirty="0"/>
            </a:br>
            <a:r>
              <a:rPr lang="es-PE" dirty="0"/>
              <a:t>                                                                         </a:t>
            </a:r>
            <a:br>
              <a:rPr lang="es-PE" dirty="0"/>
            </a:br>
            <a:r>
              <a:rPr lang="es-PE" dirty="0"/>
              <a:t>										Criterios Generales</a:t>
            </a:r>
            <a:endParaRPr lang="es-PE" dirty="0">
              <a:solidFill>
                <a:srgbClr val="C00000"/>
              </a:solidFill>
            </a:endParaRPr>
          </a:p>
        </p:txBody>
      </p:sp>
      <p:sp>
        <p:nvSpPr>
          <p:cNvPr id="56322" name="2 Marcador de contenido"/>
          <p:cNvSpPr>
            <a:spLocks noGrp="1"/>
          </p:cNvSpPr>
          <p:nvPr>
            <p:ph idx="1"/>
          </p:nvPr>
        </p:nvSpPr>
        <p:spPr bwMode="auto">
          <a:xfrm>
            <a:off x="457200" y="1600200"/>
            <a:ext cx="8229600" cy="45259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eaLnBrk="1" hangingPunct="1"/>
            <a:endParaRPr lang="es-PE" sz="2000" dirty="0">
              <a:latin typeface="Arial" charset="0"/>
              <a:cs typeface="Arial" charset="0"/>
            </a:endParaRPr>
          </a:p>
          <a:p>
            <a:pPr algn="just" eaLnBrk="1" hangingPunct="1"/>
            <a:r>
              <a:rPr lang="es-PE" sz="2000" dirty="0">
                <a:latin typeface="Arial" charset="0"/>
                <a:cs typeface="Arial" charset="0"/>
              </a:rPr>
              <a:t>La Resolución N° 762-2008-SUNARP-TR-L, señala que, para el acceso al Registro de la rectificación del área, linderos o medidas perimétricas de un predio no solo se requiere que el interesado cumpla con presentar el título idóneo que dará mérito a la rectificación, sino que, adicionalmente, no deben existir obstáculos que emanen del Registro, tales como la existencia de superposición con propiedades inscritas de terceros; aspecto que será evaluado por el órgano técnico.</a:t>
            </a:r>
          </a:p>
        </p:txBody>
      </p:sp>
    </p:spTree>
    <p:extLst>
      <p:ext uri="{BB962C8B-B14F-4D97-AF65-F5344CB8AC3E}">
        <p14:creationId xmlns:p14="http://schemas.microsoft.com/office/powerpoint/2010/main" val="55236921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3441</TotalTime>
  <Words>6079</Words>
  <Application>Microsoft Office PowerPoint</Application>
  <PresentationFormat>Presentación en pantalla (4:3)</PresentationFormat>
  <Paragraphs>627</Paragraphs>
  <Slides>85</Slides>
  <Notes>20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85</vt:i4>
      </vt:variant>
    </vt:vector>
  </HeadingPairs>
  <TitlesOfParts>
    <vt:vector size="93" baseType="lpstr">
      <vt:lpstr>Arial</vt:lpstr>
      <vt:lpstr>Calibri</vt:lpstr>
      <vt:lpstr>Geneva</vt:lpstr>
      <vt:lpstr>Tahoma</vt:lpstr>
      <vt:lpstr>Times New Roman</vt:lpstr>
      <vt:lpstr>Verdana</vt:lpstr>
      <vt:lpstr>Wingdings</vt:lpstr>
      <vt:lpstr>Tema de Office</vt:lpstr>
      <vt:lpstr>MARCO NORMATIVO</vt:lpstr>
      <vt:lpstr>MARCO NORMATIVO</vt:lpstr>
      <vt:lpstr>CRITERIOS GENERALES: INEXACTITUD REGISTRAL</vt:lpstr>
      <vt:lpstr>CRITERIOS GENERALES: INEXACTITUD REGISTRAL.</vt:lpstr>
      <vt:lpstr>CRITERIOS GENERALES.</vt:lpstr>
      <vt:lpstr>CRITERIOS GENERALES.</vt:lpstr>
      <vt:lpstr>Rectificación notarial de linderos: Procede siempre que no exista superposición</vt:lpstr>
      <vt:lpstr>                                                                                                                                                                                                                Criterios Generales.</vt:lpstr>
      <vt:lpstr>                                                                                                                                                                                                      Criterios Generales</vt:lpstr>
      <vt:lpstr>                                                                                                                                                                                                       Criterios Generales.</vt:lpstr>
      <vt:lpstr>Criterios Generales</vt:lpstr>
      <vt:lpstr>                                                                                                                                                                                                       Criterios Generales.</vt:lpstr>
      <vt:lpstr>Presentación de PowerPoint</vt:lpstr>
      <vt:lpstr>Presentación de PowerPoint</vt:lpstr>
      <vt:lpstr>Presentación de PowerPoint</vt:lpstr>
      <vt:lpstr>PROCEDIMIENTOS RECTIFICATORIOS</vt:lpstr>
      <vt:lpstr>PROCEDIMIENTOS RECTIFICATORIOS</vt:lpstr>
      <vt:lpstr>Rectificación unilateral– Rectificación por error de cálculo.</vt:lpstr>
      <vt:lpstr>Rectificación unilateral– Rectificación por error de cálculo.</vt:lpstr>
      <vt:lpstr>Rectificación unilateral– Rectificación por reducción de área</vt:lpstr>
      <vt:lpstr>Area inscrita : 1000 m2. Area ocupada : 992.91 m2.</vt:lpstr>
      <vt:lpstr>PROCEDIMIENTOS RECTIFICATORIOS</vt:lpstr>
      <vt:lpstr>Renuncia a la Propiedad</vt:lpstr>
      <vt:lpstr>PROCEDIMIENTOS RECTIFICATORIOS</vt:lpstr>
      <vt:lpstr>Rectificación de área por mutuo disenso</vt:lpstr>
      <vt:lpstr>Rectificación de área por mutuo disenso</vt:lpstr>
      <vt:lpstr>Rectificación de área por mutuo disenso</vt:lpstr>
      <vt:lpstr>Rectificación de área por mutuo disenso</vt:lpstr>
      <vt:lpstr>Rectificación de área por mutuo disenso</vt:lpstr>
      <vt:lpstr>Rectificación de área por mutuo disenso</vt:lpstr>
      <vt:lpstr>JURISPRUDENCIA REGISTRAL</vt:lpstr>
      <vt:lpstr>JURISPRUDENCIA REGISTRAL</vt:lpstr>
      <vt:lpstr>PROCEDIMIENTOS RECTIFICATORIOS</vt:lpstr>
      <vt:lpstr>RECTIFICACION NOTARIAL- LEY 27333</vt:lpstr>
      <vt:lpstr>PROCEDIMIENTO NOTARIAL</vt:lpstr>
      <vt:lpstr>PROCEDIMIENTO NOTARIAL</vt:lpstr>
      <vt:lpstr>PRECISIÓN REGLAMENTARIA</vt:lpstr>
      <vt:lpstr>PROCEDIMIENTOS RECTIFICATORIOS</vt:lpstr>
      <vt:lpstr>RECTIFICACION JUDICIAL . CODIGO PROCESAL CIVIL</vt:lpstr>
      <vt:lpstr>RECTIFICACION NOTARIAL Y JUDICIAL . </vt:lpstr>
      <vt:lpstr>PROCEDIMIENTOS RECTIFICATORIOS</vt:lpstr>
      <vt:lpstr>4. SANEAMIENTO CATASTRAL </vt:lpstr>
      <vt:lpstr>SANEAMIENTO CATASTRAL: 1</vt:lpstr>
      <vt:lpstr>PROCEDIMIENTO</vt:lpstr>
      <vt:lpstr>REQUISITOS PARA LA INSCRIPCIÓN DEL CUC</vt:lpstr>
      <vt:lpstr>JURISPRUDENCIA REGISTRAL</vt:lpstr>
      <vt:lpstr>JURISPRUDENCIA REGISTRAL</vt:lpstr>
      <vt:lpstr>JURISPRUDENCIA REGISTRAL</vt:lpstr>
      <vt:lpstr>JURISPRUDENCIA REGISTRAL</vt:lpstr>
      <vt:lpstr>JURISPRUDENCIA REGISTRAL</vt:lpstr>
      <vt:lpstr>SANEAMIENTO CATASTRAL: 2</vt:lpstr>
      <vt:lpstr>PROCEDIMIENTO</vt:lpstr>
      <vt:lpstr>PROCEDIMIENTO</vt:lpstr>
      <vt:lpstr>PROCEDIMIENTOS RECTIFICATORIOS</vt:lpstr>
      <vt:lpstr>5. RECTIFICACIONES EFECTUADAS POR COFOPRI: PREDIOS URBANOS</vt:lpstr>
      <vt:lpstr>ARTÍCULO 34 DEL RIRP</vt:lpstr>
      <vt:lpstr>Ley 30230 – Aplicable a Proyectos de Inversión.</vt:lpstr>
      <vt:lpstr>Presentación de PowerPoint</vt:lpstr>
      <vt:lpstr>Presentación de PowerPoint</vt:lpstr>
      <vt:lpstr>Reglamento General de Registros Públicos. Declaración VII.   egReglamento General de los Registros Públicos lamento General de los Registros Públicos </vt:lpstr>
      <vt:lpstr>Buena Fe Registral y Tercero Registral.      egReglamento General de los Registros Públicos lamento General de los Registros Públicos </vt:lpstr>
      <vt:lpstr> Requisitos Exigibles. Sentencias de Corte Suprema   egReglamento General de los Registros Públicos lamento General de los Registros Públicos </vt:lpstr>
      <vt:lpstr>Mecanismos de protección para evitar se genere tercero registral de buena fe con actos fraudulentos.   egReglamento General de los Registros Públicos lamento General de los Registros Públicos </vt:lpstr>
      <vt:lpstr>Buena Fe Registral      egReglamento General de los Registros Públicos lamento General de los Registros Públicos </vt:lpstr>
      <vt:lpstr>Buena Fe Registral.   egReglamento General de los Registros Públicos lamento General de los Registros Públicos </vt:lpstr>
      <vt:lpstr>Presentación de PowerPoint</vt:lpstr>
      <vt:lpstr>Presentación de PowerPoint</vt:lpstr>
      <vt:lpstr>Presentación de PowerPoint</vt:lpstr>
      <vt:lpstr>            I NDICIOS QUE PODRIAN HACER PRESUMIR MALA FE.</vt:lpstr>
      <vt:lpstr> Que se discute en principio de buena fe registral.   egReglamento General de los Registros Públicos lamento General de los Registros Públicos </vt:lpstr>
      <vt:lpstr>Registros puede o debe convalidar transferencias con documentos falsificados.   egReglamento General de los Registros Públicos lamento General de los Registros Públicos </vt:lpstr>
      <vt:lpstr>Presentación de PowerPoint</vt:lpstr>
      <vt:lpstr>Presentación de PowerPoint</vt:lpstr>
      <vt:lpstr>Modificación de 2014 modifica sistema registral?   egReglamento General de los Registros Públicos lamento General de los Registros Públicos </vt:lpstr>
      <vt:lpstr>Presentación de PowerPoint</vt:lpstr>
      <vt:lpstr>Presentación de PowerPoint</vt:lpstr>
      <vt:lpstr>                                                                 Casación Nº 570-97-ICA</vt:lpstr>
      <vt:lpstr>Presentación de PowerPoint</vt:lpstr>
      <vt:lpstr>Presentación de PowerPoint</vt:lpstr>
      <vt:lpstr>Presentación de PowerPoint</vt:lpstr>
      <vt:lpstr>Presentación de PowerPoint</vt:lpstr>
      <vt:lpstr>Presentación de PowerPoint</vt:lpstr>
      <vt:lpstr>Presentación de PowerPoint</vt:lpstr>
      <vt:lpstr> Resolución Nº 2416-2011-SUNARP-TR-L</vt:lpstr>
      <vt:lpstr> Resolución Nº 1099-2008-SUNARP-TR-L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Invitado</dc:creator>
  <cp:lastModifiedBy>JUAN</cp:lastModifiedBy>
  <cp:revision>113</cp:revision>
  <dcterms:created xsi:type="dcterms:W3CDTF">2015-03-20T16:28:15Z</dcterms:created>
  <dcterms:modified xsi:type="dcterms:W3CDTF">2018-11-19T19:06:41Z</dcterms:modified>
</cp:coreProperties>
</file>