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5A7C"/>
    <a:srgbClr val="134E6B"/>
    <a:srgbClr val="092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102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70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87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94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80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55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94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89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5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72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4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653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14" name="Picture 3" descr="Círculos de colores que forman un cono">
            <a:extLst>
              <a:ext uri="{FF2B5EF4-FFF2-40B4-BE49-F238E27FC236}">
                <a16:creationId xmlns:a16="http://schemas.microsoft.com/office/drawing/2014/main" id="{4C4A4688-A799-4A00-85B5-926647737B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779" b="1"/>
          <a:stretch/>
        </p:blipFill>
        <p:spPr>
          <a:xfrm>
            <a:off x="20" y="-1"/>
            <a:ext cx="12191980" cy="6858001"/>
          </a:xfrm>
          <a:custGeom>
            <a:avLst/>
            <a:gdLst/>
            <a:ahLst/>
            <a:cxnLst/>
            <a:rect l="l" t="t" r="r" b="b"/>
            <a:pathLst>
              <a:path w="12191999" h="6857999">
                <a:moveTo>
                  <a:pt x="0" y="0"/>
                </a:moveTo>
                <a:lnTo>
                  <a:pt x="12191999" y="0"/>
                </a:lnTo>
                <a:lnTo>
                  <a:pt x="12191999" y="6857999"/>
                </a:lnTo>
                <a:lnTo>
                  <a:pt x="4628129" y="6857999"/>
                </a:lnTo>
                <a:lnTo>
                  <a:pt x="4734519" y="6819371"/>
                </a:lnTo>
                <a:cubicBezTo>
                  <a:pt x="4938119" y="6741181"/>
                  <a:pt x="5132935" y="6652933"/>
                  <a:pt x="5315781" y="6551721"/>
                </a:cubicBezTo>
                <a:cubicBezTo>
                  <a:pt x="6619811" y="5830059"/>
                  <a:pt x="6364610" y="4934281"/>
                  <a:pt x="6058656" y="3948664"/>
                </a:cubicBezTo>
                <a:cubicBezTo>
                  <a:pt x="5601502" y="2476708"/>
                  <a:pt x="4958009" y="1222984"/>
                  <a:pt x="2540911" y="827627"/>
                </a:cubicBezTo>
                <a:cubicBezTo>
                  <a:pt x="1760946" y="699982"/>
                  <a:pt x="986522" y="591203"/>
                  <a:pt x="238021" y="541759"/>
                </a:cubicBezTo>
                <a:lnTo>
                  <a:pt x="0" y="529223"/>
                </a:lnTo>
                <a:close/>
              </a:path>
            </a:pathLst>
          </a:cu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B2B1500-BB55-471C-8A9E-67288297EC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9224"/>
            <a:ext cx="6305549" cy="6328777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045E22C-A99D-41BB-AF14-EF1B1E745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6525"/>
            <a:ext cx="6130391" cy="672147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3AFCC8B-B160-46B3-874F-F3163A3C2E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2793270"/>
            <a:ext cx="4572000" cy="1023984"/>
          </a:xfrm>
        </p:spPr>
        <p:txBody>
          <a:bodyPr>
            <a:normAutofit/>
          </a:bodyPr>
          <a:lstStyle/>
          <a:p>
            <a:pPr algn="l"/>
            <a:r>
              <a:rPr lang="es-ES_tradnl" sz="4800" b="1" dirty="0">
                <a:effectLst>
                  <a:glow rad="101600">
                    <a:srgbClr val="165A7C"/>
                  </a:glow>
                </a:effectLst>
              </a:rPr>
              <a:t>Problemática</a:t>
            </a:r>
            <a:endParaRPr lang="es-ES_tradnl" sz="4400" b="1" dirty="0">
              <a:effectLst>
                <a:glow rad="101600">
                  <a:srgbClr val="165A7C"/>
                </a:glow>
              </a:effectLst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9431CC22-7F91-4B42-A9A1-A4E69AC06546}"/>
              </a:ext>
            </a:extLst>
          </p:cNvPr>
          <p:cNvSpPr txBox="1"/>
          <p:nvPr/>
        </p:nvSpPr>
        <p:spPr>
          <a:xfrm>
            <a:off x="3018972" y="590573"/>
            <a:ext cx="8969828" cy="61787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99160" algn="just">
              <a:lnSpc>
                <a:spcPct val="107000"/>
              </a:lnSpc>
              <a:spcAft>
                <a:spcPts val="800"/>
              </a:spcAft>
            </a:pPr>
            <a:r>
              <a:rPr lang="es-PA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patrimonio cultural de las etnias que ocupan los territorios 	 	  comarcales en Panamá se expresa, entre otras manifestaciones, en 	            sus mitos, leyendas y tradiciones, contadas de forma oral a 		      través de la historia; no obstante, este caudal literario ha  		             permanecido prácticamente sin explorar, pues pocos 			      de esos textos han trascendido más allá de sus 			        fronteras, por lo que la presente investigación se 				propone: </a:t>
            </a:r>
          </a:p>
          <a:p>
            <a:pPr marL="899160" algn="just">
              <a:lnSpc>
                <a:spcPct val="107000"/>
              </a:lnSpc>
              <a:spcAft>
                <a:spcPts val="800"/>
              </a:spcAft>
            </a:pPr>
            <a:endParaRPr lang="es-ES_tradnl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35200" lvl="2" algn="just">
              <a:lnSpc>
                <a:spcPct val="107000"/>
              </a:lnSpc>
              <a:spcAft>
                <a:spcPts val="800"/>
              </a:spcAft>
            </a:pPr>
            <a:r>
              <a:rPr lang="es-PA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    Analizar la apropiación que hacen de tres mitos 	      ngäbes un autor panameño y un costarricense en   	    dos obras de la literatura contemporánea, el cuento    	  “La noche de las aves” y la novela </a:t>
            </a:r>
            <a:r>
              <a:rPr lang="es-PA" sz="2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Una sola huella</a:t>
            </a:r>
            <a:r>
              <a:rPr lang="es-PA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	examinando el contexto de la invasión estadounidense y la agresión contra las protestas de los </a:t>
            </a:r>
          </a:p>
          <a:p>
            <a:pPr marL="1973263" lvl="2" algn="just">
              <a:lnSpc>
                <a:spcPct val="107000"/>
              </a:lnSpc>
              <a:spcAft>
                <a:spcPts val="800"/>
              </a:spcAft>
            </a:pPr>
            <a:r>
              <a:rPr lang="es-PA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ngäbes.  </a:t>
            </a:r>
            <a:endParaRPr lang="es-ES_tradnl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377756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AnalogousFromRegularSeedLeftStep">
      <a:dk1>
        <a:srgbClr val="000000"/>
      </a:dk1>
      <a:lt1>
        <a:srgbClr val="FFFFFF"/>
      </a:lt1>
      <a:dk2>
        <a:srgbClr val="2F1B2F"/>
      </a:dk2>
      <a:lt2>
        <a:srgbClr val="F0F0F3"/>
      </a:lt2>
      <a:accent1>
        <a:srgbClr val="A1A734"/>
      </a:accent1>
      <a:accent2>
        <a:srgbClr val="BD892F"/>
      </a:accent2>
      <a:accent3>
        <a:srgbClr val="CF5F41"/>
      </a:accent3>
      <a:accent4>
        <a:srgbClr val="BD2F4B"/>
      </a:accent4>
      <a:accent5>
        <a:srgbClr val="CF4199"/>
      </a:accent5>
      <a:accent6>
        <a:srgbClr val="B82FBD"/>
      </a:accent6>
      <a:hlink>
        <a:srgbClr val="645FC9"/>
      </a:hlink>
      <a:folHlink>
        <a:srgbClr val="7F7F7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Avenir Next LT Pro</vt:lpstr>
      <vt:lpstr>Avenir Next LT Pro Light</vt:lpstr>
      <vt:lpstr>Calibri</vt:lpstr>
      <vt:lpstr>Sitka Subheading</vt:lpstr>
      <vt:lpstr>Times New Roman</vt:lpstr>
      <vt:lpstr>PebbleVTI</vt:lpstr>
      <vt:lpstr>Problemática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Problemática</dc:title>
  <dc:creator>DORIS EDITH SANCHEZ ACEVEDO POLANCO</dc:creator>
  <cp:lastModifiedBy>DORIS EDITH SANCHEZ ACEVEDO POLANCO</cp:lastModifiedBy>
  <cp:revision>2</cp:revision>
  <dcterms:created xsi:type="dcterms:W3CDTF">2021-04-08T03:40:14Z</dcterms:created>
  <dcterms:modified xsi:type="dcterms:W3CDTF">2021-04-08T03:55:33Z</dcterms:modified>
</cp:coreProperties>
</file>