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67F3C08-C846-4121-A026-6535F328404D}"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677D2FFB-24FD-445B-A7DA-7716A8A250BB}" type="datetimeFigureOut">
              <a:rPr lang="es-MX" smtClean="0"/>
              <a:t>28/10/2010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077200" y="6356350"/>
            <a:ext cx="609600" cy="365125"/>
          </a:xfrm>
        </p:spPr>
        <p:txBody>
          <a:bodyPr/>
          <a:lstStyle/>
          <a:p>
            <a:fld id="{867F3C08-C846-4121-A026-6535F328404D}" type="slidenum">
              <a:rPr lang="es-MX" smtClean="0"/>
              <a:t>‹Nº›</a:t>
            </a:fld>
            <a:endParaRPr lang="es-MX"/>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77D2FFB-24FD-445B-A7DA-7716A8A250BB}" type="datetimeFigureOut">
              <a:rPr lang="es-MX" smtClean="0"/>
              <a:t>28/10/2010</a:t>
            </a:fld>
            <a:endParaRPr lang="es-MX"/>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MX"/>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67F3C08-C846-4121-A026-6535F328404D}" type="slidenum">
              <a:rPr lang="es-MX" smtClean="0"/>
              <a:t>‹Nº›</a:t>
            </a:fld>
            <a:endParaRPr lang="es-MX"/>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http://www.poemas-del-alma.com/blog/wp-content/uploads/2008/05/maestra.gif"/>
          <p:cNvPicPr>
            <a:picLocks noChangeAspect="1" noChangeArrowheads="1"/>
          </p:cNvPicPr>
          <p:nvPr/>
        </p:nvPicPr>
        <p:blipFill>
          <a:blip r:embed="rId2" cstate="print"/>
          <a:srcRect/>
          <a:stretch>
            <a:fillRect/>
          </a:stretch>
        </p:blipFill>
        <p:spPr bwMode="auto">
          <a:xfrm>
            <a:off x="6215075" y="2857496"/>
            <a:ext cx="2928926" cy="4000504"/>
          </a:xfrm>
          <a:prstGeom prst="rect">
            <a:avLst/>
          </a:prstGeom>
          <a:noFill/>
        </p:spPr>
      </p:pic>
      <p:sp>
        <p:nvSpPr>
          <p:cNvPr id="5" name="4 CuadroTexto"/>
          <p:cNvSpPr txBox="1"/>
          <p:nvPr/>
        </p:nvSpPr>
        <p:spPr>
          <a:xfrm>
            <a:off x="1571604" y="214290"/>
            <a:ext cx="6357982" cy="1600438"/>
          </a:xfrm>
          <a:prstGeom prst="rect">
            <a:avLst/>
          </a:prstGeom>
          <a:noFill/>
        </p:spPr>
        <p:txBody>
          <a:bodyPr wrap="square" rtlCol="0">
            <a:spAutoFit/>
          </a:bodyPr>
          <a:lstStyle/>
          <a:p>
            <a:pPr algn="ctr"/>
            <a:r>
              <a:rPr lang="es-MX" sz="2000" b="1" dirty="0" smtClean="0"/>
              <a:t>Universidad de Panamá</a:t>
            </a:r>
          </a:p>
          <a:p>
            <a:pPr algn="ctr"/>
            <a:r>
              <a:rPr lang="es-MX" sz="2000" b="1" dirty="0" smtClean="0"/>
              <a:t>Centro Regional Universitario de Bocas del Toro</a:t>
            </a:r>
          </a:p>
          <a:p>
            <a:pPr algn="ctr"/>
            <a:r>
              <a:rPr lang="es-MX" sz="2000" b="1" dirty="0" smtClean="0"/>
              <a:t>Facultad de Ciencias de la Educación</a:t>
            </a:r>
          </a:p>
          <a:p>
            <a:pPr algn="ctr"/>
            <a:r>
              <a:rPr lang="es-MX" sz="2000" b="1" dirty="0" smtClean="0"/>
              <a:t>Carrera: Profesorado en educación</a:t>
            </a:r>
          </a:p>
          <a:p>
            <a:endParaRPr lang="es-MX" dirty="0"/>
          </a:p>
        </p:txBody>
      </p:sp>
      <p:sp>
        <p:nvSpPr>
          <p:cNvPr id="6" name="5 CuadroTexto"/>
          <p:cNvSpPr txBox="1"/>
          <p:nvPr/>
        </p:nvSpPr>
        <p:spPr>
          <a:xfrm>
            <a:off x="2071670" y="1571612"/>
            <a:ext cx="6000792" cy="707886"/>
          </a:xfrm>
          <a:prstGeom prst="rect">
            <a:avLst/>
          </a:prstGeom>
          <a:noFill/>
        </p:spPr>
        <p:txBody>
          <a:bodyPr wrap="square" rtlCol="0">
            <a:spAutoFit/>
          </a:bodyPr>
          <a:lstStyle/>
          <a:p>
            <a:pPr algn="ctr"/>
            <a:r>
              <a:rPr lang="es-MX" sz="2000" b="1" dirty="0" smtClean="0">
                <a:solidFill>
                  <a:schemeClr val="accent2">
                    <a:lumMod val="75000"/>
                  </a:schemeClr>
                </a:solidFill>
                <a:latin typeface="Algerian" pitchFamily="82" charset="0"/>
              </a:rPr>
              <a:t>Curso</a:t>
            </a:r>
          </a:p>
          <a:p>
            <a:pPr algn="ctr"/>
            <a:r>
              <a:rPr lang="es-MX" sz="2000" b="1" dirty="0" smtClean="0">
                <a:solidFill>
                  <a:schemeClr val="accent2">
                    <a:lumMod val="75000"/>
                  </a:schemeClr>
                </a:solidFill>
                <a:latin typeface="Algerian" pitchFamily="82" charset="0"/>
              </a:rPr>
              <a:t>Identidad Estructural De La Didáctica</a:t>
            </a:r>
            <a:endParaRPr lang="es-MX" sz="2000" b="1" dirty="0">
              <a:solidFill>
                <a:schemeClr val="accent2">
                  <a:lumMod val="75000"/>
                </a:schemeClr>
              </a:solidFill>
              <a:latin typeface="Algerian" pitchFamily="82" charset="0"/>
            </a:endParaRPr>
          </a:p>
        </p:txBody>
      </p:sp>
      <p:sp>
        <p:nvSpPr>
          <p:cNvPr id="7" name="6 CuadroTexto"/>
          <p:cNvSpPr txBox="1"/>
          <p:nvPr/>
        </p:nvSpPr>
        <p:spPr>
          <a:xfrm>
            <a:off x="500034" y="3429000"/>
            <a:ext cx="4214842" cy="400110"/>
          </a:xfrm>
          <a:prstGeom prst="rect">
            <a:avLst/>
          </a:prstGeom>
          <a:noFill/>
        </p:spPr>
        <p:txBody>
          <a:bodyPr wrap="square" rtlCol="0">
            <a:spAutoFit/>
          </a:bodyPr>
          <a:lstStyle/>
          <a:p>
            <a:r>
              <a:rPr lang="es-MX" sz="2000" b="1" dirty="0" smtClean="0">
                <a:solidFill>
                  <a:srgbClr val="7030A0"/>
                </a:solidFill>
                <a:latin typeface="Algerian" pitchFamily="82" charset="0"/>
              </a:rPr>
              <a:t>Facilitadora: Eisa Hurtado</a:t>
            </a:r>
            <a:endParaRPr lang="es-MX" sz="2000" b="1" dirty="0">
              <a:solidFill>
                <a:srgbClr val="7030A0"/>
              </a:solidFill>
              <a:latin typeface="Algerian" pitchFamily="82" charset="0"/>
            </a:endParaRPr>
          </a:p>
        </p:txBody>
      </p:sp>
      <p:sp>
        <p:nvSpPr>
          <p:cNvPr id="8" name="7 CuadroTexto"/>
          <p:cNvSpPr txBox="1"/>
          <p:nvPr/>
        </p:nvSpPr>
        <p:spPr>
          <a:xfrm>
            <a:off x="1357290" y="4714884"/>
            <a:ext cx="4429156" cy="400110"/>
          </a:xfrm>
          <a:prstGeom prst="rect">
            <a:avLst/>
          </a:prstGeom>
          <a:noFill/>
        </p:spPr>
        <p:txBody>
          <a:bodyPr wrap="square" rtlCol="0">
            <a:spAutoFit/>
          </a:bodyPr>
          <a:lstStyle/>
          <a:p>
            <a:r>
              <a:rPr lang="es-MX" sz="2000" b="1" dirty="0" smtClean="0">
                <a:solidFill>
                  <a:schemeClr val="accent2">
                    <a:lumMod val="75000"/>
                  </a:schemeClr>
                </a:solidFill>
                <a:latin typeface="Arial Black" pitchFamily="34" charset="0"/>
              </a:rPr>
              <a:t>Elaborado Por: Itzel Cordero</a:t>
            </a:r>
            <a:endParaRPr lang="es-MX" sz="2000" b="1" dirty="0">
              <a:solidFill>
                <a:schemeClr val="accent2">
                  <a:lumMod val="75000"/>
                </a:schemeClr>
              </a:solidFill>
              <a:latin typeface="Arial Black" pitchFamily="34" charset="0"/>
            </a:endParaRPr>
          </a:p>
        </p:txBody>
      </p:sp>
      <p:sp>
        <p:nvSpPr>
          <p:cNvPr id="9" name="8 CuadroTexto"/>
          <p:cNvSpPr txBox="1"/>
          <p:nvPr/>
        </p:nvSpPr>
        <p:spPr>
          <a:xfrm>
            <a:off x="2643174" y="6000768"/>
            <a:ext cx="2500330" cy="461665"/>
          </a:xfrm>
          <a:prstGeom prst="rect">
            <a:avLst/>
          </a:prstGeom>
          <a:noFill/>
        </p:spPr>
        <p:txBody>
          <a:bodyPr wrap="square" rtlCol="0">
            <a:spAutoFit/>
          </a:bodyPr>
          <a:lstStyle/>
          <a:p>
            <a:pPr algn="ctr"/>
            <a:r>
              <a:rPr lang="es-MX" sz="2400" b="1" dirty="0" smtClean="0"/>
              <a:t>28-10-2010</a:t>
            </a:r>
            <a:endParaRPr lang="es-MX" sz="2400" b="1" dirty="0"/>
          </a:p>
        </p:txBody>
      </p:sp>
      <p:sp>
        <p:nvSpPr>
          <p:cNvPr id="10" name="9 CuadroTexto"/>
          <p:cNvSpPr txBox="1"/>
          <p:nvPr/>
        </p:nvSpPr>
        <p:spPr>
          <a:xfrm>
            <a:off x="1428728" y="2571744"/>
            <a:ext cx="5143536" cy="461665"/>
          </a:xfrm>
          <a:prstGeom prst="rect">
            <a:avLst/>
          </a:prstGeom>
          <a:noFill/>
        </p:spPr>
        <p:txBody>
          <a:bodyPr wrap="square" rtlCol="0">
            <a:spAutoFit/>
          </a:bodyPr>
          <a:lstStyle/>
          <a:p>
            <a:r>
              <a:rPr lang="es-MX" sz="2400" b="1" dirty="0" smtClean="0">
                <a:solidFill>
                  <a:srgbClr val="FFC000"/>
                </a:solidFill>
                <a:latin typeface="Algerian" pitchFamily="82" charset="0"/>
              </a:rPr>
              <a:t>TEMA: ESTILOS DE ENSEÑANZA</a:t>
            </a:r>
            <a:endParaRPr lang="es-MX" sz="2400" b="1" dirty="0">
              <a:solidFill>
                <a:srgbClr val="FFC000"/>
              </a:solidFill>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57158" y="357166"/>
            <a:ext cx="8429684" cy="5262979"/>
          </a:xfrm>
          <a:prstGeom prst="rect">
            <a:avLst/>
          </a:prstGeom>
        </p:spPr>
        <p:txBody>
          <a:bodyPr wrap="square">
            <a:spAutoFit/>
          </a:bodyPr>
          <a:lstStyle/>
          <a:p>
            <a:pPr algn="ctr"/>
            <a:r>
              <a:rPr lang="es-MX" sz="2400" b="1" dirty="0" smtClean="0">
                <a:latin typeface="Arial Black" pitchFamily="34" charset="0"/>
              </a:rPr>
              <a:t>Introducción</a:t>
            </a:r>
          </a:p>
          <a:p>
            <a:pPr algn="just"/>
            <a:r>
              <a:rPr lang="es-MX" b="1" dirty="0" smtClean="0"/>
              <a:t/>
            </a:r>
            <a:br>
              <a:rPr lang="es-MX" b="1" dirty="0" smtClean="0"/>
            </a:br>
            <a:r>
              <a:rPr lang="es-MX" sz="2400" b="1" dirty="0" smtClean="0">
                <a:latin typeface="Arial" pitchFamily="34" charset="0"/>
                <a:cs typeface="Arial" pitchFamily="34" charset="0"/>
              </a:rPr>
              <a:t>El tema de los estilos de enseñanza y de aprendizaje puede ser todavía nuevo para muchos docentes en los diferentes niveles educativos, sin embargo, este tema ha sido estudiado sistemáticamente desde los años setenta. </a:t>
            </a:r>
            <a:br>
              <a:rPr lang="es-MX" sz="2400" b="1" dirty="0" smtClean="0">
                <a:latin typeface="Arial" pitchFamily="34" charset="0"/>
                <a:cs typeface="Arial" pitchFamily="34" charset="0"/>
              </a:rPr>
            </a:br>
            <a:r>
              <a:rPr lang="es-MX" sz="2400" b="1" dirty="0" smtClean="0">
                <a:latin typeface="Arial" pitchFamily="34" charset="0"/>
                <a:cs typeface="Arial" pitchFamily="34" charset="0"/>
              </a:rPr>
              <a:t/>
            </a:r>
            <a:br>
              <a:rPr lang="es-MX" sz="2400" b="1" dirty="0" smtClean="0">
                <a:latin typeface="Arial" pitchFamily="34" charset="0"/>
                <a:cs typeface="Arial" pitchFamily="34" charset="0"/>
              </a:rPr>
            </a:br>
            <a:r>
              <a:rPr lang="es-MX" sz="2400" b="1" dirty="0" smtClean="0">
                <a:latin typeface="Arial" pitchFamily="34" charset="0"/>
                <a:cs typeface="Arial" pitchFamily="34" charset="0"/>
              </a:rPr>
              <a:t>Las investigaciones acerca de los estilos de aprendizaje han impregnado de tal modo a otras áreas de las gestiones educativas que parece imposible un agotamiento sobre el tema.</a:t>
            </a:r>
            <a:br>
              <a:rPr lang="es-MX" sz="2400" b="1" dirty="0" smtClean="0">
                <a:latin typeface="Arial" pitchFamily="34" charset="0"/>
                <a:cs typeface="Arial" pitchFamily="34" charset="0"/>
              </a:rPr>
            </a:br>
            <a:r>
              <a:rPr lang="es-MX" b="1" dirty="0" smtClean="0">
                <a:latin typeface="Arial" pitchFamily="34" charset="0"/>
                <a:cs typeface="Arial" pitchFamily="34" charset="0"/>
              </a:rPr>
              <a:t/>
            </a:r>
            <a:br>
              <a:rPr lang="es-MX" b="1" dirty="0" smtClean="0">
                <a:latin typeface="Arial" pitchFamily="34" charset="0"/>
                <a:cs typeface="Arial" pitchFamily="34" charset="0"/>
              </a:rPr>
            </a:br>
            <a:r>
              <a:rPr lang="es-MX" b="1" dirty="0" smtClean="0">
                <a:latin typeface="Arial" pitchFamily="34" charset="0"/>
                <a:cs typeface="Arial" pitchFamily="34" charset="0"/>
              </a:rPr>
              <a:t/>
            </a:r>
            <a:br>
              <a:rPr lang="es-MX" b="1" dirty="0" smtClean="0">
                <a:latin typeface="Arial" pitchFamily="34" charset="0"/>
                <a:cs typeface="Arial" pitchFamily="34" charset="0"/>
              </a:rPr>
            </a:br>
            <a:endParaRPr lang="es-MX"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357166"/>
            <a:ext cx="9001156" cy="5632311"/>
          </a:xfrm>
          <a:prstGeom prst="rect">
            <a:avLst/>
          </a:prstGeom>
        </p:spPr>
        <p:txBody>
          <a:bodyPr wrap="square">
            <a:spAutoFit/>
          </a:bodyPr>
          <a:lstStyle/>
          <a:p>
            <a:pPr algn="ctr"/>
            <a:r>
              <a:rPr lang="es-MX" sz="2000" b="1" dirty="0" smtClean="0">
                <a:latin typeface="Arial Black" pitchFamily="34" charset="0"/>
              </a:rPr>
              <a:t>Los Estilos de Enseñanza </a:t>
            </a:r>
          </a:p>
          <a:p>
            <a:pPr algn="just"/>
            <a:r>
              <a:rPr lang="es-MX" sz="2000" b="1" dirty="0" smtClean="0">
                <a:latin typeface="Arial Black" pitchFamily="34" charset="0"/>
              </a:rPr>
              <a:t/>
            </a:r>
            <a:br>
              <a:rPr lang="es-MX" sz="2000" b="1" dirty="0" smtClean="0">
                <a:latin typeface="Arial Black" pitchFamily="34" charset="0"/>
              </a:rPr>
            </a:br>
            <a:r>
              <a:rPr lang="es-MX" sz="2000" dirty="0" smtClean="0">
                <a:latin typeface="Arial" pitchFamily="34" charset="0"/>
                <a:cs typeface="Arial" pitchFamily="34" charset="0"/>
              </a:rPr>
              <a:t>Maruny (1989), enseñar no es sólo proporcionar información, sino ayudar a aprender, y para ello el docente debe tener un buen conocimiento de sus alumnos: cuales son sus ideas previas, qué son capaces de aprender en un momento determinado, su estilo de aprendizaje, los motivos intrínsecos y extrínsecos que lo animan o desalientan, sus hábitos de trabajo, las actitudes y valores que manifiestan frente al estudio concreto de cada tema, etc.</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dirty="0" smtClean="0">
                <a:latin typeface="Arial" pitchFamily="34" charset="0"/>
                <a:cs typeface="Arial" pitchFamily="34" charset="0"/>
              </a:rPr>
              <a:t>Un estilo de enseñanza, es un conjunto de características y rasgos personales que identifican claramente a un individuo como un docente en particular. En un estilo se incluye, la forma de vestir, la voz, el lenguaje, los gestos, expresiones faciales, el nivel de energía, la motivación, el interés en la gente, talento, intelecto, preparación profesional y las tendencias o preferencias cognoscitiva.</a:t>
            </a:r>
          </a:p>
          <a:p>
            <a:pPr algn="just"/>
            <a:r>
              <a:rPr lang="es-MX" sz="2000" dirty="0" smtClean="0">
                <a:latin typeface="Arial" pitchFamily="34" charset="0"/>
                <a:cs typeface="Arial" pitchFamily="34" charset="0"/>
              </a:rPr>
              <a:t> Entre esos estilos tenemos, Blanco (1994): </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928670"/>
            <a:ext cx="8643998" cy="6370975"/>
          </a:xfrm>
          <a:prstGeom prst="rect">
            <a:avLst/>
          </a:prstGeom>
        </p:spPr>
        <p:txBody>
          <a:bodyPr wrap="square">
            <a:spAutoFit/>
          </a:bodyPr>
          <a:lstStyle/>
          <a:p>
            <a:r>
              <a:rPr lang="es-MX" sz="2400" b="1" u="sng" dirty="0" smtClean="0">
                <a:solidFill>
                  <a:schemeClr val="accent2">
                    <a:lumMod val="75000"/>
                  </a:schemeClr>
                </a:solidFill>
                <a:latin typeface="Arial" pitchFamily="34" charset="0"/>
                <a:cs typeface="Arial" pitchFamily="34" charset="0"/>
              </a:rPr>
              <a:t>La tarea orientada </a:t>
            </a:r>
            <a:r>
              <a:rPr lang="es-MX" sz="2400" b="1" dirty="0" smtClean="0">
                <a:latin typeface="Arial" pitchFamily="34" charset="0"/>
                <a:cs typeface="Arial" pitchFamily="34" charset="0"/>
              </a:rPr>
              <a:t/>
            </a:r>
            <a:br>
              <a:rPr lang="es-MX" sz="2400" b="1" dirty="0" smtClean="0">
                <a:latin typeface="Arial" pitchFamily="34" charset="0"/>
                <a:cs typeface="Arial" pitchFamily="34" charset="0"/>
              </a:rPr>
            </a:br>
            <a:r>
              <a:rPr lang="es-MX" sz="2400" dirty="0" smtClean="0">
                <a:latin typeface="Arial" pitchFamily="34" charset="0"/>
                <a:cs typeface="Arial" pitchFamily="34" charset="0"/>
              </a:rPr>
              <a:t>Los profesores prescriben el material que se va a enseñar y demanda un cumplimiento específico de parte de los estudiantes. El estudio va acompañado de unas bases específicas e individuales y un sistema explícito que guarda para cada estudiante un estado de expectación. </a:t>
            </a:r>
            <a:br>
              <a:rPr lang="es-MX" sz="2400" dirty="0" smtClean="0">
                <a:latin typeface="Arial" pitchFamily="34" charset="0"/>
                <a:cs typeface="Arial" pitchFamily="34" charset="0"/>
              </a:rPr>
            </a:br>
            <a:r>
              <a:rPr lang="es-MX" sz="2400" dirty="0" smtClean="0">
                <a:latin typeface="Arial" pitchFamily="34" charset="0"/>
                <a:cs typeface="Arial" pitchFamily="34" charset="0"/>
              </a:rPr>
              <a:t/>
            </a:r>
            <a:br>
              <a:rPr lang="es-MX" sz="2400" dirty="0" smtClean="0">
                <a:latin typeface="Arial" pitchFamily="34" charset="0"/>
                <a:cs typeface="Arial" pitchFamily="34" charset="0"/>
              </a:rPr>
            </a:br>
            <a:r>
              <a:rPr lang="es-MX" sz="2400" b="1" u="sng" dirty="0" smtClean="0">
                <a:solidFill>
                  <a:schemeClr val="accent2">
                    <a:lumMod val="75000"/>
                  </a:schemeClr>
                </a:solidFill>
                <a:latin typeface="Arial" pitchFamily="34" charset="0"/>
                <a:cs typeface="Arial" pitchFamily="34" charset="0"/>
              </a:rPr>
              <a:t>El proyecto cooperativo</a:t>
            </a:r>
            <a:r>
              <a:rPr lang="es-MX" sz="2400" b="1" dirty="0" smtClean="0">
                <a:latin typeface="Arial" pitchFamily="34" charset="0"/>
                <a:cs typeface="Arial" pitchFamily="34" charset="0"/>
              </a:rPr>
              <a:t/>
            </a:r>
            <a:br>
              <a:rPr lang="es-MX" sz="2400" b="1" dirty="0" smtClean="0">
                <a:latin typeface="Arial" pitchFamily="34" charset="0"/>
                <a:cs typeface="Arial" pitchFamily="34" charset="0"/>
              </a:rPr>
            </a:br>
            <a:r>
              <a:rPr lang="es-MX" sz="2400" dirty="0" smtClean="0">
                <a:latin typeface="Arial" pitchFamily="34" charset="0"/>
                <a:cs typeface="Arial" pitchFamily="34" charset="0"/>
              </a:rPr>
              <a:t>Los profesores tienen un plan de instrucción con la cooperación de los estudiantes. En una atmósfera tranquila se puede instruir a unos procesos de enseñanza, pero la experiencia del adulto y el trasfondo profesional le sirve de guía a los estudiantes en el aprendizaje. Los maestros alientan y dan apoyo a los estudiantes en la participación en todos los niveles. </a:t>
            </a:r>
            <a:br>
              <a:rPr lang="es-MX" sz="2400" dirty="0" smtClean="0">
                <a:latin typeface="Arial" pitchFamily="34" charset="0"/>
                <a:cs typeface="Arial" pitchFamily="34" charset="0"/>
              </a:rPr>
            </a:br>
            <a:r>
              <a:rPr lang="es-MX" sz="2400" dirty="0" smtClean="0">
                <a:latin typeface="Arial" pitchFamily="34" charset="0"/>
                <a:cs typeface="Arial" pitchFamily="34" charset="0"/>
              </a:rPr>
              <a:t/>
            </a:r>
            <a:br>
              <a:rPr lang="es-MX" sz="2400" dirty="0" smtClean="0">
                <a:latin typeface="Arial" pitchFamily="34" charset="0"/>
                <a:cs typeface="Arial" pitchFamily="34" charset="0"/>
              </a:rPr>
            </a:br>
            <a:endParaRPr lang="es-MX" sz="2400" dirty="0">
              <a:latin typeface="Arial" pitchFamily="34" charset="0"/>
              <a:cs typeface="Arial" pitchFamily="34" charset="0"/>
            </a:endParaRPr>
          </a:p>
        </p:txBody>
      </p:sp>
      <p:sp>
        <p:nvSpPr>
          <p:cNvPr id="4" name="3 Rectángulo"/>
          <p:cNvSpPr/>
          <p:nvPr/>
        </p:nvSpPr>
        <p:spPr>
          <a:xfrm>
            <a:off x="1953674" y="285728"/>
            <a:ext cx="4560864" cy="461665"/>
          </a:xfrm>
          <a:prstGeom prst="rect">
            <a:avLst/>
          </a:prstGeom>
        </p:spPr>
        <p:txBody>
          <a:bodyPr wrap="none">
            <a:spAutoFit/>
          </a:bodyPr>
          <a:lstStyle/>
          <a:p>
            <a:pPr algn="ctr"/>
            <a:r>
              <a:rPr lang="es-MX" sz="2400" b="1" dirty="0" smtClean="0">
                <a:latin typeface="Arial Black" pitchFamily="34" charset="0"/>
              </a:rPr>
              <a:t>Los Estilos de Enseñanza </a:t>
            </a:r>
            <a:endParaRPr lang="es-MX" sz="2400" b="1" dirty="0" smtClean="0">
              <a:latin typeface="Arial Black"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85794"/>
            <a:ext cx="8429684" cy="6771084"/>
          </a:xfrm>
          <a:prstGeom prst="rect">
            <a:avLst/>
          </a:prstGeom>
        </p:spPr>
        <p:txBody>
          <a:bodyPr wrap="square">
            <a:spAutoFit/>
          </a:bodyPr>
          <a:lstStyle/>
          <a:p>
            <a:r>
              <a:rPr lang="es-MX" sz="2000" b="1" u="sng" dirty="0" smtClean="0">
                <a:solidFill>
                  <a:schemeClr val="accent2">
                    <a:lumMod val="75000"/>
                  </a:schemeClr>
                </a:solidFill>
                <a:latin typeface="Arial" pitchFamily="34" charset="0"/>
                <a:cs typeface="Arial" pitchFamily="34" charset="0"/>
              </a:rPr>
              <a:t>Centrado en el niño</a:t>
            </a:r>
            <a:br>
              <a:rPr lang="es-MX" sz="2000" b="1" u="sng" dirty="0" smtClean="0">
                <a:solidFill>
                  <a:schemeClr val="accent2">
                    <a:lumMod val="75000"/>
                  </a:schemeClr>
                </a:solidFill>
                <a:latin typeface="Arial" pitchFamily="34" charset="0"/>
                <a:cs typeface="Arial" pitchFamily="34" charset="0"/>
              </a:rPr>
            </a:br>
            <a:r>
              <a:rPr lang="es-MX" sz="2000" dirty="0" smtClean="0">
                <a:latin typeface="Arial" pitchFamily="34" charset="0"/>
                <a:cs typeface="Arial" pitchFamily="34" charset="0"/>
              </a:rPr>
              <a:t>Estos profesores proveen una estructura para los estudiantes que persiguen cualquier interés. </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dirty="0" smtClean="0">
                <a:latin typeface="Arial" pitchFamily="34" charset="0"/>
                <a:cs typeface="Arial" pitchFamily="34" charset="0"/>
              </a:rPr>
              <a:t>Generalmente emergen del currículo quienes este estilo pre-planificado por el profesor siempre que tengan interés y curiosidad de los niños. Este estilo no es solamente extremadamente raro, sino que imposible imaginarlo en su forma pura en el salón de clases. </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b="1" u="sng" dirty="0" smtClean="0">
                <a:solidFill>
                  <a:schemeClr val="accent2">
                    <a:lumMod val="75000"/>
                  </a:schemeClr>
                </a:solidFill>
                <a:latin typeface="Arial" pitchFamily="34" charset="0"/>
                <a:cs typeface="Arial" pitchFamily="34" charset="0"/>
              </a:rPr>
              <a:t>Centrado en el sujeto</a:t>
            </a:r>
            <a:r>
              <a:rPr lang="es-MX" sz="2000" b="1" dirty="0" smtClean="0">
                <a:latin typeface="Arial" pitchFamily="34" charset="0"/>
                <a:cs typeface="Arial" pitchFamily="34" charset="0"/>
              </a:rPr>
              <a:t/>
            </a:r>
            <a:br>
              <a:rPr lang="es-MX" sz="2000" b="1" dirty="0" smtClean="0">
                <a:latin typeface="Arial" pitchFamily="34" charset="0"/>
                <a:cs typeface="Arial" pitchFamily="34" charset="0"/>
              </a:rPr>
            </a:br>
            <a:r>
              <a:rPr lang="es-MX" sz="2000" dirty="0" smtClean="0">
                <a:latin typeface="Arial" pitchFamily="34" charset="0"/>
                <a:cs typeface="Arial" pitchFamily="34" charset="0"/>
              </a:rPr>
              <a:t>Los profesores enfocan su organización del contenido en lo que va a aprender el estudiante. </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b="1" u="sng" dirty="0" smtClean="0">
                <a:solidFill>
                  <a:schemeClr val="accent2">
                    <a:lumMod val="75000"/>
                  </a:schemeClr>
                </a:solidFill>
                <a:latin typeface="Arial" pitchFamily="34" charset="0"/>
                <a:cs typeface="Arial" pitchFamily="34" charset="0"/>
              </a:rPr>
              <a:t>Centrado en el aprendizaje</a:t>
            </a:r>
            <a:r>
              <a:rPr lang="es-MX" sz="2000" b="1" dirty="0" smtClean="0">
                <a:latin typeface="Arial" pitchFamily="34" charset="0"/>
                <a:cs typeface="Arial" pitchFamily="34" charset="0"/>
              </a:rPr>
              <a:t/>
            </a:r>
            <a:br>
              <a:rPr lang="es-MX" sz="2000" b="1" dirty="0" smtClean="0">
                <a:latin typeface="Arial" pitchFamily="34" charset="0"/>
                <a:cs typeface="Arial" pitchFamily="34" charset="0"/>
              </a:rPr>
            </a:br>
            <a:r>
              <a:rPr lang="es-MX" sz="2000" dirty="0" smtClean="0">
                <a:latin typeface="Arial" pitchFamily="34" charset="0"/>
                <a:cs typeface="Arial" pitchFamily="34" charset="0"/>
              </a:rPr>
              <a:t>Estos profesores se interesan por igual por todos los estudiantes y su objetivo curricular, materiales son de gran aprendizaje. Se rehúsa el sobre énfasis de los dos estilos “Centrado en el estudiante” y “Centrado en el sujeto”, sino que se debe desarrollar cualquier habilidad hacia una buena meta lo cual sea la autonomía en el aprendizaje. </a:t>
            </a:r>
            <a:br>
              <a:rPr lang="es-MX" sz="2000" dirty="0" smtClean="0">
                <a:latin typeface="Arial" pitchFamily="34" charset="0"/>
                <a:cs typeface="Arial" pitchFamily="34" charset="0"/>
              </a:rPr>
            </a:br>
            <a:r>
              <a:rPr lang="es-MX" dirty="0" smtClean="0"/>
              <a:t/>
            </a:r>
            <a:br>
              <a:rPr lang="es-MX" dirty="0" smtClean="0"/>
            </a:br>
            <a:r>
              <a:rPr lang="es-MX" dirty="0" smtClean="0"/>
              <a:t/>
            </a:r>
            <a:br>
              <a:rPr lang="es-MX" dirty="0" smtClean="0"/>
            </a:br>
            <a:endParaRPr lang="es-MX" dirty="0"/>
          </a:p>
        </p:txBody>
      </p:sp>
      <p:sp>
        <p:nvSpPr>
          <p:cNvPr id="4" name="3 Rectángulo"/>
          <p:cNvSpPr/>
          <p:nvPr/>
        </p:nvSpPr>
        <p:spPr>
          <a:xfrm>
            <a:off x="2500298" y="428604"/>
            <a:ext cx="3752950" cy="400110"/>
          </a:xfrm>
          <a:prstGeom prst="rect">
            <a:avLst/>
          </a:prstGeom>
        </p:spPr>
        <p:txBody>
          <a:bodyPr wrap="none">
            <a:spAutoFit/>
          </a:bodyPr>
          <a:lstStyle/>
          <a:p>
            <a:r>
              <a:rPr lang="es-MX" sz="2000" b="1" dirty="0" smtClean="0">
                <a:latin typeface="Arial Black" pitchFamily="34" charset="0"/>
              </a:rPr>
              <a:t>Los Estilos de Enseñanza</a:t>
            </a:r>
            <a:endParaRPr lang="es-MX"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857232"/>
            <a:ext cx="8429684" cy="6555641"/>
          </a:xfrm>
          <a:prstGeom prst="rect">
            <a:avLst/>
          </a:prstGeom>
        </p:spPr>
        <p:txBody>
          <a:bodyPr wrap="square">
            <a:spAutoFit/>
          </a:bodyPr>
          <a:lstStyle/>
          <a:p>
            <a:r>
              <a:rPr lang="es-MX" sz="2000" dirty="0" smtClean="0">
                <a:latin typeface="Arial" pitchFamily="34" charset="0"/>
                <a:cs typeface="Arial" pitchFamily="34" charset="0"/>
              </a:rPr>
              <a:t>En 1996 Anthony Grasha elaboró su modelo sobre estilos de enseñanza, partiendo de la idea de que los estilos de aprendizaje eran sólo una parte de la ecuación en la actividad educativa en el proceso, delimitó y definió cinco estilos de enseñanza específicos:</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b="1" u="sng" dirty="0" smtClean="0">
                <a:solidFill>
                  <a:schemeClr val="accent2">
                    <a:lumMod val="75000"/>
                  </a:schemeClr>
                </a:solidFill>
                <a:latin typeface="Arial" pitchFamily="34" charset="0"/>
                <a:cs typeface="Arial" pitchFamily="34" charset="0"/>
              </a:rPr>
              <a:t>Experto</a:t>
            </a: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dirty="0" smtClean="0">
                <a:latin typeface="Arial" pitchFamily="34" charset="0"/>
                <a:cs typeface="Arial" pitchFamily="34" charset="0"/>
              </a:rPr>
              <a:t>Es aquel profesor que tiene el conocimiento y la experiencia que los estudiantes requieren. Mantiene su status entre sus estudiantes, porque domina los detalles de la disciplina que imparte. Además, reta a sus estudiantes por medio de la competencia entre ellos y parte del supuesto de que sus pupilos necesitan ser preparados por alguien como él.</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b="1" u="sng" dirty="0" smtClean="0">
                <a:solidFill>
                  <a:schemeClr val="accent2">
                    <a:lumMod val="75000"/>
                  </a:schemeClr>
                </a:solidFill>
                <a:latin typeface="Arial" pitchFamily="34" charset="0"/>
                <a:cs typeface="Arial" pitchFamily="34" charset="0"/>
              </a:rPr>
              <a:t>Autoridad formal</a:t>
            </a: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dirty="0" smtClean="0">
                <a:latin typeface="Arial" pitchFamily="34" charset="0"/>
                <a:cs typeface="Arial" pitchFamily="34" charset="0"/>
              </a:rPr>
              <a:t>Es aquel profesor que mantiene su status entre sus estudiantes por su conocimiento y por su puesto dentro de la escuela. Ofrece retroalimentación eficaz a los alumnos basada en los objetivos del curso, sus expectativas y mediante los reglamentos institucionales. Cuida mucho la normatividad correcta y aceptable dentro de la escuela y ofrece un conocimiento estructurado a sus pupilos.</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endParaRPr lang="es-MX" sz="2000" dirty="0">
              <a:latin typeface="Arial" pitchFamily="34" charset="0"/>
              <a:cs typeface="Arial" pitchFamily="34" charset="0"/>
            </a:endParaRPr>
          </a:p>
        </p:txBody>
      </p:sp>
      <p:sp>
        <p:nvSpPr>
          <p:cNvPr id="4" name="3 Rectángulo"/>
          <p:cNvSpPr/>
          <p:nvPr/>
        </p:nvSpPr>
        <p:spPr>
          <a:xfrm>
            <a:off x="2143108" y="285728"/>
            <a:ext cx="4458273" cy="461665"/>
          </a:xfrm>
          <a:prstGeom prst="rect">
            <a:avLst/>
          </a:prstGeom>
        </p:spPr>
        <p:txBody>
          <a:bodyPr wrap="none">
            <a:spAutoFit/>
          </a:bodyPr>
          <a:lstStyle/>
          <a:p>
            <a:pPr algn="ctr"/>
            <a:r>
              <a:rPr lang="es-MX" sz="2400" b="1" dirty="0" smtClean="0">
                <a:latin typeface="Arial Black" pitchFamily="34" charset="0"/>
              </a:rPr>
              <a:t>Los Estilos de Enseñanza</a:t>
            </a:r>
            <a:endParaRPr lang="es-MX"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1142984"/>
            <a:ext cx="8215370" cy="5016758"/>
          </a:xfrm>
          <a:prstGeom prst="rect">
            <a:avLst/>
          </a:prstGeom>
        </p:spPr>
        <p:txBody>
          <a:bodyPr wrap="square">
            <a:spAutoFit/>
          </a:bodyPr>
          <a:lstStyle/>
          <a:p>
            <a:r>
              <a:rPr lang="es-MX" sz="2000" b="1" u="sng" dirty="0" smtClean="0">
                <a:solidFill>
                  <a:schemeClr val="accent2">
                    <a:lumMod val="75000"/>
                  </a:schemeClr>
                </a:solidFill>
                <a:latin typeface="Arial" pitchFamily="34" charset="0"/>
                <a:cs typeface="Arial" pitchFamily="34" charset="0"/>
              </a:rPr>
              <a:t>Modelo personal</a:t>
            </a:r>
            <a:r>
              <a:rPr lang="es-MX" sz="2000" b="1" dirty="0" smtClean="0">
                <a:latin typeface="Arial" pitchFamily="34" charset="0"/>
                <a:cs typeface="Arial" pitchFamily="34" charset="0"/>
              </a:rPr>
              <a:t/>
            </a:r>
            <a:br>
              <a:rPr lang="es-MX" sz="2000" b="1" dirty="0" smtClean="0">
                <a:latin typeface="Arial" pitchFamily="34" charset="0"/>
                <a:cs typeface="Arial" pitchFamily="34" charset="0"/>
              </a:rPr>
            </a:br>
            <a:r>
              <a:rPr lang="es-MX" sz="2000" dirty="0" smtClean="0">
                <a:latin typeface="Arial" pitchFamily="34" charset="0"/>
                <a:cs typeface="Arial" pitchFamily="34" charset="0"/>
              </a:rPr>
              <a:t>Es aquel profesor que cree ser “el ejemplo para sus estudiantes”, y por medio de su propio desempeño muestra a sus alumnos las formas adecuadas para pensar y comportarse. Es meticuloso y ordenado, y por medio de su persona, motiva a sus pupilos a emular su propio comportamiento.</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r>
              <a:rPr lang="es-MX" sz="2000" b="1" u="sng" dirty="0" smtClean="0">
                <a:solidFill>
                  <a:schemeClr val="accent2">
                    <a:lumMod val="75000"/>
                  </a:schemeClr>
                </a:solidFill>
                <a:latin typeface="Arial" pitchFamily="34" charset="0"/>
                <a:cs typeface="Arial" pitchFamily="34" charset="0"/>
              </a:rPr>
              <a:t>Facilitador</a:t>
            </a:r>
            <a:r>
              <a:rPr lang="es-MX" sz="2000" b="1" dirty="0" smtClean="0">
                <a:latin typeface="Arial" pitchFamily="34" charset="0"/>
                <a:cs typeface="Arial" pitchFamily="34" charset="0"/>
              </a:rPr>
              <a:t/>
            </a:r>
            <a:br>
              <a:rPr lang="es-MX" sz="2000" b="1" dirty="0" smtClean="0">
                <a:latin typeface="Arial" pitchFamily="34" charset="0"/>
                <a:cs typeface="Arial" pitchFamily="34" charset="0"/>
              </a:rPr>
            </a:br>
            <a:r>
              <a:rPr lang="es-MX" sz="2000" dirty="0" smtClean="0">
                <a:latin typeface="Arial" pitchFamily="34" charset="0"/>
                <a:cs typeface="Arial" pitchFamily="34" charset="0"/>
              </a:rPr>
              <a:t>Es aquel profesor que guía a los estudiantes hacia el aprendizaje mediante cuestionamientos, alternativas y toma de decisiones. Destaca el desarrollo de los alumnos hacia la independencia, la iniciativa y la responsabilidad. Gusta del trabajo por medio de proyectos o problemas que permitan a los estudiantes aprender por su cuenta, y donde la función del profesor sea sólo de asesor.</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endParaRPr lang="es-MX" sz="2000" dirty="0">
              <a:latin typeface="Arial" pitchFamily="34" charset="0"/>
              <a:cs typeface="Arial" pitchFamily="34" charset="0"/>
            </a:endParaRPr>
          </a:p>
        </p:txBody>
      </p:sp>
      <p:sp>
        <p:nvSpPr>
          <p:cNvPr id="5" name="4 Rectángulo"/>
          <p:cNvSpPr/>
          <p:nvPr/>
        </p:nvSpPr>
        <p:spPr>
          <a:xfrm>
            <a:off x="2143108" y="357166"/>
            <a:ext cx="4458273" cy="461665"/>
          </a:xfrm>
          <a:prstGeom prst="rect">
            <a:avLst/>
          </a:prstGeom>
        </p:spPr>
        <p:txBody>
          <a:bodyPr wrap="none">
            <a:spAutoFit/>
          </a:bodyPr>
          <a:lstStyle/>
          <a:p>
            <a:pPr algn="ctr"/>
            <a:r>
              <a:rPr lang="es-MX" sz="2400" b="1" dirty="0" smtClean="0">
                <a:latin typeface="Arial Black" pitchFamily="34" charset="0"/>
              </a:rPr>
              <a:t>Los Estilos de Enseñanza</a:t>
            </a:r>
            <a:endParaRPr lang="es-MX"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1142984"/>
            <a:ext cx="8572560" cy="4770537"/>
          </a:xfrm>
          <a:prstGeom prst="rect">
            <a:avLst/>
          </a:prstGeom>
        </p:spPr>
        <p:txBody>
          <a:bodyPr wrap="square">
            <a:spAutoFit/>
          </a:bodyPr>
          <a:lstStyle/>
          <a:p>
            <a:r>
              <a:rPr lang="es-MX" sz="2400" b="1" u="sng" dirty="0" smtClean="0">
                <a:solidFill>
                  <a:schemeClr val="accent2">
                    <a:lumMod val="75000"/>
                  </a:schemeClr>
                </a:solidFill>
                <a:latin typeface="Arial" pitchFamily="34" charset="0"/>
                <a:cs typeface="Arial" pitchFamily="34" charset="0"/>
              </a:rPr>
              <a:t>Delegador</a:t>
            </a:r>
          </a:p>
          <a:p>
            <a:r>
              <a:rPr lang="es-MX" sz="2000" b="1" dirty="0" smtClean="0">
                <a:latin typeface="Arial" pitchFamily="34" charset="0"/>
                <a:cs typeface="Arial" pitchFamily="34" charset="0"/>
              </a:rPr>
              <a:t/>
            </a:r>
            <a:br>
              <a:rPr lang="es-MX" sz="2000" b="1" dirty="0" smtClean="0">
                <a:latin typeface="Arial" pitchFamily="34" charset="0"/>
                <a:cs typeface="Arial" pitchFamily="34" charset="0"/>
              </a:rPr>
            </a:br>
            <a:r>
              <a:rPr lang="es-MX" sz="2000" dirty="0" smtClean="0">
                <a:latin typeface="Arial" pitchFamily="34" charset="0"/>
                <a:cs typeface="Arial" pitchFamily="34" charset="0"/>
              </a:rPr>
              <a:t>Es aquel profesor que le da libertad al alumno de ser lo más autónomo posible. Motiva a los estudiantes a trabajar en proyectos de manera independiente o en pequeños equipos. El profesor funge solamente como consultor del proyecto.</a:t>
            </a:r>
            <a:br>
              <a:rPr lang="es-MX" sz="2000" dirty="0" smtClean="0">
                <a:latin typeface="Arial" pitchFamily="34" charset="0"/>
                <a:cs typeface="Arial" pitchFamily="34" charset="0"/>
              </a:rPr>
            </a:br>
            <a:r>
              <a:rPr lang="es-MX" sz="2000" dirty="0" smtClean="0">
                <a:latin typeface="Arial" pitchFamily="34" charset="0"/>
                <a:cs typeface="Arial" pitchFamily="34" charset="0"/>
              </a:rPr>
              <a:t>Grasha, es uno de los investigadores sobre los estilos de enseñanza que propone un matiz suave entre las diferencias de los estilos, otros (</a:t>
            </a:r>
            <a:r>
              <a:rPr lang="es-MX" sz="2000" dirty="0" err="1" smtClean="0">
                <a:latin typeface="Arial" pitchFamily="34" charset="0"/>
                <a:cs typeface="Arial" pitchFamily="34" charset="0"/>
              </a:rPr>
              <a:t>Lippit</a:t>
            </a:r>
            <a:r>
              <a:rPr lang="es-MX" sz="2000" dirty="0" smtClean="0">
                <a:latin typeface="Arial" pitchFamily="34" charset="0"/>
                <a:cs typeface="Arial" pitchFamily="34" charset="0"/>
              </a:rPr>
              <a:t> y White, Anderson, Gordon, Flanders) tienen una serie de deficiencias entre las que cabe destacar:</a:t>
            </a:r>
            <a:br>
              <a:rPr lang="es-MX" sz="2000" dirty="0" smtClean="0">
                <a:latin typeface="Arial" pitchFamily="34" charset="0"/>
                <a:cs typeface="Arial" pitchFamily="34" charset="0"/>
              </a:rPr>
            </a:br>
            <a:r>
              <a:rPr lang="es-MX" sz="2000" dirty="0" smtClean="0">
                <a:latin typeface="Arial" pitchFamily="34" charset="0"/>
                <a:cs typeface="Arial" pitchFamily="34" charset="0"/>
              </a:rPr>
              <a:t>- Parcialidad, ya que ignora aspectos muy importantes de la conducta docente.</a:t>
            </a:r>
            <a:br>
              <a:rPr lang="es-MX" sz="2000" dirty="0" smtClean="0">
                <a:latin typeface="Arial" pitchFamily="34" charset="0"/>
                <a:cs typeface="Arial" pitchFamily="34" charset="0"/>
              </a:rPr>
            </a:br>
            <a:r>
              <a:rPr lang="es-MX" sz="2000" dirty="0" smtClean="0">
                <a:latin typeface="Arial" pitchFamily="34" charset="0"/>
                <a:cs typeface="Arial" pitchFamily="34" charset="0"/>
              </a:rPr>
              <a:t>- Dicotomía, pues no atienden a más estilos intermedios.</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endParaRPr lang="es-MX" sz="2000" dirty="0">
              <a:latin typeface="Arial" pitchFamily="34" charset="0"/>
              <a:cs typeface="Arial" pitchFamily="34" charset="0"/>
            </a:endParaRPr>
          </a:p>
        </p:txBody>
      </p:sp>
      <p:sp>
        <p:nvSpPr>
          <p:cNvPr id="4" name="3 Rectángulo"/>
          <p:cNvSpPr/>
          <p:nvPr/>
        </p:nvSpPr>
        <p:spPr>
          <a:xfrm>
            <a:off x="2247721" y="357166"/>
            <a:ext cx="3752951" cy="400110"/>
          </a:xfrm>
          <a:prstGeom prst="rect">
            <a:avLst/>
          </a:prstGeom>
        </p:spPr>
        <p:txBody>
          <a:bodyPr wrap="none">
            <a:spAutoFit/>
          </a:bodyPr>
          <a:lstStyle/>
          <a:p>
            <a:pPr algn="ctr"/>
            <a:r>
              <a:rPr lang="es-MX" sz="2000" b="1" dirty="0" smtClean="0">
                <a:latin typeface="Arial Black" pitchFamily="34" charset="0"/>
              </a:rPr>
              <a:t>Los Estilos de Enseñanza</a:t>
            </a:r>
            <a:endParaRPr lang="es-MX"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1000108"/>
            <a:ext cx="8501122" cy="4739759"/>
          </a:xfrm>
          <a:prstGeom prst="rect">
            <a:avLst/>
          </a:prstGeom>
        </p:spPr>
        <p:txBody>
          <a:bodyPr wrap="square">
            <a:spAutoFit/>
          </a:bodyPr>
          <a:lstStyle/>
          <a:p>
            <a:pPr algn="ctr"/>
            <a:r>
              <a:rPr lang="es-MX" sz="2400" b="1" dirty="0" smtClean="0">
                <a:latin typeface="Arial Black" pitchFamily="34" charset="0"/>
              </a:rPr>
              <a:t>Conclusiones</a:t>
            </a:r>
          </a:p>
          <a:p>
            <a:pPr algn="just"/>
            <a:r>
              <a:rPr lang="es-MX" b="1" dirty="0" smtClean="0"/>
              <a:t/>
            </a:r>
            <a:br>
              <a:rPr lang="es-MX" b="1" dirty="0" smtClean="0"/>
            </a:br>
            <a:r>
              <a:rPr lang="es-MX" sz="2000" dirty="0" smtClean="0">
                <a:latin typeface="Arial" pitchFamily="34" charset="0"/>
                <a:cs typeface="Arial" pitchFamily="34" charset="0"/>
              </a:rPr>
              <a:t>Existen más teorías sobre estilos de enseñanza y de aprendizaje que no se consideraron en este breve panorama, otras aproximaciones y otras perspectivas que intentan identificar y precisar patrones específicos en las preferencias para enseñar y para aprender de las personas, sin embargo se espera que sirva de pauta para invitar al lector a ahondar más en esta temática tan interesante y diversificada por los aspectos que trata y los enfoques que se despliegan en una gama bastante amplia. Algunas de estas teorías, acentúan los factores cognitivos, la percepción y el procesamiento de la información, otras resaltan el factor ambiental, y otras más destacan cuestiones más inherentes a la personalidad, la emoción o su involucramiento en el aula.</a:t>
            </a:r>
            <a:br>
              <a:rPr lang="es-MX" sz="2000" dirty="0" smtClean="0">
                <a:latin typeface="Arial" pitchFamily="34" charset="0"/>
                <a:cs typeface="Arial" pitchFamily="34" charset="0"/>
              </a:rPr>
            </a:br>
            <a:r>
              <a:rPr lang="es-MX" sz="2000" dirty="0" smtClean="0">
                <a:latin typeface="Arial" pitchFamily="34" charset="0"/>
                <a:cs typeface="Arial" pitchFamily="34" charset="0"/>
              </a:rPr>
              <a:t/>
            </a:r>
            <a:br>
              <a:rPr lang="es-MX" sz="2000" dirty="0" smtClean="0">
                <a:latin typeface="Arial" pitchFamily="34" charset="0"/>
                <a:cs typeface="Arial" pitchFamily="34" charset="0"/>
              </a:rPr>
            </a:b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314</TotalTime>
  <Words>124</Words>
  <Application>Microsoft Office PowerPoint</Application>
  <PresentationFormat>Presentación en pantalla (4:3)</PresentationFormat>
  <Paragraphs>28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itsel</dc:creator>
  <cp:lastModifiedBy>itsel</cp:lastModifiedBy>
  <cp:revision>30</cp:revision>
  <dcterms:created xsi:type="dcterms:W3CDTF">2010-10-28T21:28:18Z</dcterms:created>
  <dcterms:modified xsi:type="dcterms:W3CDTF">2010-10-29T02:42:51Z</dcterms:modified>
</cp:coreProperties>
</file>