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42936A-3DFA-4EA6-AD2F-1376858C79A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47FF1A8-31CE-4513-AF91-C0B27D6D61A5}">
      <dgm:prSet phldrT="[Texto]" custT="1"/>
      <dgm:spPr/>
      <dgm:t>
        <a:bodyPr/>
        <a:lstStyle/>
        <a:p>
          <a:r>
            <a:rPr lang="es-ES" sz="2000" dirty="0" smtClean="0"/>
            <a:t>Recomendaciones para generar una rubrica</a:t>
          </a:r>
          <a:endParaRPr lang="es-ES" sz="2000" dirty="0"/>
        </a:p>
      </dgm:t>
    </dgm:pt>
    <dgm:pt modelId="{25681711-ABC1-4B01-B426-457A8F6CE58C}" type="parTrans" cxnId="{F1B386C0-A0A2-4CD8-996F-6F232976E357}">
      <dgm:prSet/>
      <dgm:spPr/>
      <dgm:t>
        <a:bodyPr/>
        <a:lstStyle/>
        <a:p>
          <a:endParaRPr lang="es-ES"/>
        </a:p>
      </dgm:t>
    </dgm:pt>
    <dgm:pt modelId="{A4DDC3C8-9A75-4939-8CAD-194B200E22D8}" type="sibTrans" cxnId="{F1B386C0-A0A2-4CD8-996F-6F232976E357}">
      <dgm:prSet/>
      <dgm:spPr/>
      <dgm:t>
        <a:bodyPr/>
        <a:lstStyle/>
        <a:p>
          <a:endParaRPr lang="es-ES"/>
        </a:p>
      </dgm:t>
    </dgm:pt>
    <dgm:pt modelId="{A5731E6F-74C1-4668-8996-CA7569B0575B}">
      <dgm:prSet phldrT="[Texto]" custT="1"/>
      <dgm:spPr/>
      <dgm:t>
        <a:bodyPr/>
        <a:lstStyle/>
        <a:p>
          <a:r>
            <a:rPr lang="es-ES" sz="1600" dirty="0" smtClean="0"/>
            <a:t>Determinar el proceso de aprendizaje  a evaluar </a:t>
          </a:r>
          <a:endParaRPr lang="es-ES" sz="1600" dirty="0"/>
        </a:p>
      </dgm:t>
    </dgm:pt>
    <dgm:pt modelId="{16759E7E-2181-41D8-A7B1-CB37A7D4AC39}" type="parTrans" cxnId="{A37710EF-B339-41A6-BA13-6A181F625659}">
      <dgm:prSet/>
      <dgm:spPr/>
      <dgm:t>
        <a:bodyPr/>
        <a:lstStyle/>
        <a:p>
          <a:endParaRPr lang="es-ES"/>
        </a:p>
      </dgm:t>
    </dgm:pt>
    <dgm:pt modelId="{45F13C16-58CB-4905-8CA8-F1FE72D5BF44}" type="sibTrans" cxnId="{A37710EF-B339-41A6-BA13-6A181F625659}">
      <dgm:prSet/>
      <dgm:spPr/>
      <dgm:t>
        <a:bodyPr/>
        <a:lstStyle/>
        <a:p>
          <a:endParaRPr lang="es-ES"/>
        </a:p>
      </dgm:t>
    </dgm:pt>
    <dgm:pt modelId="{FED8061E-35DD-4004-94AC-153FF9E97665}">
      <dgm:prSet phldrT="[Texto]"/>
      <dgm:spPr/>
      <dgm:t>
        <a:bodyPr/>
        <a:lstStyle/>
        <a:p>
          <a:r>
            <a:rPr lang="es-ES" dirty="0" smtClean="0"/>
            <a:t>Definición de categorías escolares de calificación y criterios a seguir  </a:t>
          </a:r>
          <a:endParaRPr lang="es-ES" dirty="0"/>
        </a:p>
      </dgm:t>
    </dgm:pt>
    <dgm:pt modelId="{488824FC-0DCB-4EF2-8F90-EDDD750154AB}" type="parTrans" cxnId="{216C6AE7-8B63-4947-8921-928399C9AFE0}">
      <dgm:prSet/>
      <dgm:spPr/>
      <dgm:t>
        <a:bodyPr/>
        <a:lstStyle/>
        <a:p>
          <a:endParaRPr lang="es-ES"/>
        </a:p>
      </dgm:t>
    </dgm:pt>
    <dgm:pt modelId="{7DE41C8B-6E69-47E5-9F60-7F706B7CF6B9}" type="sibTrans" cxnId="{216C6AE7-8B63-4947-8921-928399C9AFE0}">
      <dgm:prSet/>
      <dgm:spPr/>
      <dgm:t>
        <a:bodyPr/>
        <a:lstStyle/>
        <a:p>
          <a:endParaRPr lang="es-ES"/>
        </a:p>
      </dgm:t>
    </dgm:pt>
    <dgm:pt modelId="{13F6647A-D3E3-4DF5-877D-2F4994D967BF}">
      <dgm:prSet phldrT="[Texto]" custT="1"/>
      <dgm:spPr/>
      <dgm:t>
        <a:bodyPr/>
        <a:lstStyle/>
        <a:p>
          <a:r>
            <a:rPr lang="es-ES" sz="1800" dirty="0" smtClean="0"/>
            <a:t>Revisión del primer borrador </a:t>
          </a:r>
          <a:endParaRPr lang="es-ES" sz="1800" dirty="0"/>
        </a:p>
      </dgm:t>
    </dgm:pt>
    <dgm:pt modelId="{8D847717-F8C7-42AA-AF75-FF40ED47DBC0}" type="parTrans" cxnId="{B7830BDE-7F72-4788-817C-C068537C10B2}">
      <dgm:prSet/>
      <dgm:spPr/>
      <dgm:t>
        <a:bodyPr/>
        <a:lstStyle/>
        <a:p>
          <a:endParaRPr lang="es-ES"/>
        </a:p>
      </dgm:t>
    </dgm:pt>
    <dgm:pt modelId="{FED5E457-7840-4B67-AFF2-907CABBEDEE1}" type="sibTrans" cxnId="{B7830BDE-7F72-4788-817C-C068537C10B2}">
      <dgm:prSet/>
      <dgm:spPr/>
      <dgm:t>
        <a:bodyPr/>
        <a:lstStyle/>
        <a:p>
          <a:endParaRPr lang="es-ES"/>
        </a:p>
      </dgm:t>
    </dgm:pt>
    <dgm:pt modelId="{285096CE-CA55-4D5F-8783-8CB5BD911418}">
      <dgm:prSet phldrT="[Texto]"/>
      <dgm:spPr/>
      <dgm:t>
        <a:bodyPr/>
        <a:lstStyle/>
        <a:p>
          <a:r>
            <a:rPr lang="es-ES" dirty="0" smtClean="0"/>
            <a:t>Determinación del peso porcentual para cada dimensión o categoría </a:t>
          </a:r>
          <a:endParaRPr lang="es-ES" dirty="0"/>
        </a:p>
      </dgm:t>
    </dgm:pt>
    <dgm:pt modelId="{763C1123-7E1A-454D-9438-A207B2EE759B}" type="parTrans" cxnId="{6CC80387-AB5C-418F-AD65-2A962D8663E7}">
      <dgm:prSet/>
      <dgm:spPr/>
      <dgm:t>
        <a:bodyPr/>
        <a:lstStyle/>
        <a:p>
          <a:endParaRPr lang="es-ES"/>
        </a:p>
      </dgm:t>
    </dgm:pt>
    <dgm:pt modelId="{F2AE7C6C-6478-4D82-8186-DB5FD559F744}" type="sibTrans" cxnId="{6CC80387-AB5C-418F-AD65-2A962D8663E7}">
      <dgm:prSet/>
      <dgm:spPr/>
      <dgm:t>
        <a:bodyPr/>
        <a:lstStyle/>
        <a:p>
          <a:endParaRPr lang="es-ES"/>
        </a:p>
      </dgm:t>
    </dgm:pt>
    <dgm:pt modelId="{4731C5B0-8B84-4BDA-B01A-BAA318B59B5D}">
      <dgm:prSet/>
      <dgm:spPr/>
      <dgm:t>
        <a:bodyPr/>
        <a:lstStyle/>
        <a:p>
          <a:r>
            <a:rPr lang="es-ES" dirty="0" smtClean="0"/>
            <a:t>Colocación del formato de ubicación de puntajes obtenidos </a:t>
          </a:r>
          <a:endParaRPr lang="es-ES" dirty="0"/>
        </a:p>
      </dgm:t>
    </dgm:pt>
    <dgm:pt modelId="{EB7F56C7-E189-4076-A900-A3D0FEA46BC6}" type="parTrans" cxnId="{0DCE8824-DB4F-4B8A-8DBC-EAB23EFD348C}">
      <dgm:prSet/>
      <dgm:spPr/>
      <dgm:t>
        <a:bodyPr/>
        <a:lstStyle/>
        <a:p>
          <a:endParaRPr lang="es-ES"/>
        </a:p>
      </dgm:t>
    </dgm:pt>
    <dgm:pt modelId="{BD723C54-DCCB-43B5-ABFD-B307200E33C3}" type="sibTrans" cxnId="{0DCE8824-DB4F-4B8A-8DBC-EAB23EFD348C}">
      <dgm:prSet/>
      <dgm:spPr/>
      <dgm:t>
        <a:bodyPr/>
        <a:lstStyle/>
        <a:p>
          <a:endParaRPr lang="es-ES"/>
        </a:p>
      </dgm:t>
    </dgm:pt>
    <dgm:pt modelId="{756C190E-0952-4982-B4B6-CEAEB0B49355}">
      <dgm:prSet custT="1"/>
      <dgm:spPr/>
      <dgm:t>
        <a:bodyPr/>
        <a:lstStyle/>
        <a:p>
          <a:r>
            <a:rPr lang="es-ES" sz="1800" dirty="0" smtClean="0"/>
            <a:t>Desarrollo de las indicaciones </a:t>
          </a:r>
          <a:endParaRPr lang="es-ES" sz="1800" dirty="0"/>
        </a:p>
      </dgm:t>
    </dgm:pt>
    <dgm:pt modelId="{B0E10CBB-9D57-46C1-B86D-233587EA2A51}" type="parTrans" cxnId="{B41B849A-59A7-4A67-B3A3-32A927737A27}">
      <dgm:prSet/>
      <dgm:spPr/>
      <dgm:t>
        <a:bodyPr/>
        <a:lstStyle/>
        <a:p>
          <a:endParaRPr lang="es-ES"/>
        </a:p>
      </dgm:t>
    </dgm:pt>
    <dgm:pt modelId="{C5AFFE8E-3FBA-4B2D-A941-5BCCFFA5520C}" type="sibTrans" cxnId="{B41B849A-59A7-4A67-B3A3-32A927737A27}">
      <dgm:prSet/>
      <dgm:spPr/>
      <dgm:t>
        <a:bodyPr/>
        <a:lstStyle/>
        <a:p>
          <a:endParaRPr lang="es-ES"/>
        </a:p>
      </dgm:t>
    </dgm:pt>
    <dgm:pt modelId="{A1BFEAF7-21B3-4E9B-979A-2232B0253370}" type="pres">
      <dgm:prSet presAssocID="{4742936A-3DFA-4EA6-AD2F-1376858C79A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B7D0519-C162-4863-80D8-E7F943A54C09}" type="pres">
      <dgm:prSet presAssocID="{247FF1A8-31CE-4513-AF91-C0B27D6D61A5}" presName="centerShape" presStyleLbl="node0" presStyleIdx="0" presStyleCnt="1" custScaleX="186420" custScaleY="114720" custLinFactNeighborX="-1779" custLinFactNeighborY="-560"/>
      <dgm:spPr/>
      <dgm:t>
        <a:bodyPr/>
        <a:lstStyle/>
        <a:p>
          <a:endParaRPr lang="es-ES"/>
        </a:p>
      </dgm:t>
    </dgm:pt>
    <dgm:pt modelId="{38D22686-C063-442B-874F-3692837EBDBA}" type="pres">
      <dgm:prSet presAssocID="{16759E7E-2181-41D8-A7B1-CB37A7D4AC39}" presName="Name9" presStyleLbl="parChTrans1D2" presStyleIdx="0" presStyleCnt="6"/>
      <dgm:spPr/>
      <dgm:t>
        <a:bodyPr/>
        <a:lstStyle/>
        <a:p>
          <a:endParaRPr lang="es-ES"/>
        </a:p>
      </dgm:t>
    </dgm:pt>
    <dgm:pt modelId="{021A1DAA-4A36-4AF5-A299-CE3A5836647C}" type="pres">
      <dgm:prSet presAssocID="{16759E7E-2181-41D8-A7B1-CB37A7D4AC39}" presName="connTx" presStyleLbl="parChTrans1D2" presStyleIdx="0" presStyleCnt="6"/>
      <dgm:spPr/>
      <dgm:t>
        <a:bodyPr/>
        <a:lstStyle/>
        <a:p>
          <a:endParaRPr lang="es-ES"/>
        </a:p>
      </dgm:t>
    </dgm:pt>
    <dgm:pt modelId="{84794EC8-5AE9-4232-8F58-591A5DAEF201}" type="pres">
      <dgm:prSet presAssocID="{A5731E6F-74C1-4668-8996-CA7569B0575B}" presName="node" presStyleLbl="node1" presStyleIdx="0" presStyleCnt="6" custScaleX="143740" custRadScaleRad="104985" custRadScaleInc="130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E34A43-5A2D-47D3-861B-7D8D6C88FC67}" type="pres">
      <dgm:prSet presAssocID="{488824FC-0DCB-4EF2-8F90-EDDD750154AB}" presName="Name9" presStyleLbl="parChTrans1D2" presStyleIdx="1" presStyleCnt="6"/>
      <dgm:spPr/>
      <dgm:t>
        <a:bodyPr/>
        <a:lstStyle/>
        <a:p>
          <a:endParaRPr lang="es-ES"/>
        </a:p>
      </dgm:t>
    </dgm:pt>
    <dgm:pt modelId="{885E6400-256C-4EDD-8BDB-2B9B1FF8C791}" type="pres">
      <dgm:prSet presAssocID="{488824FC-0DCB-4EF2-8F90-EDDD750154AB}" presName="connTx" presStyleLbl="parChTrans1D2" presStyleIdx="1" presStyleCnt="6"/>
      <dgm:spPr/>
      <dgm:t>
        <a:bodyPr/>
        <a:lstStyle/>
        <a:p>
          <a:endParaRPr lang="es-ES"/>
        </a:p>
      </dgm:t>
    </dgm:pt>
    <dgm:pt modelId="{A401CD67-E472-4CC2-8958-3ADF0AE13A2C}" type="pres">
      <dgm:prSet presAssocID="{FED8061E-35DD-4004-94AC-153FF9E97665}" presName="node" presStyleLbl="node1" presStyleIdx="1" presStyleCnt="6" custScaleX="142110" custScaleY="105116" custRadScaleRad="138259" custRadScaleInc="3263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5F487E-6083-47A6-9F78-DF3A0A2121D9}" type="pres">
      <dgm:prSet presAssocID="{8D847717-F8C7-42AA-AF75-FF40ED47DBC0}" presName="Name9" presStyleLbl="parChTrans1D2" presStyleIdx="2" presStyleCnt="6"/>
      <dgm:spPr/>
      <dgm:t>
        <a:bodyPr/>
        <a:lstStyle/>
        <a:p>
          <a:endParaRPr lang="es-ES"/>
        </a:p>
      </dgm:t>
    </dgm:pt>
    <dgm:pt modelId="{24EEE06E-8307-4FEB-B67C-5AEB3094FCAF}" type="pres">
      <dgm:prSet presAssocID="{8D847717-F8C7-42AA-AF75-FF40ED47DBC0}" presName="connTx" presStyleLbl="parChTrans1D2" presStyleIdx="2" presStyleCnt="6"/>
      <dgm:spPr/>
      <dgm:t>
        <a:bodyPr/>
        <a:lstStyle/>
        <a:p>
          <a:endParaRPr lang="es-ES"/>
        </a:p>
      </dgm:t>
    </dgm:pt>
    <dgm:pt modelId="{DE2D9974-2F18-4C05-B676-1935D9ADD5BC}" type="pres">
      <dgm:prSet presAssocID="{13F6647A-D3E3-4DF5-877D-2F4994D967BF}" presName="node" presStyleLbl="node1" presStyleIdx="2" presStyleCnt="6" custScaleX="162140" custScaleY="105769" custRadScaleRad="155038" custRadScaleInc="-344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7B949C1-919B-4E39-B529-1E291C47052B}" type="pres">
      <dgm:prSet presAssocID="{763C1123-7E1A-454D-9438-A207B2EE759B}" presName="Name9" presStyleLbl="parChTrans1D2" presStyleIdx="3" presStyleCnt="6"/>
      <dgm:spPr/>
      <dgm:t>
        <a:bodyPr/>
        <a:lstStyle/>
        <a:p>
          <a:endParaRPr lang="es-ES"/>
        </a:p>
      </dgm:t>
    </dgm:pt>
    <dgm:pt modelId="{24CFE2D6-E204-4BE1-B3C4-7BB363E7C126}" type="pres">
      <dgm:prSet presAssocID="{763C1123-7E1A-454D-9438-A207B2EE759B}" presName="connTx" presStyleLbl="parChTrans1D2" presStyleIdx="3" presStyleCnt="6"/>
      <dgm:spPr/>
      <dgm:t>
        <a:bodyPr/>
        <a:lstStyle/>
        <a:p>
          <a:endParaRPr lang="es-ES"/>
        </a:p>
      </dgm:t>
    </dgm:pt>
    <dgm:pt modelId="{5259C935-67D0-4518-A8F3-B4FC4AAA5772}" type="pres">
      <dgm:prSet presAssocID="{285096CE-CA55-4D5F-8783-8CB5BD911418}" presName="node" presStyleLbl="node1" presStyleIdx="3" presStyleCnt="6" custScaleX="158121" custScaleY="88340" custRadScaleRad="104447" custRadScaleInc="26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2D31EC7-0889-4147-B8F7-A074B055D185}" type="pres">
      <dgm:prSet presAssocID="{EB7F56C7-E189-4076-A900-A3D0FEA46BC6}" presName="Name9" presStyleLbl="parChTrans1D2" presStyleIdx="4" presStyleCnt="6"/>
      <dgm:spPr/>
      <dgm:t>
        <a:bodyPr/>
        <a:lstStyle/>
        <a:p>
          <a:endParaRPr lang="es-ES"/>
        </a:p>
      </dgm:t>
    </dgm:pt>
    <dgm:pt modelId="{29AD30E4-683D-49FC-A1C9-0ACD140E5F8A}" type="pres">
      <dgm:prSet presAssocID="{EB7F56C7-E189-4076-A900-A3D0FEA46BC6}" presName="connTx" presStyleLbl="parChTrans1D2" presStyleIdx="4" presStyleCnt="6"/>
      <dgm:spPr/>
      <dgm:t>
        <a:bodyPr/>
        <a:lstStyle/>
        <a:p>
          <a:endParaRPr lang="es-ES"/>
        </a:p>
      </dgm:t>
    </dgm:pt>
    <dgm:pt modelId="{DDB2C8A2-BB09-4CB6-8DB7-C43E3177E693}" type="pres">
      <dgm:prSet presAssocID="{4731C5B0-8B84-4BDA-B01A-BAA318B59B5D}" presName="node" presStyleLbl="node1" presStyleIdx="4" presStyleCnt="6" custScaleX="162194" custRadScaleRad="151746" custRadScaleInc="1471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BC32A7-E237-429A-8E88-84FA1D69B460}" type="pres">
      <dgm:prSet presAssocID="{B0E10CBB-9D57-46C1-B86D-233587EA2A51}" presName="Name9" presStyleLbl="parChTrans1D2" presStyleIdx="5" presStyleCnt="6"/>
      <dgm:spPr/>
      <dgm:t>
        <a:bodyPr/>
        <a:lstStyle/>
        <a:p>
          <a:endParaRPr lang="es-ES"/>
        </a:p>
      </dgm:t>
    </dgm:pt>
    <dgm:pt modelId="{D4C1827C-ED35-48A0-870C-65E7BD5F81D8}" type="pres">
      <dgm:prSet presAssocID="{B0E10CBB-9D57-46C1-B86D-233587EA2A51}" presName="connTx" presStyleLbl="parChTrans1D2" presStyleIdx="5" presStyleCnt="6"/>
      <dgm:spPr/>
      <dgm:t>
        <a:bodyPr/>
        <a:lstStyle/>
        <a:p>
          <a:endParaRPr lang="es-ES"/>
        </a:p>
      </dgm:t>
    </dgm:pt>
    <dgm:pt modelId="{76B67FD8-5114-4D2F-9EE4-4A12A3CE662B}" type="pres">
      <dgm:prSet presAssocID="{756C190E-0952-4982-B4B6-CEAEB0B49355}" presName="node" presStyleLbl="node1" presStyleIdx="5" presStyleCnt="6" custScaleX="145496" custRadScaleRad="138744" custRadScaleInc="-836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1B386C0-A0A2-4CD8-996F-6F232976E357}" srcId="{4742936A-3DFA-4EA6-AD2F-1376858C79A5}" destId="{247FF1A8-31CE-4513-AF91-C0B27D6D61A5}" srcOrd="0" destOrd="0" parTransId="{25681711-ABC1-4B01-B426-457A8F6CE58C}" sibTransId="{A4DDC3C8-9A75-4939-8CAD-194B200E22D8}"/>
    <dgm:cxn modelId="{87BEA11B-BF8C-45C5-97C3-9C3930480377}" type="presOf" srcId="{8D847717-F8C7-42AA-AF75-FF40ED47DBC0}" destId="{24EEE06E-8307-4FEB-B67C-5AEB3094FCAF}" srcOrd="1" destOrd="0" presId="urn:microsoft.com/office/officeart/2005/8/layout/radial1"/>
    <dgm:cxn modelId="{B7830BDE-7F72-4788-817C-C068537C10B2}" srcId="{247FF1A8-31CE-4513-AF91-C0B27D6D61A5}" destId="{13F6647A-D3E3-4DF5-877D-2F4994D967BF}" srcOrd="2" destOrd="0" parTransId="{8D847717-F8C7-42AA-AF75-FF40ED47DBC0}" sibTransId="{FED5E457-7840-4B67-AFF2-907CABBEDEE1}"/>
    <dgm:cxn modelId="{B41B849A-59A7-4A67-B3A3-32A927737A27}" srcId="{247FF1A8-31CE-4513-AF91-C0B27D6D61A5}" destId="{756C190E-0952-4982-B4B6-CEAEB0B49355}" srcOrd="5" destOrd="0" parTransId="{B0E10CBB-9D57-46C1-B86D-233587EA2A51}" sibTransId="{C5AFFE8E-3FBA-4B2D-A941-5BCCFFA5520C}"/>
    <dgm:cxn modelId="{CA8DE4C2-2E49-451F-A68B-32C9C1848853}" type="presOf" srcId="{763C1123-7E1A-454D-9438-A207B2EE759B}" destId="{24CFE2D6-E204-4BE1-B3C4-7BB363E7C126}" srcOrd="1" destOrd="0" presId="urn:microsoft.com/office/officeart/2005/8/layout/radial1"/>
    <dgm:cxn modelId="{D4D1AC1C-DA99-4E07-B01F-1028D04C6475}" type="presOf" srcId="{285096CE-CA55-4D5F-8783-8CB5BD911418}" destId="{5259C935-67D0-4518-A8F3-B4FC4AAA5772}" srcOrd="0" destOrd="0" presId="urn:microsoft.com/office/officeart/2005/8/layout/radial1"/>
    <dgm:cxn modelId="{C64F1769-8B65-4CA4-B4D1-CA74893D5ED8}" type="presOf" srcId="{16759E7E-2181-41D8-A7B1-CB37A7D4AC39}" destId="{38D22686-C063-442B-874F-3692837EBDBA}" srcOrd="0" destOrd="0" presId="urn:microsoft.com/office/officeart/2005/8/layout/radial1"/>
    <dgm:cxn modelId="{6112CC43-5355-4991-8AB5-B5E9C1439EE4}" type="presOf" srcId="{4742936A-3DFA-4EA6-AD2F-1376858C79A5}" destId="{A1BFEAF7-21B3-4E9B-979A-2232B0253370}" srcOrd="0" destOrd="0" presId="urn:microsoft.com/office/officeart/2005/8/layout/radial1"/>
    <dgm:cxn modelId="{DDE029BB-FCE1-45A4-BF4F-D529AB09A237}" type="presOf" srcId="{B0E10CBB-9D57-46C1-B86D-233587EA2A51}" destId="{D4C1827C-ED35-48A0-870C-65E7BD5F81D8}" srcOrd="1" destOrd="0" presId="urn:microsoft.com/office/officeart/2005/8/layout/radial1"/>
    <dgm:cxn modelId="{3FA51DD6-4327-48BC-9ABA-70557B34E0FF}" type="presOf" srcId="{756C190E-0952-4982-B4B6-CEAEB0B49355}" destId="{76B67FD8-5114-4D2F-9EE4-4A12A3CE662B}" srcOrd="0" destOrd="0" presId="urn:microsoft.com/office/officeart/2005/8/layout/radial1"/>
    <dgm:cxn modelId="{AFDA7B0F-D404-4271-A9FA-EEC00223250E}" type="presOf" srcId="{EB7F56C7-E189-4076-A900-A3D0FEA46BC6}" destId="{02D31EC7-0889-4147-B8F7-A074B055D185}" srcOrd="0" destOrd="0" presId="urn:microsoft.com/office/officeart/2005/8/layout/radial1"/>
    <dgm:cxn modelId="{708C4750-0D2C-470C-9D65-9ECFC9980440}" type="presOf" srcId="{8D847717-F8C7-42AA-AF75-FF40ED47DBC0}" destId="{E65F487E-6083-47A6-9F78-DF3A0A2121D9}" srcOrd="0" destOrd="0" presId="urn:microsoft.com/office/officeart/2005/8/layout/radial1"/>
    <dgm:cxn modelId="{0DCE8824-DB4F-4B8A-8DBC-EAB23EFD348C}" srcId="{247FF1A8-31CE-4513-AF91-C0B27D6D61A5}" destId="{4731C5B0-8B84-4BDA-B01A-BAA318B59B5D}" srcOrd="4" destOrd="0" parTransId="{EB7F56C7-E189-4076-A900-A3D0FEA46BC6}" sibTransId="{BD723C54-DCCB-43B5-ABFD-B307200E33C3}"/>
    <dgm:cxn modelId="{A37710EF-B339-41A6-BA13-6A181F625659}" srcId="{247FF1A8-31CE-4513-AF91-C0B27D6D61A5}" destId="{A5731E6F-74C1-4668-8996-CA7569B0575B}" srcOrd="0" destOrd="0" parTransId="{16759E7E-2181-41D8-A7B1-CB37A7D4AC39}" sibTransId="{45F13C16-58CB-4905-8CA8-F1FE72D5BF44}"/>
    <dgm:cxn modelId="{E3F639FB-1869-43A4-B1D7-35896D383A55}" type="presOf" srcId="{488824FC-0DCB-4EF2-8F90-EDDD750154AB}" destId="{99E34A43-5A2D-47D3-861B-7D8D6C88FC67}" srcOrd="0" destOrd="0" presId="urn:microsoft.com/office/officeart/2005/8/layout/radial1"/>
    <dgm:cxn modelId="{E7BE8D70-F626-47BE-B545-6B5384FA0D54}" type="presOf" srcId="{763C1123-7E1A-454D-9438-A207B2EE759B}" destId="{07B949C1-919B-4E39-B529-1E291C47052B}" srcOrd="0" destOrd="0" presId="urn:microsoft.com/office/officeart/2005/8/layout/radial1"/>
    <dgm:cxn modelId="{EE422054-DE7F-4C56-9D4F-D8DFEED8E12E}" type="presOf" srcId="{13F6647A-D3E3-4DF5-877D-2F4994D967BF}" destId="{DE2D9974-2F18-4C05-B676-1935D9ADD5BC}" srcOrd="0" destOrd="0" presId="urn:microsoft.com/office/officeart/2005/8/layout/radial1"/>
    <dgm:cxn modelId="{0E59152E-BEAF-48FC-A90F-157A4E99C1FE}" type="presOf" srcId="{A5731E6F-74C1-4668-8996-CA7569B0575B}" destId="{84794EC8-5AE9-4232-8F58-591A5DAEF201}" srcOrd="0" destOrd="0" presId="urn:microsoft.com/office/officeart/2005/8/layout/radial1"/>
    <dgm:cxn modelId="{216C6AE7-8B63-4947-8921-928399C9AFE0}" srcId="{247FF1A8-31CE-4513-AF91-C0B27D6D61A5}" destId="{FED8061E-35DD-4004-94AC-153FF9E97665}" srcOrd="1" destOrd="0" parTransId="{488824FC-0DCB-4EF2-8F90-EDDD750154AB}" sibTransId="{7DE41C8B-6E69-47E5-9F60-7F706B7CF6B9}"/>
    <dgm:cxn modelId="{7D49B455-E9FE-488A-A7C5-64682844E654}" type="presOf" srcId="{488824FC-0DCB-4EF2-8F90-EDDD750154AB}" destId="{885E6400-256C-4EDD-8BDB-2B9B1FF8C791}" srcOrd="1" destOrd="0" presId="urn:microsoft.com/office/officeart/2005/8/layout/radial1"/>
    <dgm:cxn modelId="{7126AC7F-709D-489C-AA0C-E5DB14BA79AF}" type="presOf" srcId="{EB7F56C7-E189-4076-A900-A3D0FEA46BC6}" destId="{29AD30E4-683D-49FC-A1C9-0ACD140E5F8A}" srcOrd="1" destOrd="0" presId="urn:microsoft.com/office/officeart/2005/8/layout/radial1"/>
    <dgm:cxn modelId="{BB43055C-F354-4CAA-8B83-0AADEAA8DDDA}" type="presOf" srcId="{B0E10CBB-9D57-46C1-B86D-233587EA2A51}" destId="{DABC32A7-E237-429A-8E88-84FA1D69B460}" srcOrd="0" destOrd="0" presId="urn:microsoft.com/office/officeart/2005/8/layout/radial1"/>
    <dgm:cxn modelId="{86FC23B8-95B5-46FE-9B70-8889229CDFC9}" type="presOf" srcId="{247FF1A8-31CE-4513-AF91-C0B27D6D61A5}" destId="{BB7D0519-C162-4863-80D8-E7F943A54C09}" srcOrd="0" destOrd="0" presId="urn:microsoft.com/office/officeart/2005/8/layout/radial1"/>
    <dgm:cxn modelId="{ADEE2482-C52A-42F8-A798-2E80F58B95B6}" type="presOf" srcId="{16759E7E-2181-41D8-A7B1-CB37A7D4AC39}" destId="{021A1DAA-4A36-4AF5-A299-CE3A5836647C}" srcOrd="1" destOrd="0" presId="urn:microsoft.com/office/officeart/2005/8/layout/radial1"/>
    <dgm:cxn modelId="{6CC80387-AB5C-418F-AD65-2A962D8663E7}" srcId="{247FF1A8-31CE-4513-AF91-C0B27D6D61A5}" destId="{285096CE-CA55-4D5F-8783-8CB5BD911418}" srcOrd="3" destOrd="0" parTransId="{763C1123-7E1A-454D-9438-A207B2EE759B}" sibTransId="{F2AE7C6C-6478-4D82-8186-DB5FD559F744}"/>
    <dgm:cxn modelId="{FA84BBC7-7957-421F-A308-FCA1491E6F5E}" type="presOf" srcId="{4731C5B0-8B84-4BDA-B01A-BAA318B59B5D}" destId="{DDB2C8A2-BB09-4CB6-8DB7-C43E3177E693}" srcOrd="0" destOrd="0" presId="urn:microsoft.com/office/officeart/2005/8/layout/radial1"/>
    <dgm:cxn modelId="{A29217A6-CCD3-42A7-BAFD-A244D7638088}" type="presOf" srcId="{FED8061E-35DD-4004-94AC-153FF9E97665}" destId="{A401CD67-E472-4CC2-8958-3ADF0AE13A2C}" srcOrd="0" destOrd="0" presId="urn:microsoft.com/office/officeart/2005/8/layout/radial1"/>
    <dgm:cxn modelId="{9A8F7FE4-B946-43A6-A351-D4D816CAC773}" type="presParOf" srcId="{A1BFEAF7-21B3-4E9B-979A-2232B0253370}" destId="{BB7D0519-C162-4863-80D8-E7F943A54C09}" srcOrd="0" destOrd="0" presId="urn:microsoft.com/office/officeart/2005/8/layout/radial1"/>
    <dgm:cxn modelId="{ED611F34-325F-44F5-8FFF-CF87E10B1DF7}" type="presParOf" srcId="{A1BFEAF7-21B3-4E9B-979A-2232B0253370}" destId="{38D22686-C063-442B-874F-3692837EBDBA}" srcOrd="1" destOrd="0" presId="urn:microsoft.com/office/officeart/2005/8/layout/radial1"/>
    <dgm:cxn modelId="{ABDCA754-BEDD-43F0-9114-BA1078EF35FB}" type="presParOf" srcId="{38D22686-C063-442B-874F-3692837EBDBA}" destId="{021A1DAA-4A36-4AF5-A299-CE3A5836647C}" srcOrd="0" destOrd="0" presId="urn:microsoft.com/office/officeart/2005/8/layout/radial1"/>
    <dgm:cxn modelId="{9F92C2C2-99E9-40A3-B6B6-9C5A1A3B4B67}" type="presParOf" srcId="{A1BFEAF7-21B3-4E9B-979A-2232B0253370}" destId="{84794EC8-5AE9-4232-8F58-591A5DAEF201}" srcOrd="2" destOrd="0" presId="urn:microsoft.com/office/officeart/2005/8/layout/radial1"/>
    <dgm:cxn modelId="{37F2A821-E909-47A8-AED5-07DF286BE2F5}" type="presParOf" srcId="{A1BFEAF7-21B3-4E9B-979A-2232B0253370}" destId="{99E34A43-5A2D-47D3-861B-7D8D6C88FC67}" srcOrd="3" destOrd="0" presId="urn:microsoft.com/office/officeart/2005/8/layout/radial1"/>
    <dgm:cxn modelId="{FD5A94F5-5809-4154-A37B-033EC86F3A39}" type="presParOf" srcId="{99E34A43-5A2D-47D3-861B-7D8D6C88FC67}" destId="{885E6400-256C-4EDD-8BDB-2B9B1FF8C791}" srcOrd="0" destOrd="0" presId="urn:microsoft.com/office/officeart/2005/8/layout/radial1"/>
    <dgm:cxn modelId="{85DB7AB1-4096-4DD8-862C-E46CA638BDCB}" type="presParOf" srcId="{A1BFEAF7-21B3-4E9B-979A-2232B0253370}" destId="{A401CD67-E472-4CC2-8958-3ADF0AE13A2C}" srcOrd="4" destOrd="0" presId="urn:microsoft.com/office/officeart/2005/8/layout/radial1"/>
    <dgm:cxn modelId="{2950747C-0FB2-4808-BECC-666676A9B4E4}" type="presParOf" srcId="{A1BFEAF7-21B3-4E9B-979A-2232B0253370}" destId="{E65F487E-6083-47A6-9F78-DF3A0A2121D9}" srcOrd="5" destOrd="0" presId="urn:microsoft.com/office/officeart/2005/8/layout/radial1"/>
    <dgm:cxn modelId="{8C6A9A89-4611-409F-9EBD-185F3CC7200F}" type="presParOf" srcId="{E65F487E-6083-47A6-9F78-DF3A0A2121D9}" destId="{24EEE06E-8307-4FEB-B67C-5AEB3094FCAF}" srcOrd="0" destOrd="0" presId="urn:microsoft.com/office/officeart/2005/8/layout/radial1"/>
    <dgm:cxn modelId="{59406B88-1AB8-48DE-B799-3BD09AC72872}" type="presParOf" srcId="{A1BFEAF7-21B3-4E9B-979A-2232B0253370}" destId="{DE2D9974-2F18-4C05-B676-1935D9ADD5BC}" srcOrd="6" destOrd="0" presId="urn:microsoft.com/office/officeart/2005/8/layout/radial1"/>
    <dgm:cxn modelId="{8F69C5E6-5F3E-4B12-BB4C-30C76F520836}" type="presParOf" srcId="{A1BFEAF7-21B3-4E9B-979A-2232B0253370}" destId="{07B949C1-919B-4E39-B529-1E291C47052B}" srcOrd="7" destOrd="0" presId="urn:microsoft.com/office/officeart/2005/8/layout/radial1"/>
    <dgm:cxn modelId="{2188E14E-F796-44EE-8180-EC714D311B18}" type="presParOf" srcId="{07B949C1-919B-4E39-B529-1E291C47052B}" destId="{24CFE2D6-E204-4BE1-B3C4-7BB363E7C126}" srcOrd="0" destOrd="0" presId="urn:microsoft.com/office/officeart/2005/8/layout/radial1"/>
    <dgm:cxn modelId="{A0999F82-7D36-4E2D-AABC-4E2F57C4134B}" type="presParOf" srcId="{A1BFEAF7-21B3-4E9B-979A-2232B0253370}" destId="{5259C935-67D0-4518-A8F3-B4FC4AAA5772}" srcOrd="8" destOrd="0" presId="urn:microsoft.com/office/officeart/2005/8/layout/radial1"/>
    <dgm:cxn modelId="{49CC6F48-C6F1-4B1F-BF56-B4A45C7863C9}" type="presParOf" srcId="{A1BFEAF7-21B3-4E9B-979A-2232B0253370}" destId="{02D31EC7-0889-4147-B8F7-A074B055D185}" srcOrd="9" destOrd="0" presId="urn:microsoft.com/office/officeart/2005/8/layout/radial1"/>
    <dgm:cxn modelId="{6C346000-86C1-4A71-8070-00944C940991}" type="presParOf" srcId="{02D31EC7-0889-4147-B8F7-A074B055D185}" destId="{29AD30E4-683D-49FC-A1C9-0ACD140E5F8A}" srcOrd="0" destOrd="0" presId="urn:microsoft.com/office/officeart/2005/8/layout/radial1"/>
    <dgm:cxn modelId="{40795D17-DBDA-40F5-A80B-E129B0F9A67E}" type="presParOf" srcId="{A1BFEAF7-21B3-4E9B-979A-2232B0253370}" destId="{DDB2C8A2-BB09-4CB6-8DB7-C43E3177E693}" srcOrd="10" destOrd="0" presId="urn:microsoft.com/office/officeart/2005/8/layout/radial1"/>
    <dgm:cxn modelId="{96F46154-A8FF-4487-9E01-107D3F8AFA63}" type="presParOf" srcId="{A1BFEAF7-21B3-4E9B-979A-2232B0253370}" destId="{DABC32A7-E237-429A-8E88-84FA1D69B460}" srcOrd="11" destOrd="0" presId="urn:microsoft.com/office/officeart/2005/8/layout/radial1"/>
    <dgm:cxn modelId="{F23A80A4-A866-48B0-8E30-766D0A14058F}" type="presParOf" srcId="{DABC32A7-E237-429A-8E88-84FA1D69B460}" destId="{D4C1827C-ED35-48A0-870C-65E7BD5F81D8}" srcOrd="0" destOrd="0" presId="urn:microsoft.com/office/officeart/2005/8/layout/radial1"/>
    <dgm:cxn modelId="{445D3C43-28A7-4F24-B099-94B38CF69AE6}" type="presParOf" srcId="{A1BFEAF7-21B3-4E9B-979A-2232B0253370}" destId="{76B67FD8-5114-4D2F-9EE4-4A12A3CE662B}" srcOrd="12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C1963-A5D9-4CB3-8A3A-1901AC2EC9A2}" type="datetimeFigureOut">
              <a:rPr lang="en-US" smtClean="0"/>
              <a:pPr/>
              <a:t>10/30/2009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9FD74-9B25-4D81-BF91-4C567CCAF46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9FD74-9B25-4D81-BF91-4C567CCAF46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9FD74-9B25-4D81-BF91-4C567CCAF46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9FD74-9B25-4D81-BF91-4C567CCAF46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9FD74-9B25-4D81-BF91-4C567CCAF46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9FD74-9B25-4D81-BF91-4C567CCAF46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C9FD74-9B25-4D81-BF91-4C567CCAF46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598F7-9398-4861-9E4F-EA6A736BD121}" type="datetimeFigureOut">
              <a:rPr lang="es-ES" smtClean="0"/>
              <a:pPr/>
              <a:t>30/10/2009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9C25C-EF69-4CC6-BDDA-48D5CCCFD8D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4786346"/>
          </a:xfrm>
        </p:spPr>
        <p:txBody>
          <a:bodyPr>
            <a:normAutofit/>
          </a:bodyPr>
          <a:lstStyle/>
          <a:p>
            <a:r>
              <a:rPr lang="es-ES" sz="8000" dirty="0" smtClean="0"/>
              <a:t>LAS RÚBRICAS EN LOS CURSOS EN LÍNEA</a:t>
            </a:r>
            <a:endParaRPr lang="es-ES" sz="8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857224" y="142852"/>
            <a:ext cx="757242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Proceso de evaluación </a:t>
            </a:r>
            <a:endParaRPr lang="es-ES" dirty="0"/>
          </a:p>
        </p:txBody>
      </p:sp>
      <p:sp>
        <p:nvSpPr>
          <p:cNvPr id="5" name="4 Flecha abajo"/>
          <p:cNvSpPr/>
          <p:nvPr/>
        </p:nvSpPr>
        <p:spPr>
          <a:xfrm>
            <a:off x="4429124" y="785794"/>
            <a:ext cx="42862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izquierda"/>
          <p:cNvSpPr/>
          <p:nvPr/>
        </p:nvSpPr>
        <p:spPr>
          <a:xfrm>
            <a:off x="571472" y="1142984"/>
            <a:ext cx="4071966" cy="4286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izquierda"/>
          <p:cNvSpPr/>
          <p:nvPr/>
        </p:nvSpPr>
        <p:spPr>
          <a:xfrm rot="10800000">
            <a:off x="4572000" y="1142984"/>
            <a:ext cx="4071966" cy="428628"/>
          </a:xfrm>
          <a:prstGeom prst="leftArrow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abajo"/>
          <p:cNvSpPr/>
          <p:nvPr/>
        </p:nvSpPr>
        <p:spPr>
          <a:xfrm>
            <a:off x="428596" y="1214422"/>
            <a:ext cx="500066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bajo"/>
          <p:cNvSpPr/>
          <p:nvPr/>
        </p:nvSpPr>
        <p:spPr>
          <a:xfrm>
            <a:off x="7358082" y="1214422"/>
            <a:ext cx="500066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 redondeado"/>
          <p:cNvSpPr/>
          <p:nvPr/>
        </p:nvSpPr>
        <p:spPr>
          <a:xfrm>
            <a:off x="214282" y="2214554"/>
            <a:ext cx="221457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Evaluación sumativa o tradicional </a:t>
            </a:r>
            <a:endParaRPr lang="es-ES" dirty="0"/>
          </a:p>
        </p:txBody>
      </p:sp>
      <p:sp>
        <p:nvSpPr>
          <p:cNvPr id="11" name="10 Flecha abajo"/>
          <p:cNvSpPr/>
          <p:nvPr/>
        </p:nvSpPr>
        <p:spPr>
          <a:xfrm rot="18766190">
            <a:off x="2577068" y="2531529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abajo"/>
          <p:cNvSpPr/>
          <p:nvPr/>
        </p:nvSpPr>
        <p:spPr>
          <a:xfrm rot="20793053">
            <a:off x="1719812" y="2960157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abajo"/>
          <p:cNvSpPr/>
          <p:nvPr/>
        </p:nvSpPr>
        <p:spPr>
          <a:xfrm rot="940865">
            <a:off x="407578" y="2967901"/>
            <a:ext cx="373509" cy="6184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abajo"/>
          <p:cNvSpPr/>
          <p:nvPr/>
        </p:nvSpPr>
        <p:spPr>
          <a:xfrm>
            <a:off x="1857356" y="4357694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1357290" y="3786190"/>
            <a:ext cx="207170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Herramientas de calificación </a:t>
            </a:r>
            <a:endParaRPr lang="es-ES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714348" y="5214950"/>
            <a:ext cx="214314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Monto de lo aprendido</a:t>
            </a:r>
            <a:endParaRPr lang="es-ES" sz="1600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0" y="3714752"/>
            <a:ext cx="121441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Contenido</a:t>
            </a:r>
            <a:endParaRPr lang="es-ES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3286116" y="3000372"/>
            <a:ext cx="185738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Apoya la enseñanza del profesor </a:t>
            </a:r>
            <a:endParaRPr lang="es-ES" sz="1600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6786578" y="2071678"/>
            <a:ext cx="121444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Evaluación formativa </a:t>
            </a:r>
            <a:endParaRPr lang="es-ES" sz="1600" dirty="0"/>
          </a:p>
        </p:txBody>
      </p:sp>
      <p:sp>
        <p:nvSpPr>
          <p:cNvPr id="20" name="19 Flecha abajo"/>
          <p:cNvSpPr/>
          <p:nvPr/>
        </p:nvSpPr>
        <p:spPr>
          <a:xfrm>
            <a:off x="7358082" y="2643182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 redondeado"/>
          <p:cNvSpPr/>
          <p:nvPr/>
        </p:nvSpPr>
        <p:spPr>
          <a:xfrm>
            <a:off x="6572264" y="3214686"/>
            <a:ext cx="164307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Observación y análisis </a:t>
            </a:r>
            <a:endParaRPr lang="es-ES" sz="1600" dirty="0"/>
          </a:p>
        </p:txBody>
      </p:sp>
      <p:sp>
        <p:nvSpPr>
          <p:cNvPr id="22" name="21 Flecha izquierda"/>
          <p:cNvSpPr/>
          <p:nvPr/>
        </p:nvSpPr>
        <p:spPr>
          <a:xfrm>
            <a:off x="6429388" y="2214554"/>
            <a:ext cx="357190" cy="21431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Flecha derecha"/>
          <p:cNvSpPr/>
          <p:nvPr/>
        </p:nvSpPr>
        <p:spPr>
          <a:xfrm>
            <a:off x="8001024" y="2285992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 redondeado"/>
          <p:cNvSpPr/>
          <p:nvPr/>
        </p:nvSpPr>
        <p:spPr>
          <a:xfrm>
            <a:off x="8358214" y="1714488"/>
            <a:ext cx="785786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Valora la evolución del dominio</a:t>
            </a:r>
            <a:endParaRPr lang="es-ES" sz="14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5143504" y="2071678"/>
            <a:ext cx="1214446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transferencia</a:t>
            </a:r>
            <a:endParaRPr lang="es-ES" sz="1400" dirty="0"/>
          </a:p>
        </p:txBody>
      </p:sp>
      <p:sp>
        <p:nvSpPr>
          <p:cNvPr id="26" name="25 Flecha abajo"/>
          <p:cNvSpPr/>
          <p:nvPr/>
        </p:nvSpPr>
        <p:spPr>
          <a:xfrm>
            <a:off x="8715404" y="3071810"/>
            <a:ext cx="214314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 redondeado"/>
          <p:cNvSpPr/>
          <p:nvPr/>
        </p:nvSpPr>
        <p:spPr>
          <a:xfrm>
            <a:off x="8286776" y="3571876"/>
            <a:ext cx="85722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Procesos y evidencias</a:t>
            </a:r>
            <a:endParaRPr lang="es-ES" sz="1600" dirty="0"/>
          </a:p>
        </p:txBody>
      </p:sp>
      <p:sp>
        <p:nvSpPr>
          <p:cNvPr id="28" name="27 Flecha abajo"/>
          <p:cNvSpPr/>
          <p:nvPr/>
        </p:nvSpPr>
        <p:spPr>
          <a:xfrm>
            <a:off x="7000892" y="3857628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 redondeado"/>
          <p:cNvSpPr/>
          <p:nvPr/>
        </p:nvSpPr>
        <p:spPr>
          <a:xfrm>
            <a:off x="6643702" y="4357694"/>
            <a:ext cx="142876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Participativa y negociada </a:t>
            </a:r>
            <a:endParaRPr lang="es-ES" sz="1600" dirty="0"/>
          </a:p>
        </p:txBody>
      </p:sp>
      <p:sp>
        <p:nvSpPr>
          <p:cNvPr id="30" name="29 Flecha abajo"/>
          <p:cNvSpPr/>
          <p:nvPr/>
        </p:nvSpPr>
        <p:spPr>
          <a:xfrm>
            <a:off x="7215206" y="4929198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 redondeado"/>
          <p:cNvSpPr/>
          <p:nvPr/>
        </p:nvSpPr>
        <p:spPr>
          <a:xfrm>
            <a:off x="6500826" y="5357826"/>
            <a:ext cx="242889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Permite tonar conciencia de lo que se espera</a:t>
            </a:r>
            <a:endParaRPr lang="es-ES" sz="1600" dirty="0"/>
          </a:p>
        </p:txBody>
      </p:sp>
      <p:sp>
        <p:nvSpPr>
          <p:cNvPr id="32" name="Right Arrow 31"/>
          <p:cNvSpPr/>
          <p:nvPr/>
        </p:nvSpPr>
        <p:spPr>
          <a:xfrm rot="10800000">
            <a:off x="6072198" y="4500570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4643438" y="4286256"/>
            <a:ext cx="135732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estrategias</a:t>
            </a:r>
            <a:endParaRPr lang="en-US" dirty="0"/>
          </a:p>
        </p:txBody>
      </p:sp>
      <p:sp>
        <p:nvSpPr>
          <p:cNvPr id="34" name="Right Arrow 33"/>
          <p:cNvSpPr/>
          <p:nvPr/>
        </p:nvSpPr>
        <p:spPr>
          <a:xfrm rot="6555306">
            <a:off x="4182115" y="4569418"/>
            <a:ext cx="50006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3929058" y="5000636"/>
            <a:ext cx="100013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/>
              <a:t>Progreso y necesidades</a:t>
            </a:r>
            <a:endParaRPr lang="en-US" sz="12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000100" y="214290"/>
            <a:ext cx="735811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 smtClean="0"/>
              <a:t>RÚBRICA</a:t>
            </a:r>
            <a:endParaRPr lang="es-ES" sz="3600" dirty="0"/>
          </a:p>
        </p:txBody>
      </p:sp>
      <p:sp>
        <p:nvSpPr>
          <p:cNvPr id="3" name="2 Flecha abajo"/>
          <p:cNvSpPr/>
          <p:nvPr/>
        </p:nvSpPr>
        <p:spPr>
          <a:xfrm>
            <a:off x="4500562" y="642918"/>
            <a:ext cx="42862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Flecha izquierda"/>
          <p:cNvSpPr/>
          <p:nvPr/>
        </p:nvSpPr>
        <p:spPr>
          <a:xfrm>
            <a:off x="928662" y="928670"/>
            <a:ext cx="3786214" cy="500066"/>
          </a:xfrm>
          <a:prstGeom prst="leftArrow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izquierda"/>
          <p:cNvSpPr/>
          <p:nvPr/>
        </p:nvSpPr>
        <p:spPr>
          <a:xfrm rot="10800000">
            <a:off x="4714876" y="928670"/>
            <a:ext cx="3786214" cy="500066"/>
          </a:xfrm>
          <a:prstGeom prst="leftArrow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abajo"/>
          <p:cNvSpPr/>
          <p:nvPr/>
        </p:nvSpPr>
        <p:spPr>
          <a:xfrm>
            <a:off x="714348" y="1071546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abajo"/>
          <p:cNvSpPr/>
          <p:nvPr/>
        </p:nvSpPr>
        <p:spPr>
          <a:xfrm>
            <a:off x="7858148" y="1071546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214282" y="1714488"/>
            <a:ext cx="150019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Estrategia de evaluación </a:t>
            </a:r>
            <a:endParaRPr lang="es-ES" sz="1600" dirty="0"/>
          </a:p>
        </p:txBody>
      </p:sp>
      <p:sp>
        <p:nvSpPr>
          <p:cNvPr id="9" name="8 Flecha abajo"/>
          <p:cNvSpPr/>
          <p:nvPr/>
        </p:nvSpPr>
        <p:spPr>
          <a:xfrm>
            <a:off x="714348" y="2428868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 redondeado"/>
          <p:cNvSpPr/>
          <p:nvPr/>
        </p:nvSpPr>
        <p:spPr>
          <a:xfrm>
            <a:off x="214282" y="2928934"/>
            <a:ext cx="164307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Atreves de un listado de criterios específicos y fundamentales</a:t>
            </a:r>
            <a:endParaRPr lang="es-ES" sz="1600" dirty="0"/>
          </a:p>
        </p:txBody>
      </p:sp>
      <p:sp>
        <p:nvSpPr>
          <p:cNvPr id="11" name="10 Flecha abajo"/>
          <p:cNvSpPr/>
          <p:nvPr/>
        </p:nvSpPr>
        <p:spPr>
          <a:xfrm>
            <a:off x="714348" y="4429132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 redondeado"/>
          <p:cNvSpPr/>
          <p:nvPr/>
        </p:nvSpPr>
        <p:spPr>
          <a:xfrm>
            <a:off x="214282" y="4857760"/>
            <a:ext cx="150019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Valorar </a:t>
            </a:r>
            <a:endParaRPr lang="es-ES" dirty="0"/>
          </a:p>
        </p:txBody>
      </p:sp>
      <p:sp>
        <p:nvSpPr>
          <p:cNvPr id="13" name="12 Flecha abajo"/>
          <p:cNvSpPr/>
          <p:nvPr/>
        </p:nvSpPr>
        <p:spPr>
          <a:xfrm>
            <a:off x="785786" y="5286388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 redondeado"/>
          <p:cNvSpPr/>
          <p:nvPr/>
        </p:nvSpPr>
        <p:spPr>
          <a:xfrm>
            <a:off x="214282" y="5929330"/>
            <a:ext cx="164307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Conocimiento </a:t>
            </a:r>
            <a:endParaRPr lang="es-ES" dirty="0"/>
          </a:p>
        </p:txBody>
      </p:sp>
      <p:sp>
        <p:nvSpPr>
          <p:cNvPr id="15" name="14 Flecha abajo"/>
          <p:cNvSpPr/>
          <p:nvPr/>
        </p:nvSpPr>
        <p:spPr>
          <a:xfrm rot="16200000">
            <a:off x="1893075" y="4750603"/>
            <a:ext cx="428628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2571736" y="4857760"/>
            <a:ext cx="157163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Competencias logradas </a:t>
            </a:r>
            <a:endParaRPr lang="es-ES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7072330" y="1643050"/>
            <a:ext cx="185735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Y el desarrollo de competencias </a:t>
            </a:r>
            <a:endParaRPr lang="es-ES" sz="1600" dirty="0"/>
          </a:p>
        </p:txBody>
      </p:sp>
      <p:sp>
        <p:nvSpPr>
          <p:cNvPr id="18" name="17 Flecha izquierda"/>
          <p:cNvSpPr/>
          <p:nvPr/>
        </p:nvSpPr>
        <p:spPr>
          <a:xfrm>
            <a:off x="6572264" y="1857364"/>
            <a:ext cx="500066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 redondeado"/>
          <p:cNvSpPr/>
          <p:nvPr/>
        </p:nvSpPr>
        <p:spPr>
          <a:xfrm>
            <a:off x="5357818" y="1714488"/>
            <a:ext cx="114300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Evaluación autentica</a:t>
            </a:r>
            <a:endParaRPr lang="es-ES" sz="1400" dirty="0"/>
          </a:p>
        </p:txBody>
      </p:sp>
      <p:sp>
        <p:nvSpPr>
          <p:cNvPr id="20" name="19 Flecha abajo"/>
          <p:cNvSpPr/>
          <p:nvPr/>
        </p:nvSpPr>
        <p:spPr>
          <a:xfrm>
            <a:off x="7786710" y="2428868"/>
            <a:ext cx="35719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 redondeado"/>
          <p:cNvSpPr/>
          <p:nvPr/>
        </p:nvSpPr>
        <p:spPr>
          <a:xfrm>
            <a:off x="7500958" y="3000372"/>
            <a:ext cx="114300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Rubrico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22" name="21 Flecha abajo"/>
          <p:cNvSpPr/>
          <p:nvPr/>
        </p:nvSpPr>
        <p:spPr>
          <a:xfrm>
            <a:off x="8001024" y="3429000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 redondeado"/>
          <p:cNvSpPr/>
          <p:nvPr/>
        </p:nvSpPr>
        <p:spPr>
          <a:xfrm>
            <a:off x="7500958" y="3857628"/>
            <a:ext cx="1214446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Busca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24" name="23 Flecha abajo"/>
          <p:cNvSpPr/>
          <p:nvPr/>
        </p:nvSpPr>
        <p:spPr>
          <a:xfrm>
            <a:off x="8001024" y="4143380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 redondeado"/>
          <p:cNvSpPr/>
          <p:nvPr/>
        </p:nvSpPr>
        <p:spPr>
          <a:xfrm>
            <a:off x="7429520" y="4786322"/>
            <a:ext cx="1357322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evidencias</a:t>
            </a:r>
            <a:endParaRPr lang="es-ES" dirty="0"/>
          </a:p>
        </p:txBody>
      </p:sp>
      <p:sp>
        <p:nvSpPr>
          <p:cNvPr id="26" name="25 Flecha abajo"/>
          <p:cNvSpPr/>
          <p:nvPr/>
        </p:nvSpPr>
        <p:spPr>
          <a:xfrm>
            <a:off x="8001024" y="5072074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 redondeado"/>
          <p:cNvSpPr/>
          <p:nvPr/>
        </p:nvSpPr>
        <p:spPr>
          <a:xfrm>
            <a:off x="6929454" y="5786454"/>
            <a:ext cx="192882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Evaluar aquello que necesita ser evaluado</a:t>
            </a:r>
            <a:endParaRPr lang="es-ES" dirty="0"/>
          </a:p>
        </p:txBody>
      </p:sp>
      <p:sp>
        <p:nvSpPr>
          <p:cNvPr id="28" name="27 Flecha izquierda"/>
          <p:cNvSpPr/>
          <p:nvPr/>
        </p:nvSpPr>
        <p:spPr>
          <a:xfrm>
            <a:off x="6715140" y="4786322"/>
            <a:ext cx="642942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 redondeado"/>
          <p:cNvSpPr/>
          <p:nvPr/>
        </p:nvSpPr>
        <p:spPr>
          <a:xfrm>
            <a:off x="5214942" y="4714884"/>
            <a:ext cx="142876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Que y cuanto esta presente en el desempeño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0" name="29 Flecha izquierda"/>
          <p:cNvSpPr/>
          <p:nvPr/>
        </p:nvSpPr>
        <p:spPr>
          <a:xfrm>
            <a:off x="6715140" y="3071810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 redondeado"/>
          <p:cNvSpPr/>
          <p:nvPr/>
        </p:nvSpPr>
        <p:spPr>
          <a:xfrm>
            <a:off x="5143504" y="3000372"/>
            <a:ext cx="150019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Carácter </a:t>
            </a:r>
            <a:r>
              <a:rPr lang="es-ES" sz="1400" dirty="0" err="1" smtClean="0"/>
              <a:t>retroalimentador</a:t>
            </a:r>
            <a:endParaRPr lang="es-ES" sz="1400" dirty="0"/>
          </a:p>
        </p:txBody>
      </p:sp>
      <p:sp>
        <p:nvSpPr>
          <p:cNvPr id="32" name="31 Flecha arriba"/>
          <p:cNvSpPr/>
          <p:nvPr/>
        </p:nvSpPr>
        <p:spPr>
          <a:xfrm rot="16381522">
            <a:off x="4965008" y="1398437"/>
            <a:ext cx="284858" cy="5151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Rectángulo redondeado"/>
          <p:cNvSpPr/>
          <p:nvPr/>
        </p:nvSpPr>
        <p:spPr>
          <a:xfrm>
            <a:off x="3714744" y="1500174"/>
            <a:ext cx="1143008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Promueve el aprendizaje</a:t>
            </a:r>
            <a:endParaRPr lang="es-ES" sz="1400" dirty="0"/>
          </a:p>
        </p:txBody>
      </p:sp>
      <p:sp>
        <p:nvSpPr>
          <p:cNvPr id="34" name="33 Flecha abajo"/>
          <p:cNvSpPr/>
          <p:nvPr/>
        </p:nvSpPr>
        <p:spPr>
          <a:xfrm rot="3654006">
            <a:off x="4984485" y="2099296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34 Rectángulo redondeado"/>
          <p:cNvSpPr/>
          <p:nvPr/>
        </p:nvSpPr>
        <p:spPr>
          <a:xfrm>
            <a:off x="3143240" y="2357430"/>
            <a:ext cx="1857388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Desarrollo de competencias</a:t>
            </a:r>
            <a:endParaRPr lang="es-ES" sz="1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1714480" y="214290"/>
            <a:ext cx="564360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RÚBRICA COMO APOYO DIDÁCTICO  </a:t>
            </a:r>
            <a:endParaRPr lang="es-ES" dirty="0"/>
          </a:p>
        </p:txBody>
      </p:sp>
      <p:sp>
        <p:nvSpPr>
          <p:cNvPr id="3" name="2 Flecha abajo"/>
          <p:cNvSpPr/>
          <p:nvPr/>
        </p:nvSpPr>
        <p:spPr>
          <a:xfrm>
            <a:off x="4214810" y="928670"/>
            <a:ext cx="42862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Flecha izquierda"/>
          <p:cNvSpPr/>
          <p:nvPr/>
        </p:nvSpPr>
        <p:spPr>
          <a:xfrm>
            <a:off x="1000100" y="1285860"/>
            <a:ext cx="3500462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izquierda"/>
          <p:cNvSpPr/>
          <p:nvPr/>
        </p:nvSpPr>
        <p:spPr>
          <a:xfrm rot="10800000">
            <a:off x="4429124" y="1285860"/>
            <a:ext cx="3500462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Rectángulo redondeado"/>
          <p:cNvSpPr/>
          <p:nvPr/>
        </p:nvSpPr>
        <p:spPr>
          <a:xfrm>
            <a:off x="3786182" y="1285860"/>
            <a:ext cx="142876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Rúbrica </a:t>
            </a:r>
            <a:endParaRPr lang="es-ES" dirty="0"/>
          </a:p>
        </p:txBody>
      </p:sp>
      <p:sp>
        <p:nvSpPr>
          <p:cNvPr id="7" name="6 Flecha abajo"/>
          <p:cNvSpPr/>
          <p:nvPr/>
        </p:nvSpPr>
        <p:spPr>
          <a:xfrm>
            <a:off x="7572396" y="1357298"/>
            <a:ext cx="428628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abajo"/>
          <p:cNvSpPr/>
          <p:nvPr/>
        </p:nvSpPr>
        <p:spPr>
          <a:xfrm>
            <a:off x="928662" y="1357298"/>
            <a:ext cx="428628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7286644" y="1571612"/>
            <a:ext cx="107157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Cuenta</a:t>
            </a:r>
            <a:endParaRPr lang="es-ES" sz="16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6929454" y="2357430"/>
            <a:ext cx="2000264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Principios básicos de la evaluación convencional</a:t>
            </a:r>
            <a:endParaRPr lang="es-ES" sz="1600" dirty="0"/>
          </a:p>
        </p:txBody>
      </p:sp>
      <p:sp>
        <p:nvSpPr>
          <p:cNvPr id="11" name="10 Flecha abajo"/>
          <p:cNvSpPr/>
          <p:nvPr/>
        </p:nvSpPr>
        <p:spPr>
          <a:xfrm>
            <a:off x="7643834" y="3071810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 redondeado"/>
          <p:cNvSpPr/>
          <p:nvPr/>
        </p:nvSpPr>
        <p:spPr>
          <a:xfrm>
            <a:off x="7215206" y="3714752"/>
            <a:ext cx="1571636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sz="1600" dirty="0" smtClean="0"/>
              <a:t>Valides </a:t>
            </a:r>
          </a:p>
          <a:p>
            <a:pPr algn="ctr">
              <a:buFontTx/>
              <a:buChar char="-"/>
            </a:pPr>
            <a:r>
              <a:rPr lang="es-ES" sz="1600" dirty="0"/>
              <a:t> </a:t>
            </a:r>
            <a:r>
              <a:rPr lang="es-ES" sz="1600" dirty="0" smtClean="0"/>
              <a:t>Confiabilidad </a:t>
            </a:r>
          </a:p>
          <a:p>
            <a:pPr algn="ctr">
              <a:buFontTx/>
              <a:buChar char="-"/>
            </a:pPr>
            <a:r>
              <a:rPr lang="es-ES" sz="1600" dirty="0"/>
              <a:t> </a:t>
            </a:r>
            <a:r>
              <a:rPr lang="es-ES" sz="1600" dirty="0" smtClean="0"/>
              <a:t>Flexibilidad </a:t>
            </a:r>
          </a:p>
          <a:p>
            <a:pPr algn="ctr">
              <a:buFontTx/>
              <a:buChar char="-"/>
            </a:pPr>
            <a:r>
              <a:rPr lang="es-ES" sz="1600" dirty="0"/>
              <a:t> </a:t>
            </a:r>
            <a:r>
              <a:rPr lang="es-ES" sz="1600" dirty="0" smtClean="0"/>
              <a:t>Imparcialidad </a:t>
            </a:r>
            <a:endParaRPr lang="es-ES" sz="1600" dirty="0"/>
          </a:p>
        </p:txBody>
      </p:sp>
      <p:sp>
        <p:nvSpPr>
          <p:cNvPr id="13" name="12 Flecha abajo"/>
          <p:cNvSpPr/>
          <p:nvPr/>
        </p:nvSpPr>
        <p:spPr>
          <a:xfrm>
            <a:off x="4214810" y="1928802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Rectángulo redondeado"/>
          <p:cNvSpPr/>
          <p:nvPr/>
        </p:nvSpPr>
        <p:spPr>
          <a:xfrm>
            <a:off x="3500430" y="2571744"/>
            <a:ext cx="178595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Practica reflexiva </a:t>
            </a:r>
            <a:endParaRPr lang="es-ES" sz="1600" dirty="0"/>
          </a:p>
        </p:txBody>
      </p:sp>
      <p:sp>
        <p:nvSpPr>
          <p:cNvPr id="15" name="14 Flecha abajo"/>
          <p:cNvSpPr/>
          <p:nvPr/>
        </p:nvSpPr>
        <p:spPr>
          <a:xfrm>
            <a:off x="4214810" y="3000372"/>
            <a:ext cx="42862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3643306" y="3643314"/>
            <a:ext cx="178595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Aprendizaje  cooperativo  </a:t>
            </a:r>
            <a:endParaRPr lang="es-ES" sz="1600" dirty="0"/>
          </a:p>
        </p:txBody>
      </p:sp>
      <p:sp>
        <p:nvSpPr>
          <p:cNvPr id="17" name="16 Flecha abajo"/>
          <p:cNvSpPr/>
          <p:nvPr/>
        </p:nvSpPr>
        <p:spPr>
          <a:xfrm>
            <a:off x="4572000" y="4214818"/>
            <a:ext cx="428628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Rectángulo redondeado"/>
          <p:cNvSpPr/>
          <p:nvPr/>
        </p:nvSpPr>
        <p:spPr>
          <a:xfrm>
            <a:off x="3857620" y="4714884"/>
            <a:ext cx="214314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Aprendizaje basado en proyectos </a:t>
            </a:r>
            <a:endParaRPr lang="es-ES" sz="1600" dirty="0"/>
          </a:p>
        </p:txBody>
      </p:sp>
      <p:sp>
        <p:nvSpPr>
          <p:cNvPr id="19" name="18 Flecha izquierda"/>
          <p:cNvSpPr/>
          <p:nvPr/>
        </p:nvSpPr>
        <p:spPr>
          <a:xfrm rot="16459251">
            <a:off x="4692207" y="5475240"/>
            <a:ext cx="35719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Flecha izquierda"/>
          <p:cNvSpPr/>
          <p:nvPr/>
        </p:nvSpPr>
        <p:spPr>
          <a:xfrm rot="10800000">
            <a:off x="6000760" y="4857760"/>
            <a:ext cx="35719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 redondeado"/>
          <p:cNvSpPr/>
          <p:nvPr/>
        </p:nvSpPr>
        <p:spPr>
          <a:xfrm>
            <a:off x="6357950" y="4857760"/>
            <a:ext cx="714380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Caos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4143372" y="5786454"/>
            <a:ext cx="1357322" cy="2857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Problemas</a:t>
            </a:r>
            <a:endParaRPr lang="es-ES" sz="16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357158" y="2357430"/>
            <a:ext cx="171451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Herramienta de evaluación formativa </a:t>
            </a:r>
            <a:endParaRPr lang="es-ES" sz="1600" dirty="0"/>
          </a:p>
        </p:txBody>
      </p:sp>
      <p:sp>
        <p:nvSpPr>
          <p:cNvPr id="24" name="23 Flecha abajo"/>
          <p:cNvSpPr/>
          <p:nvPr/>
        </p:nvSpPr>
        <p:spPr>
          <a:xfrm>
            <a:off x="928662" y="3071810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 redondeado"/>
          <p:cNvSpPr/>
          <p:nvPr/>
        </p:nvSpPr>
        <p:spPr>
          <a:xfrm>
            <a:off x="500034" y="3714752"/>
            <a:ext cx="178595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Involucra a los estudiantes en su diseño</a:t>
            </a:r>
            <a:endParaRPr lang="es-ES" sz="1600" dirty="0"/>
          </a:p>
        </p:txBody>
      </p:sp>
      <p:sp>
        <p:nvSpPr>
          <p:cNvPr id="26" name="25 Flecha abajo"/>
          <p:cNvSpPr/>
          <p:nvPr/>
        </p:nvSpPr>
        <p:spPr>
          <a:xfrm>
            <a:off x="785786" y="4429132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Flecha abajo"/>
          <p:cNvSpPr/>
          <p:nvPr/>
        </p:nvSpPr>
        <p:spPr>
          <a:xfrm rot="17930756">
            <a:off x="2321703" y="4107661"/>
            <a:ext cx="357190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 redondeado"/>
          <p:cNvSpPr/>
          <p:nvPr/>
        </p:nvSpPr>
        <p:spPr>
          <a:xfrm>
            <a:off x="2285984" y="4643446"/>
            <a:ext cx="1500198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Da a conocer con anticipación criterios de calificación </a:t>
            </a:r>
            <a:endParaRPr lang="es-ES" sz="1600" dirty="0"/>
          </a:p>
        </p:txBody>
      </p:sp>
      <p:sp>
        <p:nvSpPr>
          <p:cNvPr id="30" name="29 Rectángulo redondeado"/>
          <p:cNvSpPr/>
          <p:nvPr/>
        </p:nvSpPr>
        <p:spPr>
          <a:xfrm>
            <a:off x="214282" y="5143512"/>
            <a:ext cx="150019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Auto evaluación de los alumnos </a:t>
            </a:r>
            <a:endParaRPr lang="es-ES" sz="1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857488" y="2357430"/>
            <a:ext cx="2286016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Componentes de una rubrica </a:t>
            </a:r>
            <a:endParaRPr lang="es-ES" dirty="0"/>
          </a:p>
        </p:txBody>
      </p:sp>
      <p:sp>
        <p:nvSpPr>
          <p:cNvPr id="4" name="3 Flecha izquierda"/>
          <p:cNvSpPr/>
          <p:nvPr/>
        </p:nvSpPr>
        <p:spPr>
          <a:xfrm>
            <a:off x="1928794" y="2786058"/>
            <a:ext cx="857256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Flecha izquierda"/>
          <p:cNvSpPr/>
          <p:nvPr/>
        </p:nvSpPr>
        <p:spPr>
          <a:xfrm rot="16200000">
            <a:off x="3536149" y="3821909"/>
            <a:ext cx="857256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izquierda"/>
          <p:cNvSpPr/>
          <p:nvPr/>
        </p:nvSpPr>
        <p:spPr>
          <a:xfrm rot="5400000">
            <a:off x="3714744" y="1857364"/>
            <a:ext cx="500066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izquierda"/>
          <p:cNvSpPr/>
          <p:nvPr/>
        </p:nvSpPr>
        <p:spPr>
          <a:xfrm rot="10800000">
            <a:off x="5286380" y="2786058"/>
            <a:ext cx="857256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357158" y="2714620"/>
            <a:ext cx="1357322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Criterios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9" name="8 Flecha izquierda"/>
          <p:cNvSpPr/>
          <p:nvPr/>
        </p:nvSpPr>
        <p:spPr>
          <a:xfrm rot="5400000">
            <a:off x="500034" y="2214554"/>
            <a:ext cx="607223" cy="32147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 redondeado"/>
          <p:cNvSpPr/>
          <p:nvPr/>
        </p:nvSpPr>
        <p:spPr>
          <a:xfrm>
            <a:off x="142844" y="1500174"/>
            <a:ext cx="135732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Descriptores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6215074" y="2643182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Escala de calificación </a:t>
            </a:r>
            <a:endParaRPr lang="es-ES" sz="1600" dirty="0"/>
          </a:p>
        </p:txBody>
      </p:sp>
      <p:sp>
        <p:nvSpPr>
          <p:cNvPr id="12" name="11 Flecha abajo"/>
          <p:cNvSpPr/>
          <p:nvPr/>
        </p:nvSpPr>
        <p:spPr>
          <a:xfrm rot="17039537">
            <a:off x="7606040" y="2644174"/>
            <a:ext cx="357190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Rectángulo redondeado"/>
          <p:cNvSpPr/>
          <p:nvPr/>
        </p:nvSpPr>
        <p:spPr>
          <a:xfrm>
            <a:off x="7786710" y="3214686"/>
            <a:ext cx="1143008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Nivel de ejecución (cualitativo)</a:t>
            </a:r>
            <a:endParaRPr lang="es-ES" sz="1400" dirty="0"/>
          </a:p>
        </p:txBody>
      </p:sp>
      <p:sp>
        <p:nvSpPr>
          <p:cNvPr id="14" name="13 Flecha arriba"/>
          <p:cNvSpPr/>
          <p:nvPr/>
        </p:nvSpPr>
        <p:spPr>
          <a:xfrm rot="1938377">
            <a:off x="6730596" y="2133952"/>
            <a:ext cx="357190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 redondeado"/>
          <p:cNvSpPr/>
          <p:nvPr/>
        </p:nvSpPr>
        <p:spPr>
          <a:xfrm>
            <a:off x="7143768" y="1785926"/>
            <a:ext cx="14287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Cuantitativo</a:t>
            </a:r>
            <a:endParaRPr lang="es-ES" sz="16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071802" y="4500570"/>
            <a:ext cx="171451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Dos tipos de rubricas </a:t>
            </a:r>
            <a:endParaRPr lang="es-ES" sz="1600" dirty="0"/>
          </a:p>
        </p:txBody>
      </p:sp>
      <p:sp>
        <p:nvSpPr>
          <p:cNvPr id="17" name="16 Flecha abajo"/>
          <p:cNvSpPr/>
          <p:nvPr/>
        </p:nvSpPr>
        <p:spPr>
          <a:xfrm rot="2360632">
            <a:off x="2571736" y="4786322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Flecha abajo"/>
          <p:cNvSpPr/>
          <p:nvPr/>
        </p:nvSpPr>
        <p:spPr>
          <a:xfrm rot="18934248">
            <a:off x="4938866" y="4727579"/>
            <a:ext cx="357190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 redondeado"/>
          <p:cNvSpPr/>
          <p:nvPr/>
        </p:nvSpPr>
        <p:spPr>
          <a:xfrm>
            <a:off x="5143504" y="5500702"/>
            <a:ext cx="1643074" cy="3571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Analíticas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20" name="19 Flecha abajo"/>
          <p:cNvSpPr/>
          <p:nvPr/>
        </p:nvSpPr>
        <p:spPr>
          <a:xfrm rot="15430613">
            <a:off x="6982898" y="5357642"/>
            <a:ext cx="357190" cy="6877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 redondeado"/>
          <p:cNvSpPr/>
          <p:nvPr/>
        </p:nvSpPr>
        <p:spPr>
          <a:xfrm>
            <a:off x="7572396" y="5072074"/>
            <a:ext cx="1428760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Respuestas enfocadas a dimensiones o categorías </a:t>
            </a:r>
            <a:endParaRPr lang="es-ES" sz="1600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714348" y="5429264"/>
            <a:ext cx="171451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Comprensivas (holísticas)</a:t>
            </a:r>
            <a:endParaRPr lang="es-ES" sz="1600" dirty="0"/>
          </a:p>
        </p:txBody>
      </p:sp>
      <p:sp>
        <p:nvSpPr>
          <p:cNvPr id="23" name="22 Flecha abajo"/>
          <p:cNvSpPr/>
          <p:nvPr/>
        </p:nvSpPr>
        <p:spPr>
          <a:xfrm rot="18540875">
            <a:off x="1841166" y="5963521"/>
            <a:ext cx="428628" cy="714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 redondeado"/>
          <p:cNvSpPr/>
          <p:nvPr/>
        </p:nvSpPr>
        <p:spPr>
          <a:xfrm>
            <a:off x="2500298" y="6072206"/>
            <a:ext cx="178595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Involucra criterios o descripciones </a:t>
            </a:r>
            <a:endParaRPr lang="es-ES" sz="1600" dirty="0"/>
          </a:p>
        </p:txBody>
      </p:sp>
      <p:sp>
        <p:nvSpPr>
          <p:cNvPr id="25" name="24 Flecha arriba"/>
          <p:cNvSpPr/>
          <p:nvPr/>
        </p:nvSpPr>
        <p:spPr>
          <a:xfrm rot="1298369">
            <a:off x="1751599" y="4803012"/>
            <a:ext cx="333571" cy="5491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Rectángulo redondeado"/>
          <p:cNvSpPr/>
          <p:nvPr/>
        </p:nvSpPr>
        <p:spPr>
          <a:xfrm>
            <a:off x="1571604" y="4000504"/>
            <a:ext cx="135732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Valoraciones generales </a:t>
            </a:r>
            <a:endParaRPr lang="es-ES" sz="1600" dirty="0"/>
          </a:p>
        </p:txBody>
      </p:sp>
      <p:sp>
        <p:nvSpPr>
          <p:cNvPr id="27" name="26 Flecha izquierda"/>
          <p:cNvSpPr/>
          <p:nvPr/>
        </p:nvSpPr>
        <p:spPr>
          <a:xfrm rot="2974160">
            <a:off x="471160" y="4944360"/>
            <a:ext cx="642942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Rectángulo redondeado"/>
          <p:cNvSpPr/>
          <p:nvPr/>
        </p:nvSpPr>
        <p:spPr>
          <a:xfrm>
            <a:off x="142844" y="3643314"/>
            <a:ext cx="1214446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No involucra dimensiones o categorías</a:t>
            </a:r>
            <a:endParaRPr lang="es-ES" sz="16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3071802" y="1285860"/>
            <a:ext cx="171451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Dimensiones o categorías </a:t>
            </a:r>
            <a:endParaRPr lang="es-ES" sz="1600" dirty="0"/>
          </a:p>
        </p:txBody>
      </p:sp>
      <p:sp>
        <p:nvSpPr>
          <p:cNvPr id="30" name="29 Flecha arriba"/>
          <p:cNvSpPr/>
          <p:nvPr/>
        </p:nvSpPr>
        <p:spPr>
          <a:xfrm>
            <a:off x="3857620" y="785794"/>
            <a:ext cx="285752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Rectángulo redondeado"/>
          <p:cNvSpPr/>
          <p:nvPr/>
        </p:nvSpPr>
        <p:spPr>
          <a:xfrm>
            <a:off x="3428992" y="214290"/>
            <a:ext cx="128588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Aspectos a evaluar</a:t>
            </a:r>
            <a:endParaRPr lang="es-ES" sz="1600" dirty="0"/>
          </a:p>
        </p:txBody>
      </p:sp>
      <p:sp>
        <p:nvSpPr>
          <p:cNvPr id="32" name="31 Flecha izquierda"/>
          <p:cNvSpPr/>
          <p:nvPr/>
        </p:nvSpPr>
        <p:spPr>
          <a:xfrm>
            <a:off x="2928926" y="28572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Flecha izquierda"/>
          <p:cNvSpPr/>
          <p:nvPr/>
        </p:nvSpPr>
        <p:spPr>
          <a:xfrm rot="10800000">
            <a:off x="4786314" y="28572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Rectángulo redondeado"/>
          <p:cNvSpPr/>
          <p:nvPr/>
        </p:nvSpPr>
        <p:spPr>
          <a:xfrm>
            <a:off x="5286380" y="214290"/>
            <a:ext cx="1285884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Por el docente</a:t>
            </a:r>
            <a:endParaRPr lang="es-ES" sz="1600" dirty="0"/>
          </a:p>
        </p:txBody>
      </p:sp>
      <p:sp>
        <p:nvSpPr>
          <p:cNvPr id="35" name="34 Rectángulo redondeado"/>
          <p:cNvSpPr/>
          <p:nvPr/>
        </p:nvSpPr>
        <p:spPr>
          <a:xfrm>
            <a:off x="1428728" y="214290"/>
            <a:ext cx="142876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Asociadas a las competencias</a:t>
            </a:r>
            <a:endParaRPr lang="es-ES" sz="1600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500034" y="500042"/>
          <a:ext cx="842968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Abrir llave"/>
          <p:cNvSpPr/>
          <p:nvPr/>
        </p:nvSpPr>
        <p:spPr>
          <a:xfrm>
            <a:off x="3000364" y="785794"/>
            <a:ext cx="571504" cy="46434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285720" y="2500306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Valoración del desempeño 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3500430" y="642918"/>
            <a:ext cx="49292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-Competencia          conjunto de saberes (saber, saber hacer, saber estar, saber ser ) conocimientos, procedimientos y actividades </a:t>
            </a:r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 smtClean="0"/>
          </a:p>
          <a:p>
            <a:endParaRPr lang="es-ES" dirty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pPr>
              <a:buFontTx/>
              <a:buChar char="-"/>
            </a:pPr>
            <a:r>
              <a:rPr lang="es-ES" dirty="0"/>
              <a:t> </a:t>
            </a:r>
            <a:r>
              <a:rPr lang="es-ES" dirty="0" smtClean="0"/>
              <a:t>Definir dimensiones (competencias) a desarrollar en los estudiantes, convirtiendo a los criterios de las rubricas en niveles de desempeño.</a:t>
            </a:r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5000628" y="164305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214</TotalTime>
  <Words>316</Words>
  <Application>Microsoft Office PowerPoint</Application>
  <PresentationFormat>Presentación en pantalla (4:3)</PresentationFormat>
  <Paragraphs>91</Paragraphs>
  <Slides>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LAS RÚBRICAS EN LOS CURSOS EN LÍNEA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Company>estudiante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Adrian Cortes</dc:creator>
  <cp:lastModifiedBy>Adrian Cortes</cp:lastModifiedBy>
  <cp:revision>24</cp:revision>
  <dcterms:created xsi:type="dcterms:W3CDTF">2009-10-29T20:36:09Z</dcterms:created>
  <dcterms:modified xsi:type="dcterms:W3CDTF">2009-10-30T07:03:52Z</dcterms:modified>
</cp:coreProperties>
</file>