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19" name="18 Marcador de pie de página"/>
          <p:cNvSpPr>
            <a:spLocks noGrp="1"/>
          </p:cNvSpPr>
          <p:nvPr>
            <p:ph type="ftr" sz="quarter" idx="11"/>
          </p:nvPr>
        </p:nvSpPr>
        <p:spPr/>
        <p:txBody>
          <a:bodyPr/>
          <a:lstStyle/>
          <a:p>
            <a:endParaRPr lang="es-ES_tradnl" dirty="0"/>
          </a:p>
        </p:txBody>
      </p:sp>
      <p:sp>
        <p:nvSpPr>
          <p:cNvPr id="27" name="26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5" name="4 Marcador de pie de página"/>
          <p:cNvSpPr>
            <a:spLocks noGrp="1"/>
          </p:cNvSpPr>
          <p:nvPr>
            <p:ph type="ftr" sz="quarter" idx="11"/>
          </p:nvPr>
        </p:nvSpPr>
        <p:spPr/>
        <p:txBody>
          <a:bodyPr/>
          <a:lstStyle/>
          <a:p>
            <a:endParaRPr lang="es-ES_tradnl" dirty="0"/>
          </a:p>
        </p:txBody>
      </p:sp>
      <p:sp>
        <p:nvSpPr>
          <p:cNvPr id="6" name="5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5" name="4 Marcador de pie de página"/>
          <p:cNvSpPr>
            <a:spLocks noGrp="1"/>
          </p:cNvSpPr>
          <p:nvPr>
            <p:ph type="ftr" sz="quarter" idx="11"/>
          </p:nvPr>
        </p:nvSpPr>
        <p:spPr/>
        <p:txBody>
          <a:bodyPr/>
          <a:lstStyle/>
          <a:p>
            <a:endParaRPr lang="es-ES_tradnl" dirty="0"/>
          </a:p>
        </p:txBody>
      </p:sp>
      <p:sp>
        <p:nvSpPr>
          <p:cNvPr id="6" name="5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5" name="4 Marcador de pie de página"/>
          <p:cNvSpPr>
            <a:spLocks noGrp="1"/>
          </p:cNvSpPr>
          <p:nvPr>
            <p:ph type="ftr" sz="quarter" idx="11"/>
          </p:nvPr>
        </p:nvSpPr>
        <p:spPr/>
        <p:txBody>
          <a:bodyPr/>
          <a:lstStyle/>
          <a:p>
            <a:endParaRPr lang="es-ES_tradnl" dirty="0"/>
          </a:p>
        </p:txBody>
      </p:sp>
      <p:sp>
        <p:nvSpPr>
          <p:cNvPr id="6" name="5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5" name="4 Marcador de pie de página"/>
          <p:cNvSpPr>
            <a:spLocks noGrp="1"/>
          </p:cNvSpPr>
          <p:nvPr>
            <p:ph type="ftr" sz="quarter" idx="11"/>
          </p:nvPr>
        </p:nvSpPr>
        <p:spPr/>
        <p:txBody>
          <a:bodyPr/>
          <a:lstStyle/>
          <a:p>
            <a:endParaRPr lang="es-ES_tradnl" dirty="0"/>
          </a:p>
        </p:txBody>
      </p:sp>
      <p:sp>
        <p:nvSpPr>
          <p:cNvPr id="6" name="5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6" name="5 Marcador de pie de página"/>
          <p:cNvSpPr>
            <a:spLocks noGrp="1"/>
          </p:cNvSpPr>
          <p:nvPr>
            <p:ph type="ftr" sz="quarter" idx="11"/>
          </p:nvPr>
        </p:nvSpPr>
        <p:spPr/>
        <p:txBody>
          <a:bodyPr/>
          <a:lstStyle/>
          <a:p>
            <a:endParaRPr lang="es-ES_tradnl" dirty="0"/>
          </a:p>
        </p:txBody>
      </p:sp>
      <p:sp>
        <p:nvSpPr>
          <p:cNvPr id="7" name="6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8" name="7 Marcador de pie de página"/>
          <p:cNvSpPr>
            <a:spLocks noGrp="1"/>
          </p:cNvSpPr>
          <p:nvPr>
            <p:ph type="ftr" sz="quarter" idx="11"/>
          </p:nvPr>
        </p:nvSpPr>
        <p:spPr/>
        <p:txBody>
          <a:bodyPr/>
          <a:lstStyle/>
          <a:p>
            <a:endParaRPr lang="es-ES_tradnl" dirty="0"/>
          </a:p>
        </p:txBody>
      </p:sp>
      <p:sp>
        <p:nvSpPr>
          <p:cNvPr id="9" name="8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4" name="3 Marcador de pie de página"/>
          <p:cNvSpPr>
            <a:spLocks noGrp="1"/>
          </p:cNvSpPr>
          <p:nvPr>
            <p:ph type="ftr" sz="quarter" idx="11"/>
          </p:nvPr>
        </p:nvSpPr>
        <p:spPr/>
        <p:txBody>
          <a:bodyPr/>
          <a:lstStyle/>
          <a:p>
            <a:endParaRPr lang="es-ES_tradnl" dirty="0"/>
          </a:p>
        </p:txBody>
      </p:sp>
      <p:sp>
        <p:nvSpPr>
          <p:cNvPr id="5" name="4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3" name="2 Marcador de pie de página"/>
          <p:cNvSpPr>
            <a:spLocks noGrp="1"/>
          </p:cNvSpPr>
          <p:nvPr>
            <p:ph type="ftr" sz="quarter" idx="11"/>
          </p:nvPr>
        </p:nvSpPr>
        <p:spPr/>
        <p:txBody>
          <a:bodyPr/>
          <a:lstStyle/>
          <a:p>
            <a:endParaRPr lang="es-ES_tradnl" dirty="0"/>
          </a:p>
        </p:txBody>
      </p:sp>
      <p:sp>
        <p:nvSpPr>
          <p:cNvPr id="4" name="3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6" name="5 Marcador de pie de página"/>
          <p:cNvSpPr>
            <a:spLocks noGrp="1"/>
          </p:cNvSpPr>
          <p:nvPr>
            <p:ph type="ftr" sz="quarter" idx="11"/>
          </p:nvPr>
        </p:nvSpPr>
        <p:spPr/>
        <p:txBody>
          <a:bodyPr/>
          <a:lstStyle/>
          <a:p>
            <a:endParaRPr lang="es-ES_tradnl" dirty="0"/>
          </a:p>
        </p:txBody>
      </p:sp>
      <p:sp>
        <p:nvSpPr>
          <p:cNvPr id="7" name="6 Marcador de número de diapositiva"/>
          <p:cNvSpPr>
            <a:spLocks noGrp="1"/>
          </p:cNvSpPr>
          <p:nvPr>
            <p:ph type="sldNum" sz="quarter" idx="12"/>
          </p:nvPr>
        </p:nvSpPr>
        <p:spPr/>
        <p:txBody>
          <a:bodyPr/>
          <a:lstStyle/>
          <a:p>
            <a:fld id="{21188CF3-6828-4618-86E8-936690551362}" type="slidenum">
              <a:rPr lang="es-ES_tradnl" smtClean="0"/>
              <a:pPr/>
              <a:t>‹Nº›</a:t>
            </a:fld>
            <a:endParaRPr lang="es-ES_tradn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4C5591C9-78BC-4F8F-A0F2-7D23B5C474A7}" type="datetimeFigureOut">
              <a:rPr lang="es-ES_tradnl" smtClean="0"/>
              <a:pPr/>
              <a:t>12/07/2010</a:t>
            </a:fld>
            <a:endParaRPr lang="es-ES_tradnl" dirty="0"/>
          </a:p>
        </p:txBody>
      </p:sp>
      <p:sp>
        <p:nvSpPr>
          <p:cNvPr id="6" name="5 Marcador de pie de página"/>
          <p:cNvSpPr>
            <a:spLocks noGrp="1"/>
          </p:cNvSpPr>
          <p:nvPr>
            <p:ph type="ftr" sz="quarter" idx="11"/>
          </p:nvPr>
        </p:nvSpPr>
        <p:spPr/>
        <p:txBody>
          <a:bodyPr/>
          <a:lstStyle/>
          <a:p>
            <a:endParaRPr lang="es-ES_tradnl" dirty="0"/>
          </a:p>
        </p:txBody>
      </p:sp>
      <p:sp>
        <p:nvSpPr>
          <p:cNvPr id="7" name="6 Marcador de número de diapositiva"/>
          <p:cNvSpPr>
            <a:spLocks noGrp="1"/>
          </p:cNvSpPr>
          <p:nvPr>
            <p:ph type="sldNum" sz="quarter" idx="12"/>
          </p:nvPr>
        </p:nvSpPr>
        <p:spPr>
          <a:xfrm>
            <a:off x="8077200" y="6356350"/>
            <a:ext cx="609600" cy="365125"/>
          </a:xfrm>
        </p:spPr>
        <p:txBody>
          <a:bodyPr/>
          <a:lstStyle/>
          <a:p>
            <a:fld id="{21188CF3-6828-4618-86E8-936690551362}" type="slidenum">
              <a:rPr lang="es-ES_tradnl" smtClean="0"/>
              <a:pPr/>
              <a:t>‹Nº›</a:t>
            </a:fld>
            <a:endParaRPr lang="es-ES_tradnl"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5591C9-78BC-4F8F-A0F2-7D23B5C474A7}" type="datetimeFigureOut">
              <a:rPr lang="es-ES_tradnl" smtClean="0"/>
              <a:pPr/>
              <a:t>12/07/2010</a:t>
            </a:fld>
            <a:endParaRPr lang="es-ES_tradnl" dirty="0"/>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_tradnl" dirty="0"/>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1188CF3-6828-4618-86E8-936690551362}" type="slidenum">
              <a:rPr lang="es-ES_tradnl" smtClean="0"/>
              <a:pPr/>
              <a:t>‹Nº›</a:t>
            </a:fld>
            <a:endParaRPr lang="es-ES_tradnl"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357166"/>
            <a:ext cx="7500990" cy="1214422"/>
          </a:xfrm>
        </p:spPr>
        <p:txBody>
          <a:bodyPr>
            <a:normAutofit fontScale="90000"/>
          </a:bodyPr>
          <a:lstStyle/>
          <a:p>
            <a:pPr algn="ct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DISCIPLINAS </a:t>
            </a:r>
            <a:r>
              <a:rPr lang="es-ES_tradnl" dirty="0" smtClean="0"/>
              <a:t> </a:t>
            </a:r>
            <a:r>
              <a:rPr lang="es-ES_tradnl" dirty="0" smtClean="0"/>
              <a:t>DE LA LINGUISTICA</a:t>
            </a:r>
            <a:endParaRPr lang="es-ES_tradnl" dirty="0"/>
          </a:p>
        </p:txBody>
      </p:sp>
      <p:sp>
        <p:nvSpPr>
          <p:cNvPr id="4" name="3 Marcador de contenido"/>
          <p:cNvSpPr>
            <a:spLocks noGrp="1"/>
          </p:cNvSpPr>
          <p:nvPr>
            <p:ph idx="1"/>
          </p:nvPr>
        </p:nvSpPr>
        <p:spPr>
          <a:xfrm>
            <a:off x="457200" y="1928802"/>
            <a:ext cx="7901014" cy="4197361"/>
          </a:xfrm>
        </p:spPr>
        <p:txBody>
          <a:bodyPr>
            <a:normAutofit fontScale="92500" lnSpcReduction="10000"/>
          </a:bodyPr>
          <a:lstStyle/>
          <a:p>
            <a:pPr algn="ctr">
              <a:buNone/>
            </a:pPr>
            <a:endParaRPr lang="es-ES_tradnl" dirty="0" smtClean="0"/>
          </a:p>
          <a:p>
            <a:pPr algn="ctr">
              <a:buNone/>
            </a:pPr>
            <a:r>
              <a:rPr lang="es-ES_tradnl" dirty="0" smtClean="0"/>
              <a:t>¿Qué comprende la lingüística?</a:t>
            </a:r>
          </a:p>
          <a:p>
            <a:pPr algn="ctr">
              <a:buNone/>
            </a:pPr>
            <a:r>
              <a:rPr lang="es-ES_tradnl" dirty="0" smtClean="0"/>
              <a:t> Cualquiera que sea el enfoque (diacrónico, sincrónico, general o teórico, descriptivo, explicativo), la lingüística se apoya en disciplinas básicas o propias, disciplinas complementarias y ciencias auxiliares. Además mantiene estrechas relaciones con otras ciencias afines, y con campos de aplicación,  en las diversas actividades culturales, artísticas y científicas de la vida de los humanos.</a:t>
            </a:r>
          </a:p>
          <a:p>
            <a:pPr>
              <a:buNone/>
            </a:pPr>
            <a:r>
              <a:rPr lang="es-ES_tradnl" dirty="0" smtClean="0"/>
              <a:t>  </a:t>
            </a:r>
            <a:endParaRPr lang="es-ES_tradn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DISCIPLINAS BÁSICAS </a:t>
            </a:r>
            <a:endParaRPr lang="es-ES_tradnl" dirty="0"/>
          </a:p>
        </p:txBody>
      </p:sp>
      <p:sp>
        <p:nvSpPr>
          <p:cNvPr id="3" name="2 Marcador de contenido"/>
          <p:cNvSpPr>
            <a:spLocks noGrp="1"/>
          </p:cNvSpPr>
          <p:nvPr>
            <p:ph idx="1"/>
          </p:nvPr>
        </p:nvSpPr>
        <p:spPr>
          <a:xfrm>
            <a:off x="457200" y="1785926"/>
            <a:ext cx="8043890" cy="4340237"/>
          </a:xfrm>
        </p:spPr>
        <p:txBody>
          <a:bodyPr/>
          <a:lstStyle/>
          <a:p>
            <a:pPr>
              <a:buNone/>
            </a:pPr>
            <a:r>
              <a:rPr lang="es-ES_tradnl" dirty="0" smtClean="0"/>
              <a:t>   </a:t>
            </a:r>
          </a:p>
          <a:p>
            <a:pPr algn="ctr">
              <a:buNone/>
            </a:pPr>
            <a:r>
              <a:rPr lang="es-ES_tradnl" dirty="0" smtClean="0"/>
              <a:t>También se han llamado “niveles de descripción ” o “componentes del análisis lingüístico”, y corresponden al quehacer primario de la lingüística. </a:t>
            </a:r>
            <a:endParaRPr lang="es-ES_tradn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285720" y="428604"/>
            <a:ext cx="8543956" cy="6000792"/>
          </a:xfrm>
        </p:spPr>
        <p:txBody>
          <a:bodyPr>
            <a:normAutofit/>
          </a:bodyPr>
          <a:lstStyle/>
          <a:p>
            <a:pPr algn="just">
              <a:buNone/>
            </a:pPr>
            <a:r>
              <a:rPr lang="es-ES_tradnl" sz="2400" dirty="0" smtClean="0"/>
              <a:t>LEXICOLOGÍA:  Es la ciencia de la significación. Si se parte de la premisa de que el significado se entiende como la resultante del ejercicio de las funciones del lenguaje, hay que aceptar tres relaciones básicas: del signo son el emisor, con el objeto y con el receptor.</a:t>
            </a:r>
          </a:p>
          <a:p>
            <a:pPr>
              <a:buNone/>
            </a:pPr>
            <a:r>
              <a:rPr lang="es-ES_tradnl" sz="2400" dirty="0" smtClean="0"/>
              <a:t>Se distinguen varias semánticas a fines:</a:t>
            </a:r>
          </a:p>
          <a:p>
            <a:pPr>
              <a:buFontTx/>
              <a:buChar char="-"/>
            </a:pPr>
            <a:r>
              <a:rPr lang="es-ES_tradnl" sz="2400" dirty="0" smtClean="0"/>
              <a:t>Semántica filosófica: estudia el significado en relación con el referente.</a:t>
            </a:r>
          </a:p>
          <a:p>
            <a:pPr>
              <a:buFontTx/>
              <a:buChar char="-"/>
            </a:pPr>
            <a:r>
              <a:rPr lang="es-ES_tradnl" sz="2400" dirty="0" smtClean="0"/>
              <a:t>Semántica lógica: analiza el significado como pensamiento formal, como proposición, y también en relación con el referente.</a:t>
            </a:r>
          </a:p>
          <a:p>
            <a:pPr>
              <a:buFontTx/>
              <a:buChar char="-"/>
            </a:pPr>
            <a:r>
              <a:rPr lang="es-ES_tradnl" sz="2400" dirty="0" smtClean="0"/>
              <a:t>Semántica lingüística: su tarea es analizar las relaciones (denotativas, de sinonimia, etc.) que se establecen entre el significado y el significante.   </a:t>
            </a:r>
          </a:p>
          <a:p>
            <a:pPr>
              <a:buFontTx/>
              <a:buChar char="-"/>
            </a:pPr>
            <a:endParaRPr lang="es-ES_tradnl" sz="2400" dirty="0" smtClean="0"/>
          </a:p>
          <a:p>
            <a:pPr>
              <a:buFontTx/>
              <a:buChar char="-"/>
            </a:pPr>
            <a:endParaRPr lang="es-ES_tradnl" sz="2400" dirty="0" smtClean="0"/>
          </a:p>
          <a:p>
            <a:pPr>
              <a:buNone/>
            </a:pPr>
            <a:endParaRPr lang="es-ES_tradnl" sz="2400" dirty="0" smtClean="0"/>
          </a:p>
          <a:p>
            <a:endParaRPr lang="es-ES_tradnl" sz="2400" dirty="0" smtClean="0"/>
          </a:p>
          <a:p>
            <a:endParaRPr lang="es-ES_tradnl"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571480"/>
            <a:ext cx="8401080" cy="5840435"/>
          </a:xfrm>
        </p:spPr>
        <p:txBody>
          <a:bodyPr>
            <a:normAutofit fontScale="92500"/>
          </a:bodyPr>
          <a:lstStyle/>
          <a:p>
            <a:pPr algn="just">
              <a:buNone/>
            </a:pPr>
            <a:r>
              <a:rPr lang="es-ES_tradnl" sz="2400" dirty="0" smtClean="0"/>
              <a:t>LEXICOLOGÍA: Es una terea complementaria de la semántica y auxiliar de la morfología, orientada a analizar las palabras como unidades formales de la cadena oracional y textual. </a:t>
            </a:r>
          </a:p>
          <a:p>
            <a:pPr algn="just">
              <a:buNone/>
            </a:pPr>
            <a:r>
              <a:rPr lang="es-ES_tradnl" sz="2400" dirty="0" smtClean="0"/>
              <a:t>MORFOLOGÍA: El objeto de la morfología son las palabras, en su formación y estructura desde el punto de vista gramatical: raíces, accidentes, flexiones, funciones dentro de la oración.</a:t>
            </a:r>
          </a:p>
          <a:p>
            <a:pPr algn="just">
              <a:buNone/>
            </a:pPr>
            <a:r>
              <a:rPr lang="es-ES_tradnl" sz="2400" dirty="0" smtClean="0"/>
              <a:t>SINTAXIS: su actividad se centra en el análisis de la oración, desde un punto de vista funcional, en el que cabría distinguir estructuras, categorías y  funciones como sujeto, predicado, complementos.</a:t>
            </a:r>
          </a:p>
          <a:p>
            <a:pPr algn="just">
              <a:buNone/>
            </a:pPr>
            <a:r>
              <a:rPr lang="es-ES_tradnl" sz="2400" dirty="0" smtClean="0"/>
              <a:t>FONOLOGÍA: se ha constituido en esencial para la comprensión de una lengua, en la medida que permite identificar e inventariar los fonemas o elementos fónicos distintivos de la misma.</a:t>
            </a:r>
          </a:p>
          <a:p>
            <a:pPr algn="just">
              <a:buNone/>
            </a:pPr>
            <a:r>
              <a:rPr lang="es-ES_tradnl" sz="2400" dirty="0" smtClean="0"/>
              <a:t>FONÉTICA: orienta su acción al análisis del material sonoro, mediante los cuales se realizan los fonemas, en la cadena acústica audible. </a:t>
            </a:r>
          </a:p>
          <a:p>
            <a:pPr>
              <a:buNone/>
            </a:pPr>
            <a:endParaRPr lang="es-ES_tradnl" sz="2400" dirty="0" smtClean="0"/>
          </a:p>
          <a:p>
            <a:pPr>
              <a:buNone/>
            </a:pPr>
            <a:endParaRPr lang="es-ES_tradnl"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42976" y="642918"/>
            <a:ext cx="7358114" cy="714380"/>
          </a:xfrm>
        </p:spPr>
        <p:txBody>
          <a:bodyPr>
            <a:noAutofit/>
          </a:bodyPr>
          <a:lstStyle/>
          <a:p>
            <a:r>
              <a:rPr lang="es-ES_tradnl" sz="3600" dirty="0" smtClean="0"/>
              <a:t>CIENCIAS COMPLEMENTARIAS</a:t>
            </a:r>
            <a:endParaRPr lang="es-ES_tradnl" sz="3600" dirty="0"/>
          </a:p>
        </p:txBody>
      </p:sp>
      <p:sp>
        <p:nvSpPr>
          <p:cNvPr id="3" name="2 Marcador de contenido"/>
          <p:cNvSpPr>
            <a:spLocks noGrp="1"/>
          </p:cNvSpPr>
          <p:nvPr>
            <p:ph idx="1"/>
          </p:nvPr>
        </p:nvSpPr>
        <p:spPr>
          <a:xfrm>
            <a:off x="571472" y="1714488"/>
            <a:ext cx="8229600" cy="3900502"/>
          </a:xfrm>
        </p:spPr>
        <p:txBody>
          <a:bodyPr/>
          <a:lstStyle/>
          <a:p>
            <a:pPr algn="ctr">
              <a:buNone/>
            </a:pPr>
            <a:r>
              <a:rPr lang="es-ES_tradnl" dirty="0" smtClean="0"/>
              <a:t>Son disciplinas de alguna manera vinculadas con la lingüística, con la cual intercambian e interaccionan, pero que gozan de una relativa autonomía.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214290"/>
            <a:ext cx="8858280" cy="6429420"/>
          </a:xfrm>
        </p:spPr>
        <p:txBody>
          <a:bodyPr>
            <a:normAutofit fontScale="92500"/>
          </a:bodyPr>
          <a:lstStyle/>
          <a:p>
            <a:pPr algn="just">
              <a:buNone/>
            </a:pPr>
            <a:r>
              <a:rPr lang="es-ES_tradnl" sz="2400" dirty="0" smtClean="0"/>
              <a:t>SEMIÓTICA: llamada también semiología. Creada  con el objeto de estudiar los “signos en el seno de la vida social ” ha tomado importancia en la ciencia contemporánea, no sólo como secreto para solucionar problemas relacionados con la comunicación, sino también como la clave para comprender las diversas manifestaciones de la cultura.</a:t>
            </a:r>
          </a:p>
          <a:p>
            <a:pPr algn="just">
              <a:buNone/>
            </a:pPr>
            <a:r>
              <a:rPr lang="es-ES_tradnl" sz="2400" dirty="0" smtClean="0"/>
              <a:t>PRAGMÁTICA: se orienta al “estudio de las emisiones verbales como los actos del habla” lo cual involucra el “contexto comunicativo”. </a:t>
            </a:r>
          </a:p>
          <a:p>
            <a:pPr algn="just">
              <a:buNone/>
            </a:pPr>
            <a:r>
              <a:rPr lang="es-ES_tradnl" sz="2400" dirty="0" smtClean="0"/>
              <a:t>GEOLINGUÍSTICA: cubre los estudios de las variaciones de la lengua por factores culturales de los hablantes. Estudia  conceptos como </a:t>
            </a:r>
            <a:r>
              <a:rPr lang="es-ES_tradnl" sz="2400" i="1" dirty="0" smtClean="0"/>
              <a:t>idiolecto,</a:t>
            </a:r>
            <a:r>
              <a:rPr lang="es-ES_tradnl" sz="2400" dirty="0" smtClean="0"/>
              <a:t> que se refiere a la manera peculiar del habla de cada dialecto;</a:t>
            </a:r>
            <a:r>
              <a:rPr lang="es-ES_tradnl" sz="2400" i="1" dirty="0" smtClean="0"/>
              <a:t> dialecto,</a:t>
            </a:r>
            <a:r>
              <a:rPr lang="es-ES_tradnl" sz="2400" dirty="0" smtClean="0"/>
              <a:t> que es una variante regional o local de una lengua; </a:t>
            </a:r>
            <a:r>
              <a:rPr lang="es-ES_tradnl" sz="2400" i="1" dirty="0" smtClean="0"/>
              <a:t>lengua nacional</a:t>
            </a:r>
            <a:r>
              <a:rPr lang="es-ES_tradnl" sz="2400" dirty="0" smtClean="0"/>
              <a:t> o sea, el idioma oficial de un estado, sin excluir la posibilidad de que se hablen otras lenguas; </a:t>
            </a:r>
            <a:r>
              <a:rPr lang="es-ES_tradnl" sz="2400" i="1" dirty="0" smtClean="0"/>
              <a:t>bilingüismo, </a:t>
            </a:r>
            <a:r>
              <a:rPr lang="es-ES_tradnl" sz="2400" dirty="0" smtClean="0"/>
              <a:t>basado en el dominio y uso de dos o mas lenguas maternas.  Tradicionalmente se ha llamado </a:t>
            </a:r>
            <a:r>
              <a:rPr lang="es-ES_tradnl" sz="2400" i="1" dirty="0" smtClean="0"/>
              <a:t>dialectología</a:t>
            </a:r>
            <a:r>
              <a:rPr lang="es-ES_tradnl" sz="2400" dirty="0" smtClean="0"/>
              <a:t> a los estudios de geografía lingüística, cuya tarea fundamental es la identificación de variantes (dialectos) mediante el levantamiento de los “atlas lingüísticos”.  </a:t>
            </a:r>
          </a:p>
          <a:p>
            <a:pPr algn="just">
              <a:buNone/>
            </a:pPr>
            <a:endParaRPr lang="es-ES_tradnl" sz="24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230</TotalTime>
  <Words>608</Words>
  <Application>Microsoft Office PowerPoint</Application>
  <PresentationFormat>Presentación en pantalla (4:3)</PresentationFormat>
  <Paragraphs>26</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Flujo</vt:lpstr>
      <vt:lpstr>    DISCIPLINAS  DE LA LINGUISTICA</vt:lpstr>
      <vt:lpstr>DISCIPLINAS BÁSICAS </vt:lpstr>
      <vt:lpstr>Diapositiva 3</vt:lpstr>
      <vt:lpstr>Diapositiva 4</vt:lpstr>
      <vt:lpstr>CIENCIAS COMPLEMENTARIAS</vt:lpstr>
      <vt:lpstr>Diapositiva 6</vt:lpstr>
    </vt:vector>
  </TitlesOfParts>
  <Company>Windows 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DISCIPLINAS Y CAMPOS DE LA LINGUISTICA</dc:title>
  <dc:creator>CICLO</dc:creator>
  <cp:lastModifiedBy>Estudiante</cp:lastModifiedBy>
  <cp:revision>28</cp:revision>
  <dcterms:created xsi:type="dcterms:W3CDTF">2010-06-05T16:46:48Z</dcterms:created>
  <dcterms:modified xsi:type="dcterms:W3CDTF">2010-07-12T16:24:37Z</dcterms:modified>
</cp:coreProperties>
</file>