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7"/>
  </p:notesMasterIdLst>
  <p:sldIdLst>
    <p:sldId id="260" r:id="rId2"/>
    <p:sldId id="256" r:id="rId3"/>
    <p:sldId id="257" r:id="rId4"/>
    <p:sldId id="258" r:id="rId5"/>
    <p:sldId id="259" r:id="rId6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1DE8330-313E-413D-93C7-79A2C5F3EFEA}" type="datetimeFigureOut">
              <a:rPr lang="en-US" smtClean="0"/>
              <a:pPr/>
              <a:t>10/30/2009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2C7407A-FF10-4091-ADB0-4E080988CDCE}" type="slidenum">
              <a:rPr lang="en-US" smtClean="0"/>
              <a:pPr/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C7407A-FF10-4091-ADB0-4E080988CDCE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C7407A-FF10-4091-ADB0-4E080988CDCE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C7407A-FF10-4091-ADB0-4E080988CDCE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C7407A-FF10-4091-ADB0-4E080988CDCE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C830C-8C7F-4776-8C8E-8C17B63EC38A}" type="datetimeFigureOut">
              <a:rPr lang="es-ES" smtClean="0"/>
              <a:pPr/>
              <a:t>30/10/2009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464BC-05A7-4ED0-A20B-DECF6849BE70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C830C-8C7F-4776-8C8E-8C17B63EC38A}" type="datetimeFigureOut">
              <a:rPr lang="es-ES" smtClean="0"/>
              <a:pPr/>
              <a:t>30/10/2009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464BC-05A7-4ED0-A20B-DECF6849BE70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C830C-8C7F-4776-8C8E-8C17B63EC38A}" type="datetimeFigureOut">
              <a:rPr lang="es-ES" smtClean="0"/>
              <a:pPr/>
              <a:t>30/10/2009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464BC-05A7-4ED0-A20B-DECF6849BE70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C830C-8C7F-4776-8C8E-8C17B63EC38A}" type="datetimeFigureOut">
              <a:rPr lang="es-ES" smtClean="0"/>
              <a:pPr/>
              <a:t>30/10/2009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464BC-05A7-4ED0-A20B-DECF6849BE70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C830C-8C7F-4776-8C8E-8C17B63EC38A}" type="datetimeFigureOut">
              <a:rPr lang="es-ES" smtClean="0"/>
              <a:pPr/>
              <a:t>30/10/2009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464BC-05A7-4ED0-A20B-DECF6849BE70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C830C-8C7F-4776-8C8E-8C17B63EC38A}" type="datetimeFigureOut">
              <a:rPr lang="es-ES" smtClean="0"/>
              <a:pPr/>
              <a:t>30/10/2009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464BC-05A7-4ED0-A20B-DECF6849BE70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C830C-8C7F-4776-8C8E-8C17B63EC38A}" type="datetimeFigureOut">
              <a:rPr lang="es-ES" smtClean="0"/>
              <a:pPr/>
              <a:t>30/10/2009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464BC-05A7-4ED0-A20B-DECF6849BE70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C830C-8C7F-4776-8C8E-8C17B63EC38A}" type="datetimeFigureOut">
              <a:rPr lang="es-ES" smtClean="0"/>
              <a:pPr/>
              <a:t>30/10/2009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464BC-05A7-4ED0-A20B-DECF6849BE70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C830C-8C7F-4776-8C8E-8C17B63EC38A}" type="datetimeFigureOut">
              <a:rPr lang="es-ES" smtClean="0"/>
              <a:pPr/>
              <a:t>30/10/2009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464BC-05A7-4ED0-A20B-DECF6849BE70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C830C-8C7F-4776-8C8E-8C17B63EC38A}" type="datetimeFigureOut">
              <a:rPr lang="es-ES" smtClean="0"/>
              <a:pPr/>
              <a:t>30/10/2009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464BC-05A7-4ED0-A20B-DECF6849BE70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C830C-8C7F-4776-8C8E-8C17B63EC38A}" type="datetimeFigureOut">
              <a:rPr lang="es-ES" smtClean="0"/>
              <a:pPr/>
              <a:t>30/10/2009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464BC-05A7-4ED0-A20B-DECF6849BE70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7C830C-8C7F-4776-8C8E-8C17B63EC38A}" type="datetimeFigureOut">
              <a:rPr lang="es-ES" smtClean="0"/>
              <a:pPr/>
              <a:t>30/10/2009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F464BC-05A7-4ED0-A20B-DECF6849BE70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857224" y="714356"/>
            <a:ext cx="7572428" cy="5632311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ES" sz="6000" dirty="0" smtClean="0"/>
              <a:t>EL PORTAFOLIO DIGITAL  COMO MÉTODO ALTERNATIVO EN LA EVALUACIÓN DOCENTE </a:t>
            </a: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472518" cy="868346"/>
          </a:xfrm>
        </p:spPr>
        <p:txBody>
          <a:bodyPr>
            <a:normAutofit fontScale="90000"/>
          </a:bodyPr>
          <a:lstStyle/>
          <a:p>
            <a:r>
              <a:rPr lang="es-ES" dirty="0" smtClean="0"/>
              <a:t>El portafolio digital como método alternativo en la evaluación docente </a:t>
            </a:r>
            <a:endParaRPr lang="es-ES" dirty="0"/>
          </a:p>
        </p:txBody>
      </p:sp>
      <p:sp>
        <p:nvSpPr>
          <p:cNvPr id="5" name="4 Elipse"/>
          <p:cNvSpPr/>
          <p:nvPr/>
        </p:nvSpPr>
        <p:spPr>
          <a:xfrm>
            <a:off x="3571868" y="3000372"/>
            <a:ext cx="1643074" cy="78581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Portafolio </a:t>
            </a:r>
            <a:endParaRPr lang="es-ES" dirty="0"/>
          </a:p>
        </p:txBody>
      </p:sp>
      <p:sp>
        <p:nvSpPr>
          <p:cNvPr id="6" name="5 Flecha derecha"/>
          <p:cNvSpPr/>
          <p:nvPr/>
        </p:nvSpPr>
        <p:spPr>
          <a:xfrm rot="18644301">
            <a:off x="3956844" y="2545212"/>
            <a:ext cx="591972" cy="421016"/>
          </a:xfrm>
          <a:prstGeom prst="rightArrow">
            <a:avLst>
              <a:gd name="adj1" fmla="val 50000"/>
              <a:gd name="adj2" fmla="val 45842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7" name="6 Rectángulo redondeado"/>
          <p:cNvSpPr/>
          <p:nvPr/>
        </p:nvSpPr>
        <p:spPr>
          <a:xfrm>
            <a:off x="4500562" y="1643050"/>
            <a:ext cx="2000264" cy="92869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400" dirty="0" smtClean="0"/>
              <a:t>Sistema de recopilación de evidencias de nuevos aprendizajes o saberes</a:t>
            </a:r>
            <a:endParaRPr lang="es-ES" sz="1400" dirty="0"/>
          </a:p>
        </p:txBody>
      </p:sp>
      <p:sp>
        <p:nvSpPr>
          <p:cNvPr id="8" name="7 Flecha derecha"/>
          <p:cNvSpPr/>
          <p:nvPr/>
        </p:nvSpPr>
        <p:spPr>
          <a:xfrm rot="20046921">
            <a:off x="6162149" y="1416089"/>
            <a:ext cx="304929" cy="15488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9" name="8 Rectángulo redondeado"/>
          <p:cNvSpPr/>
          <p:nvPr/>
        </p:nvSpPr>
        <p:spPr>
          <a:xfrm>
            <a:off x="6572264" y="1285860"/>
            <a:ext cx="1285884" cy="64294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400" dirty="0" smtClean="0"/>
              <a:t>Herramienta didáctica de evaluación </a:t>
            </a:r>
            <a:endParaRPr lang="es-ES" sz="1400" dirty="0"/>
          </a:p>
        </p:txBody>
      </p:sp>
      <p:sp>
        <p:nvSpPr>
          <p:cNvPr id="10" name="9 Rectángulo redondeado"/>
          <p:cNvSpPr/>
          <p:nvPr/>
        </p:nvSpPr>
        <p:spPr>
          <a:xfrm>
            <a:off x="7643834" y="2214554"/>
            <a:ext cx="1285884" cy="64294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400" dirty="0" smtClean="0"/>
              <a:t>Muestra el desempeño desarrollado</a:t>
            </a:r>
            <a:endParaRPr lang="es-ES" sz="1400" dirty="0"/>
          </a:p>
        </p:txBody>
      </p:sp>
      <p:sp>
        <p:nvSpPr>
          <p:cNvPr id="11" name="10 Flecha abajo"/>
          <p:cNvSpPr/>
          <p:nvPr/>
        </p:nvSpPr>
        <p:spPr>
          <a:xfrm rot="19397722">
            <a:off x="8068513" y="1599480"/>
            <a:ext cx="278071" cy="55713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2" name="11 Flecha derecha"/>
          <p:cNvSpPr/>
          <p:nvPr/>
        </p:nvSpPr>
        <p:spPr>
          <a:xfrm rot="666522">
            <a:off x="5241321" y="3222486"/>
            <a:ext cx="857256" cy="35719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3" name="12 Rectángulo redondeado"/>
          <p:cNvSpPr/>
          <p:nvPr/>
        </p:nvSpPr>
        <p:spPr>
          <a:xfrm>
            <a:off x="6215074" y="3000372"/>
            <a:ext cx="2643206" cy="107157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buFontTx/>
              <a:buChar char="-"/>
            </a:pPr>
            <a:r>
              <a:rPr lang="es-ES" sz="1400" dirty="0" smtClean="0"/>
              <a:t>Experiencias </a:t>
            </a:r>
          </a:p>
          <a:p>
            <a:pPr algn="ctr">
              <a:buFontTx/>
              <a:buChar char="-"/>
            </a:pPr>
            <a:r>
              <a:rPr lang="es-ES" sz="1400" dirty="0"/>
              <a:t> R</a:t>
            </a:r>
            <a:r>
              <a:rPr lang="es-ES" sz="1400" dirty="0" smtClean="0"/>
              <a:t>eflexión de los conocimientos </a:t>
            </a:r>
          </a:p>
          <a:p>
            <a:pPr algn="ctr">
              <a:buFontTx/>
              <a:buChar char="-"/>
            </a:pPr>
            <a:r>
              <a:rPr lang="es-ES" sz="1400" dirty="0"/>
              <a:t> C</a:t>
            </a:r>
            <a:r>
              <a:rPr lang="es-ES" sz="1400" dirty="0" smtClean="0"/>
              <a:t>ompetencias  desarrolladas </a:t>
            </a:r>
          </a:p>
          <a:p>
            <a:pPr algn="ctr">
              <a:buFontTx/>
              <a:buChar char="-"/>
            </a:pPr>
            <a:r>
              <a:rPr lang="es-ES" dirty="0"/>
              <a:t> </a:t>
            </a:r>
            <a:r>
              <a:rPr lang="es-ES" sz="1400" dirty="0" smtClean="0"/>
              <a:t>Valores asociados</a:t>
            </a:r>
            <a:endParaRPr lang="es-ES" sz="1400" dirty="0"/>
          </a:p>
        </p:txBody>
      </p:sp>
      <p:sp>
        <p:nvSpPr>
          <p:cNvPr id="14" name="13 Flecha izquierda"/>
          <p:cNvSpPr/>
          <p:nvPr/>
        </p:nvSpPr>
        <p:spPr>
          <a:xfrm rot="1887530">
            <a:off x="3103357" y="2874704"/>
            <a:ext cx="571504" cy="285752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5" name="14 Rectángulo redondeado"/>
          <p:cNvSpPr/>
          <p:nvPr/>
        </p:nvSpPr>
        <p:spPr>
          <a:xfrm>
            <a:off x="2285984" y="2428868"/>
            <a:ext cx="785818" cy="35719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Meta </a:t>
            </a:r>
            <a:endParaRPr lang="es-ES" dirty="0"/>
          </a:p>
        </p:txBody>
      </p:sp>
      <p:sp>
        <p:nvSpPr>
          <p:cNvPr id="16" name="15 Flecha arriba"/>
          <p:cNvSpPr/>
          <p:nvPr/>
        </p:nvSpPr>
        <p:spPr>
          <a:xfrm rot="21133697">
            <a:off x="2632976" y="1982310"/>
            <a:ext cx="300690" cy="411488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7" name="16 Rectángulo redondeado"/>
          <p:cNvSpPr/>
          <p:nvPr/>
        </p:nvSpPr>
        <p:spPr>
          <a:xfrm>
            <a:off x="2285984" y="1357298"/>
            <a:ext cx="1714512" cy="57150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600" dirty="0" smtClean="0"/>
              <a:t>Almacenamiento de trabajos</a:t>
            </a:r>
            <a:endParaRPr lang="es-ES" sz="1600" dirty="0"/>
          </a:p>
        </p:txBody>
      </p:sp>
      <p:sp>
        <p:nvSpPr>
          <p:cNvPr id="18" name="17 Flecha abajo"/>
          <p:cNvSpPr/>
          <p:nvPr/>
        </p:nvSpPr>
        <p:spPr>
          <a:xfrm rot="7883892">
            <a:off x="1872992" y="2168312"/>
            <a:ext cx="255247" cy="41651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9" name="18 Rectángulo redondeado"/>
          <p:cNvSpPr/>
          <p:nvPr/>
        </p:nvSpPr>
        <p:spPr>
          <a:xfrm>
            <a:off x="857224" y="1428736"/>
            <a:ext cx="1214446" cy="71438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400" dirty="0" smtClean="0"/>
              <a:t>Evaluación del desempeño</a:t>
            </a:r>
            <a:endParaRPr lang="es-ES" sz="1400" dirty="0"/>
          </a:p>
        </p:txBody>
      </p:sp>
      <p:sp>
        <p:nvSpPr>
          <p:cNvPr id="20" name="19 Flecha abajo"/>
          <p:cNvSpPr/>
          <p:nvPr/>
        </p:nvSpPr>
        <p:spPr>
          <a:xfrm rot="2458405">
            <a:off x="1907265" y="2664206"/>
            <a:ext cx="235254" cy="458017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1" name="20 Flecha abajo"/>
          <p:cNvSpPr/>
          <p:nvPr/>
        </p:nvSpPr>
        <p:spPr>
          <a:xfrm>
            <a:off x="2500298" y="2928934"/>
            <a:ext cx="308015" cy="48311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2" name="21 Rectángulo redondeado"/>
          <p:cNvSpPr/>
          <p:nvPr/>
        </p:nvSpPr>
        <p:spPr>
          <a:xfrm>
            <a:off x="428596" y="2643182"/>
            <a:ext cx="1357322" cy="85725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400" dirty="0" smtClean="0"/>
              <a:t>Proceso de interacción entre autor y otras personas</a:t>
            </a:r>
            <a:endParaRPr lang="es-ES" sz="1400" dirty="0"/>
          </a:p>
        </p:txBody>
      </p:sp>
      <p:sp>
        <p:nvSpPr>
          <p:cNvPr id="23" name="22 Rectángulo redondeado"/>
          <p:cNvSpPr/>
          <p:nvPr/>
        </p:nvSpPr>
        <p:spPr>
          <a:xfrm>
            <a:off x="1857356" y="3429000"/>
            <a:ext cx="1500198" cy="57150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400" dirty="0" smtClean="0"/>
              <a:t>Como objetivo de aprendizaje</a:t>
            </a:r>
            <a:endParaRPr lang="es-ES" sz="1400" dirty="0"/>
          </a:p>
        </p:txBody>
      </p:sp>
      <p:sp>
        <p:nvSpPr>
          <p:cNvPr id="24" name="23 Flecha abajo"/>
          <p:cNvSpPr/>
          <p:nvPr/>
        </p:nvSpPr>
        <p:spPr>
          <a:xfrm rot="865993">
            <a:off x="4225906" y="3820967"/>
            <a:ext cx="369756" cy="716263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5" name="24 Rectángulo redondeado"/>
          <p:cNvSpPr/>
          <p:nvPr/>
        </p:nvSpPr>
        <p:spPr>
          <a:xfrm>
            <a:off x="3428992" y="4572008"/>
            <a:ext cx="1714512" cy="35719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400" dirty="0" smtClean="0"/>
              <a:t>Tipos de portafolio</a:t>
            </a:r>
            <a:endParaRPr lang="es-ES" sz="1400" dirty="0"/>
          </a:p>
        </p:txBody>
      </p:sp>
      <p:sp>
        <p:nvSpPr>
          <p:cNvPr id="26" name="25 Flecha izquierda"/>
          <p:cNvSpPr/>
          <p:nvPr/>
        </p:nvSpPr>
        <p:spPr>
          <a:xfrm rot="1365939">
            <a:off x="2932596" y="4434284"/>
            <a:ext cx="448204" cy="260023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7" name="26 Rectángulo redondeado"/>
          <p:cNvSpPr/>
          <p:nvPr/>
        </p:nvSpPr>
        <p:spPr>
          <a:xfrm>
            <a:off x="1857356" y="4214818"/>
            <a:ext cx="1000132" cy="35719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400" dirty="0" smtClean="0"/>
              <a:t>De egreso</a:t>
            </a:r>
            <a:endParaRPr lang="es-ES" sz="1400" dirty="0"/>
          </a:p>
        </p:txBody>
      </p:sp>
      <p:sp>
        <p:nvSpPr>
          <p:cNvPr id="28" name="27 Flecha izquierda"/>
          <p:cNvSpPr/>
          <p:nvPr/>
        </p:nvSpPr>
        <p:spPr>
          <a:xfrm>
            <a:off x="1214414" y="4214818"/>
            <a:ext cx="571504" cy="285752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9" name="28 Rectángulo redondeado"/>
          <p:cNvSpPr/>
          <p:nvPr/>
        </p:nvSpPr>
        <p:spPr>
          <a:xfrm>
            <a:off x="0" y="3857628"/>
            <a:ext cx="1142976" cy="71438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400" dirty="0" smtClean="0"/>
              <a:t>Evaluación final</a:t>
            </a:r>
            <a:endParaRPr lang="es-ES" sz="1400" dirty="0"/>
          </a:p>
        </p:txBody>
      </p:sp>
      <p:sp>
        <p:nvSpPr>
          <p:cNvPr id="30" name="29 Flecha abajo"/>
          <p:cNvSpPr/>
          <p:nvPr/>
        </p:nvSpPr>
        <p:spPr>
          <a:xfrm rot="3182578">
            <a:off x="3023825" y="4782261"/>
            <a:ext cx="299562" cy="48018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1" name="30 Rectángulo redondeado"/>
          <p:cNvSpPr/>
          <p:nvPr/>
        </p:nvSpPr>
        <p:spPr>
          <a:xfrm>
            <a:off x="1857356" y="4714884"/>
            <a:ext cx="1071570" cy="71438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400" dirty="0" smtClean="0"/>
              <a:t>De admisión o ingreso</a:t>
            </a:r>
            <a:endParaRPr lang="es-ES" sz="1400" dirty="0"/>
          </a:p>
        </p:txBody>
      </p:sp>
      <p:sp>
        <p:nvSpPr>
          <p:cNvPr id="32" name="31 Flecha abajo"/>
          <p:cNvSpPr/>
          <p:nvPr/>
        </p:nvSpPr>
        <p:spPr>
          <a:xfrm rot="4257533">
            <a:off x="1467447" y="4913176"/>
            <a:ext cx="268750" cy="424619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3" name="32 Rectángulo redondeado"/>
          <p:cNvSpPr/>
          <p:nvPr/>
        </p:nvSpPr>
        <p:spPr>
          <a:xfrm>
            <a:off x="0" y="4929198"/>
            <a:ext cx="1357290" cy="92869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400" dirty="0" smtClean="0"/>
              <a:t>Antecedentes en proceso de admisión </a:t>
            </a:r>
            <a:endParaRPr lang="es-ES" sz="1400" dirty="0"/>
          </a:p>
        </p:txBody>
      </p:sp>
      <p:sp>
        <p:nvSpPr>
          <p:cNvPr id="34" name="33 Flecha abajo"/>
          <p:cNvSpPr/>
          <p:nvPr/>
        </p:nvSpPr>
        <p:spPr>
          <a:xfrm rot="2263547">
            <a:off x="3563871" y="4966395"/>
            <a:ext cx="344613" cy="513969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5" name="34 Rectángulo redondeado"/>
          <p:cNvSpPr/>
          <p:nvPr/>
        </p:nvSpPr>
        <p:spPr>
          <a:xfrm>
            <a:off x="2714612" y="5500702"/>
            <a:ext cx="1000132" cy="42862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400" dirty="0" smtClean="0"/>
              <a:t>De suficiencia </a:t>
            </a:r>
            <a:endParaRPr lang="es-ES" sz="1400" dirty="0"/>
          </a:p>
        </p:txBody>
      </p:sp>
      <p:sp>
        <p:nvSpPr>
          <p:cNvPr id="36" name="35 Flecha abajo"/>
          <p:cNvSpPr/>
          <p:nvPr/>
        </p:nvSpPr>
        <p:spPr>
          <a:xfrm rot="2815933">
            <a:off x="2223786" y="5683428"/>
            <a:ext cx="357190" cy="57150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7" name="36 Rectángulo redondeado"/>
          <p:cNvSpPr/>
          <p:nvPr/>
        </p:nvSpPr>
        <p:spPr>
          <a:xfrm>
            <a:off x="785786" y="6072206"/>
            <a:ext cx="1285884" cy="42862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400" dirty="0" smtClean="0"/>
              <a:t>Muestra habilidades </a:t>
            </a:r>
            <a:endParaRPr lang="es-ES" sz="1400" dirty="0"/>
          </a:p>
        </p:txBody>
      </p:sp>
      <p:sp>
        <p:nvSpPr>
          <p:cNvPr id="38" name="37 Flecha abajo"/>
          <p:cNvSpPr/>
          <p:nvPr/>
        </p:nvSpPr>
        <p:spPr>
          <a:xfrm rot="704764">
            <a:off x="4133144" y="5023733"/>
            <a:ext cx="280954" cy="525309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9" name="38 Rectángulo redondeado"/>
          <p:cNvSpPr/>
          <p:nvPr/>
        </p:nvSpPr>
        <p:spPr>
          <a:xfrm>
            <a:off x="3857620" y="5572140"/>
            <a:ext cx="1285884" cy="57150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400" dirty="0" smtClean="0"/>
              <a:t>De habilidades laborales</a:t>
            </a:r>
            <a:endParaRPr lang="es-ES" sz="1400" dirty="0"/>
          </a:p>
        </p:txBody>
      </p:sp>
      <p:sp>
        <p:nvSpPr>
          <p:cNvPr id="40" name="39 Flecha abajo"/>
          <p:cNvSpPr/>
          <p:nvPr/>
        </p:nvSpPr>
        <p:spPr>
          <a:xfrm rot="3098194">
            <a:off x="4585419" y="6103844"/>
            <a:ext cx="357190" cy="57148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1" name="40 Rectángulo redondeado"/>
          <p:cNvSpPr/>
          <p:nvPr/>
        </p:nvSpPr>
        <p:spPr>
          <a:xfrm>
            <a:off x="3000364" y="6286496"/>
            <a:ext cx="1357322" cy="57150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400" dirty="0" smtClean="0"/>
              <a:t>Cuando se solicita un empleo</a:t>
            </a:r>
            <a:endParaRPr lang="es-ES" sz="1400" dirty="0"/>
          </a:p>
        </p:txBody>
      </p:sp>
      <p:sp>
        <p:nvSpPr>
          <p:cNvPr id="42" name="41 Flecha abajo"/>
          <p:cNvSpPr/>
          <p:nvPr/>
        </p:nvSpPr>
        <p:spPr>
          <a:xfrm rot="19609787">
            <a:off x="5089487" y="4988031"/>
            <a:ext cx="250910" cy="39955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3" name="42 Rectángulo redondeado"/>
          <p:cNvSpPr/>
          <p:nvPr/>
        </p:nvSpPr>
        <p:spPr>
          <a:xfrm>
            <a:off x="5357818" y="5429264"/>
            <a:ext cx="1214446" cy="42862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400" dirty="0" smtClean="0"/>
              <a:t>De desarrollo</a:t>
            </a:r>
            <a:endParaRPr lang="es-ES" sz="1400" dirty="0"/>
          </a:p>
        </p:txBody>
      </p:sp>
      <p:sp>
        <p:nvSpPr>
          <p:cNvPr id="44" name="43 Flecha abajo"/>
          <p:cNvSpPr/>
          <p:nvPr/>
        </p:nvSpPr>
        <p:spPr>
          <a:xfrm rot="20680300">
            <a:off x="6042789" y="5961489"/>
            <a:ext cx="291382" cy="35719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5" name="44 Rectángulo redondeado"/>
          <p:cNvSpPr/>
          <p:nvPr/>
        </p:nvSpPr>
        <p:spPr>
          <a:xfrm>
            <a:off x="6072198" y="6429396"/>
            <a:ext cx="1571636" cy="28575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400" dirty="0" smtClean="0"/>
              <a:t>Muestra avances</a:t>
            </a:r>
            <a:endParaRPr lang="es-ES" sz="1400" dirty="0"/>
          </a:p>
        </p:txBody>
      </p:sp>
      <p:sp>
        <p:nvSpPr>
          <p:cNvPr id="46" name="45 Flecha abajo"/>
          <p:cNvSpPr/>
          <p:nvPr/>
        </p:nvSpPr>
        <p:spPr>
          <a:xfrm rot="17743811">
            <a:off x="5297482" y="4543973"/>
            <a:ext cx="251874" cy="50006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7" name="46 Rectángulo redondeado"/>
          <p:cNvSpPr/>
          <p:nvPr/>
        </p:nvSpPr>
        <p:spPr>
          <a:xfrm>
            <a:off x="5643570" y="5000636"/>
            <a:ext cx="1143008" cy="35719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400" dirty="0" smtClean="0"/>
              <a:t>Del profesor</a:t>
            </a:r>
            <a:endParaRPr lang="es-ES" sz="1400" dirty="0"/>
          </a:p>
        </p:txBody>
      </p:sp>
      <p:sp>
        <p:nvSpPr>
          <p:cNvPr id="48" name="47 Flecha abajo"/>
          <p:cNvSpPr/>
          <p:nvPr/>
        </p:nvSpPr>
        <p:spPr>
          <a:xfrm rot="19783755">
            <a:off x="6789007" y="5332027"/>
            <a:ext cx="280893" cy="369049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9" name="48 Rectángulo redondeado"/>
          <p:cNvSpPr/>
          <p:nvPr/>
        </p:nvSpPr>
        <p:spPr>
          <a:xfrm>
            <a:off x="6929454" y="5715016"/>
            <a:ext cx="1357322" cy="57150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400" dirty="0" smtClean="0"/>
              <a:t>Practica laboral reflexiva</a:t>
            </a:r>
            <a:endParaRPr lang="es-ES" sz="1400" dirty="0"/>
          </a:p>
        </p:txBody>
      </p:sp>
      <p:sp>
        <p:nvSpPr>
          <p:cNvPr id="50" name="49 Flecha arriba"/>
          <p:cNvSpPr/>
          <p:nvPr/>
        </p:nvSpPr>
        <p:spPr>
          <a:xfrm rot="3761355">
            <a:off x="4793292" y="4214191"/>
            <a:ext cx="323596" cy="269601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1" name="50 Rectángulo redondeado"/>
          <p:cNvSpPr/>
          <p:nvPr/>
        </p:nvSpPr>
        <p:spPr>
          <a:xfrm>
            <a:off x="5214942" y="4143380"/>
            <a:ext cx="1071570" cy="35719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400" dirty="0" smtClean="0"/>
              <a:t>Del alumno</a:t>
            </a:r>
            <a:endParaRPr lang="es-ES" sz="1400" dirty="0"/>
          </a:p>
        </p:txBody>
      </p:sp>
      <p:sp>
        <p:nvSpPr>
          <p:cNvPr id="52" name="51 Flecha abajo"/>
          <p:cNvSpPr/>
          <p:nvPr/>
        </p:nvSpPr>
        <p:spPr>
          <a:xfrm rot="17191500">
            <a:off x="6328423" y="4100909"/>
            <a:ext cx="283794" cy="299257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3" name="52 Flecha abajo"/>
          <p:cNvSpPr/>
          <p:nvPr/>
        </p:nvSpPr>
        <p:spPr>
          <a:xfrm rot="18002601">
            <a:off x="5893981" y="4556583"/>
            <a:ext cx="266049" cy="23686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4" name="53 Flecha abajo"/>
          <p:cNvSpPr/>
          <p:nvPr/>
        </p:nvSpPr>
        <p:spPr>
          <a:xfrm rot="18245638">
            <a:off x="6359774" y="4455084"/>
            <a:ext cx="217941" cy="29258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6" name="55 Rectángulo redondeado"/>
          <p:cNvSpPr/>
          <p:nvPr/>
        </p:nvSpPr>
        <p:spPr>
          <a:xfrm>
            <a:off x="6715140" y="4214818"/>
            <a:ext cx="2143140" cy="28575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400" dirty="0" smtClean="0"/>
              <a:t>Evaluación formativa</a:t>
            </a:r>
            <a:endParaRPr lang="es-ES" sz="1400" dirty="0"/>
          </a:p>
        </p:txBody>
      </p:sp>
      <p:sp>
        <p:nvSpPr>
          <p:cNvPr id="57" name="56 Rectángulo redondeado"/>
          <p:cNvSpPr/>
          <p:nvPr/>
        </p:nvSpPr>
        <p:spPr>
          <a:xfrm>
            <a:off x="6715140" y="4500570"/>
            <a:ext cx="2428860" cy="28575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400" dirty="0" smtClean="0"/>
              <a:t>Desempeño del estudiante</a:t>
            </a:r>
            <a:endParaRPr lang="es-ES" sz="1400" dirty="0"/>
          </a:p>
        </p:txBody>
      </p:sp>
      <p:sp>
        <p:nvSpPr>
          <p:cNvPr id="58" name="57 Rectángulo redondeado"/>
          <p:cNvSpPr/>
          <p:nvPr/>
        </p:nvSpPr>
        <p:spPr>
          <a:xfrm>
            <a:off x="6572264" y="4786322"/>
            <a:ext cx="2428892" cy="28575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400" dirty="0" smtClean="0"/>
              <a:t>Desarrollo de competencias</a:t>
            </a:r>
            <a:endParaRPr lang="es-ES" sz="1400" dirty="0"/>
          </a:p>
        </p:txBody>
      </p:sp>
    </p:spTree>
  </p:cSld>
  <p:clrMapOvr>
    <a:masterClrMapping/>
  </p:clrMapOvr>
  <p:transition>
    <p:zoom dir="in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Rectángulo redondeado"/>
          <p:cNvSpPr/>
          <p:nvPr/>
        </p:nvSpPr>
        <p:spPr>
          <a:xfrm>
            <a:off x="928662" y="214290"/>
            <a:ext cx="7429552" cy="50006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El portafolio docente </a:t>
            </a:r>
            <a:endParaRPr lang="es-ES" dirty="0"/>
          </a:p>
        </p:txBody>
      </p:sp>
      <p:sp>
        <p:nvSpPr>
          <p:cNvPr id="4" name="3 Flecha abajo"/>
          <p:cNvSpPr/>
          <p:nvPr/>
        </p:nvSpPr>
        <p:spPr>
          <a:xfrm>
            <a:off x="4357686" y="714356"/>
            <a:ext cx="357190" cy="71438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" name="4 Flecha izquierda"/>
          <p:cNvSpPr/>
          <p:nvPr/>
        </p:nvSpPr>
        <p:spPr>
          <a:xfrm>
            <a:off x="642910" y="1142984"/>
            <a:ext cx="4000528" cy="357190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" name="5 Flecha izquierda"/>
          <p:cNvSpPr/>
          <p:nvPr/>
        </p:nvSpPr>
        <p:spPr>
          <a:xfrm rot="10800000">
            <a:off x="4500562" y="1142984"/>
            <a:ext cx="4000528" cy="357190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7" name="6 Rectángulo redondeado"/>
          <p:cNvSpPr/>
          <p:nvPr/>
        </p:nvSpPr>
        <p:spPr>
          <a:xfrm>
            <a:off x="3643306" y="1000108"/>
            <a:ext cx="1857388" cy="50006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Contenidos </a:t>
            </a:r>
            <a:endParaRPr lang="es-ES" dirty="0"/>
          </a:p>
        </p:txBody>
      </p:sp>
      <p:sp>
        <p:nvSpPr>
          <p:cNvPr id="8" name="7 Rectángulo redondeado"/>
          <p:cNvSpPr/>
          <p:nvPr/>
        </p:nvSpPr>
        <p:spPr>
          <a:xfrm>
            <a:off x="214282" y="1000108"/>
            <a:ext cx="1571636" cy="57150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características</a:t>
            </a:r>
            <a:endParaRPr lang="es-ES" dirty="0"/>
          </a:p>
        </p:txBody>
      </p:sp>
      <p:sp>
        <p:nvSpPr>
          <p:cNvPr id="9" name="8 Flecha abajo"/>
          <p:cNvSpPr/>
          <p:nvPr/>
        </p:nvSpPr>
        <p:spPr>
          <a:xfrm>
            <a:off x="571472" y="1571612"/>
            <a:ext cx="285752" cy="50006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0" name="9 Flecha abajo"/>
          <p:cNvSpPr/>
          <p:nvPr/>
        </p:nvSpPr>
        <p:spPr>
          <a:xfrm>
            <a:off x="4357686" y="1500174"/>
            <a:ext cx="357190" cy="50006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1" name="10 Rectángulo redondeado"/>
          <p:cNvSpPr/>
          <p:nvPr/>
        </p:nvSpPr>
        <p:spPr>
          <a:xfrm>
            <a:off x="3500430" y="2000240"/>
            <a:ext cx="1928826" cy="64294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Que hacer como profesor </a:t>
            </a:r>
            <a:endParaRPr lang="es-ES" dirty="0"/>
          </a:p>
        </p:txBody>
      </p:sp>
      <p:sp>
        <p:nvSpPr>
          <p:cNvPr id="12" name="11 Flecha abajo"/>
          <p:cNvSpPr/>
          <p:nvPr/>
        </p:nvSpPr>
        <p:spPr>
          <a:xfrm>
            <a:off x="4357686" y="2714620"/>
            <a:ext cx="428628" cy="57150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3" name="12 Rectángulo redondeado"/>
          <p:cNvSpPr/>
          <p:nvPr/>
        </p:nvSpPr>
        <p:spPr>
          <a:xfrm>
            <a:off x="3500430" y="3357562"/>
            <a:ext cx="1928826" cy="57150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Material del profesor </a:t>
            </a:r>
            <a:endParaRPr lang="es-ES" dirty="0"/>
          </a:p>
        </p:txBody>
      </p:sp>
      <p:sp>
        <p:nvSpPr>
          <p:cNvPr id="14" name="13 Flecha abajo"/>
          <p:cNvSpPr/>
          <p:nvPr/>
        </p:nvSpPr>
        <p:spPr>
          <a:xfrm>
            <a:off x="4429124" y="3929066"/>
            <a:ext cx="357190" cy="57150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5" name="14 Rectángulo redondeado"/>
          <p:cNvSpPr/>
          <p:nvPr/>
        </p:nvSpPr>
        <p:spPr>
          <a:xfrm>
            <a:off x="3286116" y="4643446"/>
            <a:ext cx="3000396" cy="200026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buFontTx/>
              <a:buChar char="-"/>
            </a:pPr>
            <a:r>
              <a:rPr lang="es-ES" sz="1400" dirty="0" smtClean="0"/>
              <a:t>Títulos de los cursos</a:t>
            </a:r>
          </a:p>
          <a:p>
            <a:pPr algn="ctr">
              <a:buFontTx/>
              <a:buChar char="-"/>
            </a:pPr>
            <a:r>
              <a:rPr lang="es-ES" sz="1400" dirty="0"/>
              <a:t> </a:t>
            </a:r>
            <a:r>
              <a:rPr lang="es-ES" sz="1400" dirty="0" smtClean="0"/>
              <a:t>Descripción de su filosofía de enseñanza </a:t>
            </a:r>
          </a:p>
          <a:p>
            <a:pPr algn="ctr">
              <a:buFontTx/>
              <a:buChar char="-"/>
            </a:pPr>
            <a:r>
              <a:rPr lang="es-ES" sz="1400" dirty="0"/>
              <a:t> </a:t>
            </a:r>
            <a:r>
              <a:rPr lang="es-ES" sz="1400" dirty="0" smtClean="0"/>
              <a:t>Estrategias didácticas</a:t>
            </a:r>
          </a:p>
          <a:p>
            <a:pPr algn="ctr">
              <a:buFontTx/>
              <a:buChar char="-"/>
            </a:pPr>
            <a:r>
              <a:rPr lang="es-ES" sz="1400" dirty="0"/>
              <a:t> </a:t>
            </a:r>
            <a:r>
              <a:rPr lang="es-ES" sz="1400" dirty="0" smtClean="0"/>
              <a:t>Objetivos que busca </a:t>
            </a:r>
          </a:p>
          <a:p>
            <a:pPr algn="ctr">
              <a:buFontTx/>
              <a:buChar char="-"/>
            </a:pPr>
            <a:r>
              <a:rPr lang="es-ES" sz="1400" dirty="0" smtClean="0"/>
              <a:t>Descripción de contenidos </a:t>
            </a:r>
          </a:p>
          <a:p>
            <a:pPr algn="ctr">
              <a:buFontTx/>
              <a:buChar char="-"/>
            </a:pPr>
            <a:r>
              <a:rPr lang="es-ES" sz="1400" dirty="0"/>
              <a:t> </a:t>
            </a:r>
            <a:r>
              <a:rPr lang="es-ES" sz="1400" dirty="0" smtClean="0"/>
              <a:t>Bibliografía básica  </a:t>
            </a:r>
          </a:p>
          <a:p>
            <a:pPr algn="ctr">
              <a:buFontTx/>
              <a:buChar char="-"/>
            </a:pPr>
            <a:r>
              <a:rPr lang="es-ES" sz="1400" dirty="0"/>
              <a:t> </a:t>
            </a:r>
            <a:r>
              <a:rPr lang="es-ES" sz="1400" dirty="0" smtClean="0"/>
              <a:t>Tareas y creatividades sobresalientes </a:t>
            </a:r>
            <a:r>
              <a:rPr lang="es-ES" dirty="0" smtClean="0"/>
              <a:t>   </a:t>
            </a:r>
            <a:endParaRPr lang="es-ES" dirty="0"/>
          </a:p>
        </p:txBody>
      </p:sp>
      <p:sp>
        <p:nvSpPr>
          <p:cNvPr id="16" name="15 Rectángulo redondeado"/>
          <p:cNvSpPr/>
          <p:nvPr/>
        </p:nvSpPr>
        <p:spPr>
          <a:xfrm>
            <a:off x="7500958" y="1071546"/>
            <a:ext cx="1357322" cy="50006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Martin - </a:t>
            </a:r>
            <a:r>
              <a:rPr lang="es-ES" dirty="0" err="1" smtClean="0"/>
              <a:t>Kneip</a:t>
            </a:r>
            <a:endParaRPr lang="es-ES" dirty="0"/>
          </a:p>
        </p:txBody>
      </p:sp>
      <p:sp>
        <p:nvSpPr>
          <p:cNvPr id="17" name="16 Flecha abajo"/>
          <p:cNvSpPr/>
          <p:nvPr/>
        </p:nvSpPr>
        <p:spPr>
          <a:xfrm>
            <a:off x="8001024" y="1571612"/>
            <a:ext cx="357190" cy="42862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8" name="17 Rectángulo redondeado"/>
          <p:cNvSpPr/>
          <p:nvPr/>
        </p:nvSpPr>
        <p:spPr>
          <a:xfrm>
            <a:off x="6072198" y="2071678"/>
            <a:ext cx="2857520" cy="42862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400" dirty="0" smtClean="0"/>
              <a:t>Actividad profesional del docente </a:t>
            </a:r>
            <a:endParaRPr lang="es-ES" sz="1400" dirty="0"/>
          </a:p>
        </p:txBody>
      </p:sp>
      <p:sp>
        <p:nvSpPr>
          <p:cNvPr id="20" name="19 Flecha abajo"/>
          <p:cNvSpPr/>
          <p:nvPr/>
        </p:nvSpPr>
        <p:spPr>
          <a:xfrm>
            <a:off x="8001024" y="2500306"/>
            <a:ext cx="357190" cy="42862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1" name="20 Rectángulo redondeado"/>
          <p:cNvSpPr/>
          <p:nvPr/>
        </p:nvSpPr>
        <p:spPr>
          <a:xfrm>
            <a:off x="6429388" y="3000372"/>
            <a:ext cx="2571768" cy="42862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Actitud personal </a:t>
            </a:r>
            <a:endParaRPr lang="es-ES" dirty="0"/>
          </a:p>
        </p:txBody>
      </p:sp>
      <p:sp>
        <p:nvSpPr>
          <p:cNvPr id="22" name="21 Flecha abajo"/>
          <p:cNvSpPr/>
          <p:nvPr/>
        </p:nvSpPr>
        <p:spPr>
          <a:xfrm>
            <a:off x="8001024" y="3429000"/>
            <a:ext cx="357190" cy="42862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3" name="22 Flecha abajo"/>
          <p:cNvSpPr/>
          <p:nvPr/>
        </p:nvSpPr>
        <p:spPr>
          <a:xfrm>
            <a:off x="8001024" y="5786454"/>
            <a:ext cx="357190" cy="42862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4" name="23 Flecha abajo"/>
          <p:cNvSpPr/>
          <p:nvPr/>
        </p:nvSpPr>
        <p:spPr>
          <a:xfrm>
            <a:off x="8001024" y="4357694"/>
            <a:ext cx="357190" cy="35719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5" name="24 Flecha abajo"/>
          <p:cNvSpPr/>
          <p:nvPr/>
        </p:nvSpPr>
        <p:spPr>
          <a:xfrm>
            <a:off x="8001024" y="5143512"/>
            <a:ext cx="357190" cy="28575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6" name="25 Rectángulo redondeado"/>
          <p:cNvSpPr/>
          <p:nvPr/>
        </p:nvSpPr>
        <p:spPr>
          <a:xfrm>
            <a:off x="6429388" y="3929066"/>
            <a:ext cx="2500330" cy="42862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Actitud administrativa</a:t>
            </a:r>
            <a:endParaRPr lang="es-ES" dirty="0"/>
          </a:p>
        </p:txBody>
      </p:sp>
      <p:sp>
        <p:nvSpPr>
          <p:cNvPr id="27" name="26 Rectángulo redondeado"/>
          <p:cNvSpPr/>
          <p:nvPr/>
        </p:nvSpPr>
        <p:spPr>
          <a:xfrm>
            <a:off x="6500826" y="4786322"/>
            <a:ext cx="2500330" cy="35719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600" dirty="0" smtClean="0"/>
              <a:t>Vinculación con el alumno</a:t>
            </a:r>
            <a:endParaRPr lang="es-ES" sz="1600" dirty="0"/>
          </a:p>
        </p:txBody>
      </p:sp>
      <p:sp>
        <p:nvSpPr>
          <p:cNvPr id="28" name="27 Rectángulo redondeado"/>
          <p:cNvSpPr/>
          <p:nvPr/>
        </p:nvSpPr>
        <p:spPr>
          <a:xfrm>
            <a:off x="6500826" y="5500702"/>
            <a:ext cx="2428892" cy="28575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600" dirty="0" smtClean="0"/>
              <a:t>Trabajos de investigación</a:t>
            </a:r>
            <a:endParaRPr lang="es-ES" sz="1600" dirty="0"/>
          </a:p>
        </p:txBody>
      </p:sp>
      <p:sp>
        <p:nvSpPr>
          <p:cNvPr id="29" name="28 Rectángulo redondeado"/>
          <p:cNvSpPr/>
          <p:nvPr/>
        </p:nvSpPr>
        <p:spPr>
          <a:xfrm>
            <a:off x="6500826" y="6286520"/>
            <a:ext cx="2428892" cy="35719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Actividades </a:t>
            </a:r>
            <a:r>
              <a:rPr lang="es-ES" dirty="0" err="1" smtClean="0"/>
              <a:t>diveras</a:t>
            </a:r>
            <a:endParaRPr lang="es-ES" dirty="0"/>
          </a:p>
        </p:txBody>
      </p:sp>
      <p:sp>
        <p:nvSpPr>
          <p:cNvPr id="30" name="29 Rectángulo redondeado"/>
          <p:cNvSpPr/>
          <p:nvPr/>
        </p:nvSpPr>
        <p:spPr>
          <a:xfrm>
            <a:off x="214282" y="2143116"/>
            <a:ext cx="2286016" cy="92869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buFontTx/>
              <a:buChar char="-"/>
            </a:pPr>
            <a:r>
              <a:rPr lang="es-ES" dirty="0" smtClean="0"/>
              <a:t>Registren </a:t>
            </a:r>
          </a:p>
          <a:p>
            <a:pPr algn="ctr">
              <a:buFontTx/>
              <a:buChar char="-"/>
            </a:pPr>
            <a:r>
              <a:rPr lang="es-ES" dirty="0" smtClean="0"/>
              <a:t> Evalúen</a:t>
            </a:r>
          </a:p>
          <a:p>
            <a:pPr algn="ctr">
              <a:buFontTx/>
              <a:buChar char="-"/>
            </a:pPr>
            <a:r>
              <a:rPr lang="es-ES" dirty="0"/>
              <a:t> </a:t>
            </a:r>
            <a:r>
              <a:rPr lang="es-ES" dirty="0" smtClean="0"/>
              <a:t>Mejoren su trabajo </a:t>
            </a:r>
            <a:endParaRPr lang="es-ES" dirty="0"/>
          </a:p>
        </p:txBody>
      </p:sp>
      <p:sp>
        <p:nvSpPr>
          <p:cNvPr id="31" name="30 Flecha abajo"/>
          <p:cNvSpPr/>
          <p:nvPr/>
        </p:nvSpPr>
        <p:spPr>
          <a:xfrm>
            <a:off x="571472" y="4286256"/>
            <a:ext cx="285752" cy="50006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2" name="31 Flecha abajo"/>
          <p:cNvSpPr/>
          <p:nvPr/>
        </p:nvSpPr>
        <p:spPr>
          <a:xfrm>
            <a:off x="571472" y="3071810"/>
            <a:ext cx="285752" cy="50006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3" name="32 Rectángulo redondeado"/>
          <p:cNvSpPr/>
          <p:nvPr/>
        </p:nvSpPr>
        <p:spPr>
          <a:xfrm>
            <a:off x="214282" y="3643314"/>
            <a:ext cx="2571768" cy="64294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400" dirty="0" smtClean="0"/>
              <a:t>Rescata, sistematiza acciones, experiencias y momentos de reflexión </a:t>
            </a:r>
            <a:endParaRPr lang="es-ES" sz="1400" dirty="0"/>
          </a:p>
        </p:txBody>
      </p:sp>
      <p:sp>
        <p:nvSpPr>
          <p:cNvPr id="34" name="33 Rectángulo redondeado"/>
          <p:cNvSpPr/>
          <p:nvPr/>
        </p:nvSpPr>
        <p:spPr>
          <a:xfrm>
            <a:off x="214282" y="4857760"/>
            <a:ext cx="2786082" cy="57150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Ayuda a crecer y mejorar </a:t>
            </a:r>
            <a:endParaRPr lang="es-ES" dirty="0"/>
          </a:p>
        </p:txBody>
      </p:sp>
      <p:sp>
        <p:nvSpPr>
          <p:cNvPr id="35" name="34 Flecha abajo"/>
          <p:cNvSpPr/>
          <p:nvPr/>
        </p:nvSpPr>
        <p:spPr>
          <a:xfrm>
            <a:off x="571472" y="5429264"/>
            <a:ext cx="285752" cy="50006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6" name="35 Rectángulo redondeado"/>
          <p:cNvSpPr/>
          <p:nvPr/>
        </p:nvSpPr>
        <p:spPr>
          <a:xfrm>
            <a:off x="214282" y="6000768"/>
            <a:ext cx="2714644" cy="57150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buFontTx/>
              <a:buChar char="-"/>
            </a:pPr>
            <a:r>
              <a:rPr lang="es-ES" sz="1400" dirty="0" smtClean="0"/>
              <a:t>Desarrolle un pensamiento critico y creativo </a:t>
            </a:r>
          </a:p>
          <a:p>
            <a:pPr algn="ctr">
              <a:buFontTx/>
              <a:buChar char="-"/>
            </a:pPr>
            <a:r>
              <a:rPr lang="es-ES" sz="1400" dirty="0"/>
              <a:t> </a:t>
            </a:r>
            <a:r>
              <a:rPr lang="es-ES" sz="1400" dirty="0" smtClean="0"/>
              <a:t>establece metas claras</a:t>
            </a:r>
            <a:endParaRPr lang="es-ES" sz="1400" dirty="0"/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Elipse"/>
          <p:cNvSpPr/>
          <p:nvPr/>
        </p:nvSpPr>
        <p:spPr>
          <a:xfrm>
            <a:off x="3428992" y="2285992"/>
            <a:ext cx="2071702" cy="100013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Portafolio del alumno </a:t>
            </a:r>
            <a:endParaRPr lang="es-ES" dirty="0"/>
          </a:p>
        </p:txBody>
      </p:sp>
      <p:sp>
        <p:nvSpPr>
          <p:cNvPr id="3" name="2 Flecha izquierda"/>
          <p:cNvSpPr/>
          <p:nvPr/>
        </p:nvSpPr>
        <p:spPr>
          <a:xfrm>
            <a:off x="2643174" y="2643182"/>
            <a:ext cx="642942" cy="428628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" name="3 Rectángulo redondeado"/>
          <p:cNvSpPr/>
          <p:nvPr/>
        </p:nvSpPr>
        <p:spPr>
          <a:xfrm>
            <a:off x="857224" y="2714620"/>
            <a:ext cx="1714512" cy="42862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Objetivo </a:t>
            </a:r>
            <a:endParaRPr lang="es-ES" dirty="0"/>
          </a:p>
        </p:txBody>
      </p:sp>
      <p:sp>
        <p:nvSpPr>
          <p:cNvPr id="5" name="4 Flecha abajo"/>
          <p:cNvSpPr/>
          <p:nvPr/>
        </p:nvSpPr>
        <p:spPr>
          <a:xfrm>
            <a:off x="1857356" y="3286124"/>
            <a:ext cx="357190" cy="50006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" name="5 Flecha abajo"/>
          <p:cNvSpPr/>
          <p:nvPr/>
        </p:nvSpPr>
        <p:spPr>
          <a:xfrm rot="1139530">
            <a:off x="500245" y="3116320"/>
            <a:ext cx="357190" cy="50006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7" name="6 Flecha abajo"/>
          <p:cNvSpPr/>
          <p:nvPr/>
        </p:nvSpPr>
        <p:spPr>
          <a:xfrm rot="10081561">
            <a:off x="1476716" y="2174728"/>
            <a:ext cx="357190" cy="50006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8" name="7 Rectángulo redondeado"/>
          <p:cNvSpPr/>
          <p:nvPr/>
        </p:nvSpPr>
        <p:spPr>
          <a:xfrm>
            <a:off x="1357290" y="3786190"/>
            <a:ext cx="1928826" cy="57150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400" dirty="0" smtClean="0"/>
              <a:t>Reconocer su propio proceso de aprendizaje </a:t>
            </a:r>
            <a:endParaRPr lang="es-ES" sz="1400" dirty="0"/>
          </a:p>
        </p:txBody>
      </p:sp>
      <p:sp>
        <p:nvSpPr>
          <p:cNvPr id="9" name="8 Rectángulo redondeado"/>
          <p:cNvSpPr/>
          <p:nvPr/>
        </p:nvSpPr>
        <p:spPr>
          <a:xfrm>
            <a:off x="214282" y="3714752"/>
            <a:ext cx="928694" cy="92869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400" dirty="0" smtClean="0"/>
              <a:t>Mostrar evidencias </a:t>
            </a:r>
            <a:endParaRPr lang="es-ES" sz="1400" dirty="0"/>
          </a:p>
        </p:txBody>
      </p:sp>
      <p:sp>
        <p:nvSpPr>
          <p:cNvPr id="10" name="9 Rectángulo redondeado"/>
          <p:cNvSpPr/>
          <p:nvPr/>
        </p:nvSpPr>
        <p:spPr>
          <a:xfrm>
            <a:off x="785786" y="1500174"/>
            <a:ext cx="1857388" cy="64294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400" dirty="0" smtClean="0"/>
              <a:t>Observar su desarrollo </a:t>
            </a:r>
            <a:endParaRPr lang="es-ES" sz="1400" dirty="0"/>
          </a:p>
        </p:txBody>
      </p:sp>
      <p:sp>
        <p:nvSpPr>
          <p:cNvPr id="11" name="10 Flecha abajo"/>
          <p:cNvSpPr/>
          <p:nvPr/>
        </p:nvSpPr>
        <p:spPr>
          <a:xfrm rot="20250115">
            <a:off x="4667497" y="3331685"/>
            <a:ext cx="347886" cy="55182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2" name="11 Rectángulo redondeado"/>
          <p:cNvSpPr/>
          <p:nvPr/>
        </p:nvSpPr>
        <p:spPr>
          <a:xfrm>
            <a:off x="4714876" y="3929066"/>
            <a:ext cx="1500198" cy="50006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Contenido </a:t>
            </a:r>
            <a:endParaRPr lang="es-ES" dirty="0"/>
          </a:p>
        </p:txBody>
      </p:sp>
      <p:sp>
        <p:nvSpPr>
          <p:cNvPr id="13" name="12 Flecha abajo"/>
          <p:cNvSpPr/>
          <p:nvPr/>
        </p:nvSpPr>
        <p:spPr>
          <a:xfrm rot="3744014">
            <a:off x="3943957" y="3907381"/>
            <a:ext cx="417461" cy="77011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4" name="13 Rectángulo redondeado"/>
          <p:cNvSpPr/>
          <p:nvPr/>
        </p:nvSpPr>
        <p:spPr>
          <a:xfrm>
            <a:off x="2357422" y="4429132"/>
            <a:ext cx="1357322" cy="64294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400" dirty="0" smtClean="0"/>
              <a:t>Actividad académica </a:t>
            </a:r>
            <a:endParaRPr lang="es-ES" sz="1400" dirty="0"/>
          </a:p>
        </p:txBody>
      </p:sp>
      <p:sp>
        <p:nvSpPr>
          <p:cNvPr id="15" name="14 Flecha abajo"/>
          <p:cNvSpPr/>
          <p:nvPr/>
        </p:nvSpPr>
        <p:spPr>
          <a:xfrm rot="21066946">
            <a:off x="4754213" y="4520150"/>
            <a:ext cx="294925" cy="53234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6" name="15 Rectángulo redondeado"/>
          <p:cNvSpPr/>
          <p:nvPr/>
        </p:nvSpPr>
        <p:spPr>
          <a:xfrm>
            <a:off x="3714744" y="5072074"/>
            <a:ext cx="1428760" cy="64294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400" dirty="0" smtClean="0"/>
              <a:t>Actividad extra académica</a:t>
            </a:r>
            <a:endParaRPr lang="es-ES" sz="1400" dirty="0"/>
          </a:p>
        </p:txBody>
      </p:sp>
      <p:sp>
        <p:nvSpPr>
          <p:cNvPr id="17" name="16 Flecha abajo"/>
          <p:cNvSpPr/>
          <p:nvPr/>
        </p:nvSpPr>
        <p:spPr>
          <a:xfrm rot="20215585">
            <a:off x="5739845" y="4518673"/>
            <a:ext cx="201043" cy="53234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8" name="17 Flecha abajo"/>
          <p:cNvSpPr/>
          <p:nvPr/>
        </p:nvSpPr>
        <p:spPr>
          <a:xfrm rot="16780099">
            <a:off x="6336633" y="4059973"/>
            <a:ext cx="401865" cy="46709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9" name="18 Rectángulo redondeado"/>
          <p:cNvSpPr/>
          <p:nvPr/>
        </p:nvSpPr>
        <p:spPr>
          <a:xfrm>
            <a:off x="5357818" y="5143512"/>
            <a:ext cx="1357322" cy="78581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400" dirty="0" smtClean="0"/>
              <a:t>Filosofía de vida</a:t>
            </a:r>
            <a:endParaRPr lang="es-ES" sz="1400" dirty="0"/>
          </a:p>
        </p:txBody>
      </p:sp>
      <p:sp>
        <p:nvSpPr>
          <p:cNvPr id="20" name="19 Rectángulo redondeado"/>
          <p:cNvSpPr/>
          <p:nvPr/>
        </p:nvSpPr>
        <p:spPr>
          <a:xfrm>
            <a:off x="6715140" y="4357694"/>
            <a:ext cx="1143008" cy="71438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400" dirty="0" smtClean="0"/>
              <a:t>Vinculación socio laboral</a:t>
            </a:r>
            <a:endParaRPr lang="es-ES" sz="1400" dirty="0"/>
          </a:p>
        </p:txBody>
      </p:sp>
      <p:sp>
        <p:nvSpPr>
          <p:cNvPr id="21" name="20 Flecha arriba"/>
          <p:cNvSpPr/>
          <p:nvPr/>
        </p:nvSpPr>
        <p:spPr>
          <a:xfrm>
            <a:off x="3857620" y="1643050"/>
            <a:ext cx="285752" cy="571504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2" name="21 Rectángulo redondeado"/>
          <p:cNvSpPr/>
          <p:nvPr/>
        </p:nvSpPr>
        <p:spPr>
          <a:xfrm>
            <a:off x="3500430" y="857232"/>
            <a:ext cx="2071702" cy="64294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400" dirty="0" smtClean="0"/>
              <a:t>Colección de trabajos desarrollados </a:t>
            </a:r>
            <a:endParaRPr lang="es-ES" sz="1400" dirty="0"/>
          </a:p>
        </p:txBody>
      </p:sp>
      <p:sp>
        <p:nvSpPr>
          <p:cNvPr id="23" name="22 Flecha izquierda"/>
          <p:cNvSpPr/>
          <p:nvPr/>
        </p:nvSpPr>
        <p:spPr>
          <a:xfrm rot="721796">
            <a:off x="2668150" y="706823"/>
            <a:ext cx="785818" cy="285752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5" name="24 Flecha izquierda"/>
          <p:cNvSpPr/>
          <p:nvPr/>
        </p:nvSpPr>
        <p:spPr>
          <a:xfrm rot="7541726">
            <a:off x="4119237" y="444661"/>
            <a:ext cx="494653" cy="201317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6" name="25 Flecha izquierda"/>
          <p:cNvSpPr/>
          <p:nvPr/>
        </p:nvSpPr>
        <p:spPr>
          <a:xfrm rot="8364466">
            <a:off x="5622302" y="1016167"/>
            <a:ext cx="494653" cy="201317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7" name="26 Rectángulo redondeado"/>
          <p:cNvSpPr/>
          <p:nvPr/>
        </p:nvSpPr>
        <p:spPr>
          <a:xfrm>
            <a:off x="1357290" y="500042"/>
            <a:ext cx="1214446" cy="64294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400" dirty="0" smtClean="0"/>
              <a:t>Reflexión</a:t>
            </a:r>
            <a:r>
              <a:rPr lang="es-ES" dirty="0" smtClean="0"/>
              <a:t> </a:t>
            </a:r>
            <a:endParaRPr lang="es-ES" dirty="0"/>
          </a:p>
        </p:txBody>
      </p:sp>
      <p:sp>
        <p:nvSpPr>
          <p:cNvPr id="28" name="27 Rectángulo redondeado"/>
          <p:cNvSpPr/>
          <p:nvPr/>
        </p:nvSpPr>
        <p:spPr>
          <a:xfrm>
            <a:off x="4643438" y="142852"/>
            <a:ext cx="1500198" cy="50006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400" dirty="0" smtClean="0"/>
              <a:t>Muestran crecimiento personal</a:t>
            </a:r>
            <a:endParaRPr lang="es-ES" sz="1400" dirty="0"/>
          </a:p>
        </p:txBody>
      </p:sp>
      <p:sp>
        <p:nvSpPr>
          <p:cNvPr id="29" name="28 Rectángulo redondeado"/>
          <p:cNvSpPr/>
          <p:nvPr/>
        </p:nvSpPr>
        <p:spPr>
          <a:xfrm>
            <a:off x="6286512" y="571480"/>
            <a:ext cx="1857388" cy="64294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400" dirty="0" smtClean="0"/>
              <a:t>Aprovechamiento escolar</a:t>
            </a:r>
            <a:endParaRPr lang="es-ES" sz="1400" dirty="0"/>
          </a:p>
        </p:txBody>
      </p:sp>
      <p:sp>
        <p:nvSpPr>
          <p:cNvPr id="30" name="29 Flecha arriba"/>
          <p:cNvSpPr/>
          <p:nvPr/>
        </p:nvSpPr>
        <p:spPr>
          <a:xfrm rot="4046992">
            <a:off x="5617601" y="2359717"/>
            <a:ext cx="386586" cy="571695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1" name="30 Rectángulo redondeado"/>
          <p:cNvSpPr/>
          <p:nvPr/>
        </p:nvSpPr>
        <p:spPr>
          <a:xfrm>
            <a:off x="6143636" y="2357430"/>
            <a:ext cx="1500198" cy="85725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400" dirty="0" smtClean="0"/>
              <a:t>Crecimiento académico, formativo y personal </a:t>
            </a:r>
            <a:endParaRPr lang="es-ES" sz="1400" dirty="0"/>
          </a:p>
        </p:txBody>
      </p:sp>
      <p:sp>
        <p:nvSpPr>
          <p:cNvPr id="32" name="31 Flecha abajo"/>
          <p:cNvSpPr/>
          <p:nvPr/>
        </p:nvSpPr>
        <p:spPr>
          <a:xfrm rot="20887564">
            <a:off x="6958242" y="3304622"/>
            <a:ext cx="220534" cy="39163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3" name="32 Rectángulo redondeado"/>
          <p:cNvSpPr/>
          <p:nvPr/>
        </p:nvSpPr>
        <p:spPr>
          <a:xfrm>
            <a:off x="6858016" y="3714752"/>
            <a:ext cx="1643074" cy="35719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400" dirty="0" smtClean="0"/>
              <a:t>Fortalezas y debilidades </a:t>
            </a:r>
            <a:endParaRPr lang="es-ES" sz="1400" dirty="0"/>
          </a:p>
        </p:txBody>
      </p:sp>
      <p:sp>
        <p:nvSpPr>
          <p:cNvPr id="34" name="33 Flecha arriba"/>
          <p:cNvSpPr/>
          <p:nvPr/>
        </p:nvSpPr>
        <p:spPr>
          <a:xfrm rot="3015979">
            <a:off x="6342921" y="1833063"/>
            <a:ext cx="357190" cy="500066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5" name="34 Rectángulo redondeado"/>
          <p:cNvSpPr/>
          <p:nvPr/>
        </p:nvSpPr>
        <p:spPr>
          <a:xfrm>
            <a:off x="6715140" y="1285860"/>
            <a:ext cx="1071570" cy="57150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400" dirty="0" smtClean="0"/>
              <a:t>Logros y contenidos </a:t>
            </a:r>
            <a:endParaRPr lang="es-ES" sz="1400" dirty="0"/>
          </a:p>
        </p:txBody>
      </p:sp>
      <p:sp>
        <p:nvSpPr>
          <p:cNvPr id="36" name="35 Flecha izquierda"/>
          <p:cNvSpPr/>
          <p:nvPr/>
        </p:nvSpPr>
        <p:spPr>
          <a:xfrm rot="9347540">
            <a:off x="7384927" y="3149626"/>
            <a:ext cx="407457" cy="130119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7" name="36 Rectángulo redondeado"/>
          <p:cNvSpPr/>
          <p:nvPr/>
        </p:nvSpPr>
        <p:spPr>
          <a:xfrm>
            <a:off x="7715272" y="1857364"/>
            <a:ext cx="1285884" cy="135732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400" dirty="0" smtClean="0"/>
              <a:t>Recoge y refleja experiencias de aprendizaje </a:t>
            </a:r>
            <a:endParaRPr lang="es-ES" sz="1400" dirty="0"/>
          </a:p>
        </p:txBody>
      </p:sp>
    </p:spTree>
  </p:cSld>
  <p:clrMapOvr>
    <a:masterClrMapping/>
  </p:clrMapOvr>
  <p:transition>
    <p:strips dir="ru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Abrir llave"/>
          <p:cNvSpPr/>
          <p:nvPr/>
        </p:nvSpPr>
        <p:spPr>
          <a:xfrm>
            <a:off x="2857488" y="285728"/>
            <a:ext cx="1071570" cy="6215106"/>
          </a:xfrm>
          <a:prstGeom prst="leftBrace">
            <a:avLst>
              <a:gd name="adj1" fmla="val 8333"/>
              <a:gd name="adj2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" name="2 CuadroTexto"/>
          <p:cNvSpPr txBox="1"/>
          <p:nvPr/>
        </p:nvSpPr>
        <p:spPr>
          <a:xfrm>
            <a:off x="428596" y="3000372"/>
            <a:ext cx="22860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/>
              <a:t>Portafolio electrónico o digital </a:t>
            </a:r>
            <a:endParaRPr lang="es-ES" dirty="0"/>
          </a:p>
        </p:txBody>
      </p:sp>
      <p:sp>
        <p:nvSpPr>
          <p:cNvPr id="4" name="3 CuadroTexto"/>
          <p:cNvSpPr txBox="1"/>
          <p:nvPr/>
        </p:nvSpPr>
        <p:spPr>
          <a:xfrm>
            <a:off x="3571868" y="428604"/>
            <a:ext cx="5357850" cy="590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Tx/>
              <a:buChar char="-"/>
            </a:pPr>
            <a:r>
              <a:rPr lang="es-ES" dirty="0" smtClean="0"/>
              <a:t>Formatos de almacenamiento pon Driver, USB, wikis, blogs</a:t>
            </a:r>
          </a:p>
          <a:p>
            <a:pPr>
              <a:buFontTx/>
              <a:buChar char="-"/>
            </a:pPr>
            <a:endParaRPr lang="es-ES" dirty="0" smtClean="0"/>
          </a:p>
          <a:p>
            <a:endParaRPr lang="es-ES" dirty="0"/>
          </a:p>
          <a:p>
            <a:pPr>
              <a:buFontTx/>
              <a:buChar char="-"/>
            </a:pPr>
            <a:r>
              <a:rPr lang="es-ES" dirty="0" smtClean="0"/>
              <a:t> De fácil almacenamiento, su autor crea, selecciona, edita y evalúa su propio trabajo. </a:t>
            </a:r>
          </a:p>
          <a:p>
            <a:pPr>
              <a:buFontTx/>
              <a:buChar char="-"/>
            </a:pPr>
            <a:endParaRPr lang="es-ES" dirty="0" smtClean="0"/>
          </a:p>
          <a:p>
            <a:endParaRPr lang="es-ES" dirty="0"/>
          </a:p>
          <a:p>
            <a:pPr>
              <a:buFontTx/>
              <a:buChar char="-"/>
            </a:pPr>
            <a:r>
              <a:rPr lang="es-ES" dirty="0" smtClean="0"/>
              <a:t>Fomenta procesos de aprendizaje colaborativo y cooperativo.</a:t>
            </a:r>
          </a:p>
          <a:p>
            <a:endParaRPr lang="es-ES" dirty="0" smtClean="0"/>
          </a:p>
          <a:p>
            <a:endParaRPr lang="es-ES" dirty="0"/>
          </a:p>
          <a:p>
            <a:pPr>
              <a:buFontTx/>
              <a:buChar char="-"/>
            </a:pPr>
            <a:r>
              <a:rPr lang="es-ES" dirty="0" smtClean="0"/>
              <a:t> Proporciono retroalimentación constante  .</a:t>
            </a:r>
          </a:p>
          <a:p>
            <a:endParaRPr lang="es-ES" dirty="0" smtClean="0"/>
          </a:p>
          <a:p>
            <a:endParaRPr lang="es-ES" dirty="0"/>
          </a:p>
          <a:p>
            <a:pPr>
              <a:buFontTx/>
              <a:buChar char="-"/>
            </a:pPr>
            <a:r>
              <a:rPr lang="es-ES" dirty="0" smtClean="0"/>
              <a:t>Ofrece inmensas posibilidades para tomar el aprendizaje </a:t>
            </a:r>
          </a:p>
          <a:p>
            <a:endParaRPr lang="es-ES" dirty="0" smtClean="0"/>
          </a:p>
          <a:p>
            <a:endParaRPr lang="es-ES" dirty="0"/>
          </a:p>
          <a:p>
            <a:pPr>
              <a:buFontTx/>
              <a:buChar char="-"/>
            </a:pPr>
            <a:r>
              <a:rPr lang="es-ES" dirty="0" smtClean="0"/>
              <a:t> Plataforma de interacción entre el autor y sus interlocutores.</a:t>
            </a:r>
            <a:endParaRPr lang="es-ES" dirty="0"/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161</TotalTime>
  <Words>333</Words>
  <Application>Microsoft Office PowerPoint</Application>
  <PresentationFormat>Presentación en pantalla (4:3)</PresentationFormat>
  <Paragraphs>97</Paragraphs>
  <Slides>5</Slides>
  <Notes>4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6" baseType="lpstr">
      <vt:lpstr>Tema de Office</vt:lpstr>
      <vt:lpstr>Diapositiva 1</vt:lpstr>
      <vt:lpstr>El portafolio digital como método alternativo en la evaluación docente </vt:lpstr>
      <vt:lpstr>Diapositiva 3</vt:lpstr>
      <vt:lpstr>Diapositiva 4</vt:lpstr>
      <vt:lpstr>Diapositiva 5</vt:lpstr>
    </vt:vector>
  </TitlesOfParts>
  <Company>estudiante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 portafolio digital como método alternativo en la evaluación docente</dc:title>
  <dc:creator>Adrian Cortes</dc:creator>
  <cp:lastModifiedBy>Adrian Cortes</cp:lastModifiedBy>
  <cp:revision>19</cp:revision>
  <dcterms:created xsi:type="dcterms:W3CDTF">2009-10-29T18:19:01Z</dcterms:created>
  <dcterms:modified xsi:type="dcterms:W3CDTF">2009-10-30T06:57:57Z</dcterms:modified>
</cp:coreProperties>
</file>