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0360DA1-F06D-4A2D-AA95-75AE42DA4F83}" type="datetimeFigureOut">
              <a:rPr lang="es-ES" smtClean="0"/>
              <a:t>29/10/2009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D8868D5-A9C6-4187-B5EB-3425A78C75E7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714356"/>
            <a:ext cx="7772400" cy="542928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s-ES" sz="6000" dirty="0" smtClean="0"/>
              <a:t>LAS HERRAMIENTAS DE LA LECTOESCRITURA DIGITAL EN LA ERA DE LA SOCIEDAD – RED </a:t>
            </a:r>
            <a:endParaRPr lang="es-ES" sz="6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4000496" y="2643182"/>
            <a:ext cx="121444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USO</a:t>
            </a:r>
            <a:r>
              <a:rPr lang="es-ES" dirty="0" smtClean="0"/>
              <a:t> </a:t>
            </a:r>
            <a:r>
              <a:rPr lang="es-ES" sz="1400" dirty="0" smtClean="0"/>
              <a:t>DE LAS </a:t>
            </a:r>
            <a:r>
              <a:rPr lang="es-ES" sz="1400" dirty="0" err="1" smtClean="0"/>
              <a:t>TICs</a:t>
            </a:r>
            <a:endParaRPr lang="es-ES" sz="1400" dirty="0"/>
          </a:p>
        </p:txBody>
      </p:sp>
      <p:sp>
        <p:nvSpPr>
          <p:cNvPr id="3" name="2 Flecha arriba"/>
          <p:cNvSpPr/>
          <p:nvPr/>
        </p:nvSpPr>
        <p:spPr>
          <a:xfrm flipH="1">
            <a:off x="4500562" y="2143116"/>
            <a:ext cx="214314" cy="500066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643306" y="1428736"/>
            <a:ext cx="200026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Sociedad de la </a:t>
            </a:r>
            <a:r>
              <a:rPr lang="es-ES" sz="1400" dirty="0" smtClean="0"/>
              <a:t>información</a:t>
            </a:r>
            <a:r>
              <a:rPr lang="es-ES" dirty="0" smtClean="0"/>
              <a:t> digital </a:t>
            </a:r>
            <a:endParaRPr lang="es-ES" dirty="0"/>
          </a:p>
        </p:txBody>
      </p:sp>
      <p:sp>
        <p:nvSpPr>
          <p:cNvPr id="6" name="5 Flecha arriba"/>
          <p:cNvSpPr/>
          <p:nvPr/>
        </p:nvSpPr>
        <p:spPr>
          <a:xfrm flipH="1">
            <a:off x="4500562" y="928670"/>
            <a:ext cx="214314" cy="500066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Elipse"/>
          <p:cNvSpPr/>
          <p:nvPr/>
        </p:nvSpPr>
        <p:spPr>
          <a:xfrm>
            <a:off x="3857620" y="357166"/>
            <a:ext cx="1428760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cambios</a:t>
            </a:r>
            <a:endParaRPr lang="es-ES" dirty="0"/>
          </a:p>
        </p:txBody>
      </p:sp>
      <p:sp>
        <p:nvSpPr>
          <p:cNvPr id="17" name="16 Flecha izquierda"/>
          <p:cNvSpPr/>
          <p:nvPr/>
        </p:nvSpPr>
        <p:spPr>
          <a:xfrm rot="21327255">
            <a:off x="3225135" y="527051"/>
            <a:ext cx="693132" cy="291375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"/>
          <p:cNvSpPr/>
          <p:nvPr/>
        </p:nvSpPr>
        <p:spPr>
          <a:xfrm>
            <a:off x="500034" y="285728"/>
            <a:ext cx="2714612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s-ES" dirty="0" smtClean="0"/>
              <a:t>Cooperar</a:t>
            </a:r>
          </a:p>
          <a:p>
            <a:pPr>
              <a:buFontTx/>
              <a:buChar char="-"/>
            </a:pPr>
            <a:r>
              <a:rPr lang="es-ES" dirty="0" smtClean="0"/>
              <a:t>interactuar</a:t>
            </a:r>
          </a:p>
          <a:p>
            <a:pPr>
              <a:buFontTx/>
              <a:buChar char="-"/>
            </a:pPr>
            <a:r>
              <a:rPr lang="es-ES" dirty="0" smtClean="0"/>
              <a:t>- comunicar</a:t>
            </a:r>
          </a:p>
          <a:p>
            <a:pPr>
              <a:buFontTx/>
              <a:buChar char="-"/>
            </a:pPr>
            <a:r>
              <a:rPr lang="es-ES" dirty="0" smtClean="0"/>
              <a:t>-transmitir y compartir información</a:t>
            </a:r>
          </a:p>
          <a:p>
            <a:pPr>
              <a:buFontTx/>
              <a:buChar char="-"/>
            </a:pPr>
            <a:r>
              <a:rPr lang="es-ES" dirty="0" smtClean="0"/>
              <a:t>- intercambiar conocimientos y compartir saberes</a:t>
            </a:r>
            <a:endParaRPr lang="es-ES" dirty="0"/>
          </a:p>
        </p:txBody>
      </p:sp>
      <p:sp>
        <p:nvSpPr>
          <p:cNvPr id="21" name="20 Flecha izquierda"/>
          <p:cNvSpPr/>
          <p:nvPr/>
        </p:nvSpPr>
        <p:spPr>
          <a:xfrm>
            <a:off x="3571868" y="2928934"/>
            <a:ext cx="421728" cy="26847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Rectángulo"/>
          <p:cNvSpPr/>
          <p:nvPr/>
        </p:nvSpPr>
        <p:spPr>
          <a:xfrm>
            <a:off x="2357422" y="2714620"/>
            <a:ext cx="121444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Comunidades</a:t>
            </a:r>
            <a:r>
              <a:rPr lang="es-ES" dirty="0" smtClean="0"/>
              <a:t> </a:t>
            </a:r>
            <a:r>
              <a:rPr lang="es-ES" sz="1400" dirty="0" smtClean="0"/>
              <a:t>virtuales</a:t>
            </a:r>
            <a:endParaRPr lang="es-ES" sz="1400" dirty="0"/>
          </a:p>
        </p:txBody>
      </p:sp>
      <p:sp>
        <p:nvSpPr>
          <p:cNvPr id="23" name="22 Flecha izquierda"/>
          <p:cNvSpPr/>
          <p:nvPr/>
        </p:nvSpPr>
        <p:spPr>
          <a:xfrm>
            <a:off x="2000232" y="2857496"/>
            <a:ext cx="428628" cy="285752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"/>
          <p:cNvSpPr/>
          <p:nvPr/>
        </p:nvSpPr>
        <p:spPr>
          <a:xfrm>
            <a:off x="500034" y="2786058"/>
            <a:ext cx="150019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ciberespacio</a:t>
            </a:r>
            <a:endParaRPr lang="es-ES" sz="1400" dirty="0"/>
          </a:p>
        </p:txBody>
      </p:sp>
      <p:sp>
        <p:nvSpPr>
          <p:cNvPr id="26" name="25 Flecha abajo"/>
          <p:cNvSpPr/>
          <p:nvPr/>
        </p:nvSpPr>
        <p:spPr>
          <a:xfrm>
            <a:off x="1071538" y="3429000"/>
            <a:ext cx="214314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Rectángulo"/>
          <p:cNvSpPr/>
          <p:nvPr/>
        </p:nvSpPr>
        <p:spPr>
          <a:xfrm>
            <a:off x="500034" y="3929066"/>
            <a:ext cx="135732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Hogar de miles de personas</a:t>
            </a:r>
            <a:endParaRPr lang="es-ES" dirty="0"/>
          </a:p>
        </p:txBody>
      </p:sp>
      <p:sp>
        <p:nvSpPr>
          <p:cNvPr id="29" name="28 Flecha abajo"/>
          <p:cNvSpPr/>
          <p:nvPr/>
        </p:nvSpPr>
        <p:spPr>
          <a:xfrm>
            <a:off x="4500562" y="3429000"/>
            <a:ext cx="214314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Rectángulo"/>
          <p:cNvSpPr/>
          <p:nvPr/>
        </p:nvSpPr>
        <p:spPr>
          <a:xfrm>
            <a:off x="3643306" y="3929066"/>
            <a:ext cx="185738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Inteligencia</a:t>
            </a:r>
            <a:r>
              <a:rPr lang="es-ES" dirty="0" smtClean="0"/>
              <a:t> interconectada</a:t>
            </a:r>
            <a:endParaRPr lang="es-ES" dirty="0"/>
          </a:p>
        </p:txBody>
      </p:sp>
      <p:sp>
        <p:nvSpPr>
          <p:cNvPr id="31" name="30 Flecha abajo"/>
          <p:cNvSpPr/>
          <p:nvPr/>
        </p:nvSpPr>
        <p:spPr>
          <a:xfrm>
            <a:off x="4572000" y="4643446"/>
            <a:ext cx="214314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derecha"/>
          <p:cNvSpPr/>
          <p:nvPr/>
        </p:nvSpPr>
        <p:spPr>
          <a:xfrm>
            <a:off x="5500694" y="4143380"/>
            <a:ext cx="500066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Rectángulo"/>
          <p:cNvSpPr/>
          <p:nvPr/>
        </p:nvSpPr>
        <p:spPr>
          <a:xfrm>
            <a:off x="6000760" y="4143380"/>
            <a:ext cx="142876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Sin </a:t>
            </a:r>
            <a:r>
              <a:rPr lang="es-ES" sz="1400" dirty="0" smtClean="0"/>
              <a:t>frontera</a:t>
            </a:r>
            <a:endParaRPr lang="es-ES" sz="1400" dirty="0"/>
          </a:p>
        </p:txBody>
      </p:sp>
      <p:sp>
        <p:nvSpPr>
          <p:cNvPr id="35" name="34 Rectángulo"/>
          <p:cNvSpPr/>
          <p:nvPr/>
        </p:nvSpPr>
        <p:spPr>
          <a:xfrm>
            <a:off x="3714744" y="5143512"/>
            <a:ext cx="192882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ES" dirty="0" smtClean="0"/>
              <a:t>Dialogo </a:t>
            </a:r>
            <a:r>
              <a:rPr lang="es-ES" sz="1400" dirty="0" smtClean="0"/>
              <a:t>universal</a:t>
            </a:r>
            <a:r>
              <a:rPr lang="es-ES" dirty="0" smtClean="0"/>
              <a:t>.</a:t>
            </a:r>
          </a:p>
          <a:p>
            <a:pPr algn="ctr">
              <a:buFontTx/>
              <a:buChar char="-"/>
            </a:pPr>
            <a:r>
              <a:rPr lang="es-ES" dirty="0" smtClean="0"/>
              <a:t>- Multiforme</a:t>
            </a:r>
            <a:endParaRPr lang="es-ES" dirty="0"/>
          </a:p>
        </p:txBody>
      </p:sp>
      <p:sp>
        <p:nvSpPr>
          <p:cNvPr id="36" name="35 Rectángulo"/>
          <p:cNvSpPr/>
          <p:nvPr/>
        </p:nvSpPr>
        <p:spPr>
          <a:xfrm>
            <a:off x="2214546" y="4786322"/>
            <a:ext cx="128588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Sin </a:t>
            </a:r>
            <a:r>
              <a:rPr lang="es-ES" sz="1400" dirty="0" smtClean="0"/>
              <a:t>limites</a:t>
            </a:r>
            <a:endParaRPr lang="es-ES" sz="1400" dirty="0"/>
          </a:p>
        </p:txBody>
      </p:sp>
      <p:sp>
        <p:nvSpPr>
          <p:cNvPr id="37" name="36 Flecha izquierda"/>
          <p:cNvSpPr/>
          <p:nvPr/>
        </p:nvSpPr>
        <p:spPr>
          <a:xfrm rot="19035260">
            <a:off x="3183234" y="4438643"/>
            <a:ext cx="584698" cy="34666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37 Flecha derecha"/>
          <p:cNvSpPr/>
          <p:nvPr/>
        </p:nvSpPr>
        <p:spPr>
          <a:xfrm>
            <a:off x="5214942" y="2928934"/>
            <a:ext cx="406904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38 Rectángulo"/>
          <p:cNvSpPr/>
          <p:nvPr/>
        </p:nvSpPr>
        <p:spPr>
          <a:xfrm>
            <a:off x="5643570" y="2714620"/>
            <a:ext cx="107157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Sociedad</a:t>
            </a:r>
            <a:r>
              <a:rPr lang="es-ES" dirty="0" smtClean="0"/>
              <a:t> </a:t>
            </a:r>
          </a:p>
          <a:p>
            <a:pPr algn="ctr"/>
            <a:r>
              <a:rPr lang="es-ES" dirty="0" smtClean="0"/>
              <a:t> red</a:t>
            </a:r>
            <a:endParaRPr lang="es-ES" dirty="0"/>
          </a:p>
        </p:txBody>
      </p:sp>
      <p:sp>
        <p:nvSpPr>
          <p:cNvPr id="40" name="39 Flecha abajo"/>
          <p:cNvSpPr/>
          <p:nvPr/>
        </p:nvSpPr>
        <p:spPr>
          <a:xfrm>
            <a:off x="8072462" y="3357562"/>
            <a:ext cx="142876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40 Rectángulo"/>
          <p:cNvSpPr/>
          <p:nvPr/>
        </p:nvSpPr>
        <p:spPr>
          <a:xfrm>
            <a:off x="7286644" y="2857496"/>
            <a:ext cx="142876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Sociedad </a:t>
            </a:r>
            <a:r>
              <a:rPr lang="es-ES" sz="1400" dirty="0" smtClean="0"/>
              <a:t>del</a:t>
            </a:r>
            <a:r>
              <a:rPr lang="es-ES" dirty="0" smtClean="0"/>
              <a:t> </a:t>
            </a:r>
            <a:r>
              <a:rPr lang="es-ES" sz="1400" dirty="0" smtClean="0"/>
              <a:t>Aprendizaje</a:t>
            </a:r>
            <a:endParaRPr lang="es-ES" sz="1400" dirty="0"/>
          </a:p>
        </p:txBody>
      </p:sp>
      <p:sp>
        <p:nvSpPr>
          <p:cNvPr id="42" name="41 Flecha derecha"/>
          <p:cNvSpPr/>
          <p:nvPr/>
        </p:nvSpPr>
        <p:spPr>
          <a:xfrm>
            <a:off x="6715140" y="3000372"/>
            <a:ext cx="571504" cy="285752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Flecha arriba"/>
          <p:cNvSpPr/>
          <p:nvPr/>
        </p:nvSpPr>
        <p:spPr>
          <a:xfrm flipH="1">
            <a:off x="6072198" y="2214554"/>
            <a:ext cx="142876" cy="500066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44 Rectángulo"/>
          <p:cNvSpPr/>
          <p:nvPr/>
        </p:nvSpPr>
        <p:spPr>
          <a:xfrm>
            <a:off x="5857884" y="1214422"/>
            <a:ext cx="1428760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-</a:t>
            </a:r>
            <a:r>
              <a:rPr lang="es-ES" sz="1400" dirty="0" smtClean="0"/>
              <a:t>Interacción</a:t>
            </a:r>
          </a:p>
          <a:p>
            <a:pPr>
              <a:buFontTx/>
              <a:buChar char="-"/>
            </a:pPr>
            <a:r>
              <a:rPr lang="es-ES" sz="1400" dirty="0" smtClean="0"/>
              <a:t>Cooperación</a:t>
            </a:r>
          </a:p>
          <a:p>
            <a:pPr>
              <a:buFontTx/>
              <a:buChar char="-"/>
            </a:pPr>
            <a:r>
              <a:rPr lang="es-ES" sz="1400" dirty="0" smtClean="0"/>
              <a:t>- intercambio de conocimiento</a:t>
            </a:r>
            <a:endParaRPr lang="es-ES" dirty="0"/>
          </a:p>
        </p:txBody>
      </p:sp>
      <p:sp>
        <p:nvSpPr>
          <p:cNvPr id="46" name="45 Rectángulo"/>
          <p:cNvSpPr/>
          <p:nvPr/>
        </p:nvSpPr>
        <p:spPr>
          <a:xfrm>
            <a:off x="7500958" y="3786190"/>
            <a:ext cx="1357322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- Nuevos entornos de </a:t>
            </a:r>
            <a:r>
              <a:rPr lang="es-ES" dirty="0" err="1" smtClean="0"/>
              <a:t>lect</a:t>
            </a:r>
            <a:r>
              <a:rPr lang="es-ES" dirty="0" smtClean="0"/>
              <a:t>.  di</a:t>
            </a:r>
            <a:r>
              <a:rPr lang="es-ES" sz="1400" dirty="0" smtClean="0"/>
              <a:t>g</a:t>
            </a:r>
            <a:r>
              <a:rPr lang="es-ES" dirty="0" smtClean="0"/>
              <a:t>ital</a:t>
            </a:r>
          </a:p>
          <a:p>
            <a:r>
              <a:rPr lang="es-ES" dirty="0" smtClean="0"/>
              <a:t>- El </a:t>
            </a:r>
            <a:r>
              <a:rPr lang="es-ES" dirty="0" err="1" smtClean="0"/>
              <a:t>conc</a:t>
            </a:r>
            <a:r>
              <a:rPr lang="es-ES" dirty="0" smtClean="0"/>
              <a:t>. se construye en colectivo</a:t>
            </a:r>
            <a:endParaRPr lang="es-ES" dirty="0"/>
          </a:p>
        </p:txBody>
      </p:sp>
      <p:sp>
        <p:nvSpPr>
          <p:cNvPr id="47" name="46 Flecha abajo"/>
          <p:cNvSpPr/>
          <p:nvPr/>
        </p:nvSpPr>
        <p:spPr>
          <a:xfrm>
            <a:off x="8072462" y="5429264"/>
            <a:ext cx="214314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Rectángulo"/>
          <p:cNvSpPr/>
          <p:nvPr/>
        </p:nvSpPr>
        <p:spPr>
          <a:xfrm>
            <a:off x="7215206" y="5929330"/>
            <a:ext cx="164307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Inteligencia colectiva</a:t>
            </a:r>
            <a:endParaRPr lang="es-ES" sz="1400" dirty="0"/>
          </a:p>
        </p:txBody>
      </p:sp>
      <p:sp>
        <p:nvSpPr>
          <p:cNvPr id="49" name="48 Flecha derecha"/>
          <p:cNvSpPr/>
          <p:nvPr/>
        </p:nvSpPr>
        <p:spPr>
          <a:xfrm>
            <a:off x="7286644" y="1571612"/>
            <a:ext cx="406904" cy="21431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"/>
          <p:cNvSpPr/>
          <p:nvPr/>
        </p:nvSpPr>
        <p:spPr>
          <a:xfrm>
            <a:off x="7643834" y="1500174"/>
            <a:ext cx="1214446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Nuevo ciudadano</a:t>
            </a:r>
            <a:endParaRPr lang="es-ES" dirty="0"/>
          </a:p>
        </p:txBody>
      </p:sp>
      <p:sp>
        <p:nvSpPr>
          <p:cNvPr id="51" name="50 Flecha arriba"/>
          <p:cNvSpPr/>
          <p:nvPr/>
        </p:nvSpPr>
        <p:spPr>
          <a:xfrm flipH="1">
            <a:off x="8215338" y="1000108"/>
            <a:ext cx="214314" cy="500066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51 Rectángulo"/>
          <p:cNvSpPr/>
          <p:nvPr/>
        </p:nvSpPr>
        <p:spPr>
          <a:xfrm>
            <a:off x="7143768" y="285728"/>
            <a:ext cx="185738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Mundo intercomunicado</a:t>
            </a:r>
            <a:endParaRPr lang="es-ES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 redondeado"/>
          <p:cNvSpPr/>
          <p:nvPr/>
        </p:nvSpPr>
        <p:spPr>
          <a:xfrm>
            <a:off x="2357422" y="285728"/>
            <a:ext cx="50006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SOCIEDAD RED ANTE EL DESAFIO EDUCATIVO</a:t>
            </a:r>
            <a:endParaRPr lang="es-ES" dirty="0"/>
          </a:p>
        </p:txBody>
      </p:sp>
      <p:cxnSp>
        <p:nvCxnSpPr>
          <p:cNvPr id="4" name="3 Conector recto"/>
          <p:cNvCxnSpPr>
            <a:stCxn id="2" idx="2"/>
          </p:cNvCxnSpPr>
          <p:nvPr/>
        </p:nvCxnSpPr>
        <p:spPr>
          <a:xfrm rot="5400000">
            <a:off x="4536281" y="1035827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928662" y="1357298"/>
            <a:ext cx="75009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>
            <a:off x="536547" y="1750207"/>
            <a:ext cx="78502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5400000">
            <a:off x="3465505" y="1749413"/>
            <a:ext cx="78502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>
            <a:endCxn id="25" idx="0"/>
          </p:cNvCxnSpPr>
          <p:nvPr/>
        </p:nvCxnSpPr>
        <p:spPr>
          <a:xfrm rot="5400000">
            <a:off x="6287306" y="1785132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endCxn id="27" idx="0"/>
          </p:cNvCxnSpPr>
          <p:nvPr/>
        </p:nvCxnSpPr>
        <p:spPr>
          <a:xfrm rot="5400000">
            <a:off x="8019672" y="1732338"/>
            <a:ext cx="785023" cy="365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285720" y="2143116"/>
            <a:ext cx="1357322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Educación</a:t>
            </a:r>
            <a:endParaRPr lang="es-ES" sz="1400" dirty="0"/>
          </a:p>
        </p:txBody>
      </p:sp>
      <p:sp>
        <p:nvSpPr>
          <p:cNvPr id="24" name="23 Elipse"/>
          <p:cNvSpPr/>
          <p:nvPr/>
        </p:nvSpPr>
        <p:spPr>
          <a:xfrm>
            <a:off x="3143240" y="2143116"/>
            <a:ext cx="1500198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El aprendizaje en </a:t>
            </a:r>
            <a:r>
              <a:rPr lang="es-ES" dirty="0" smtClean="0"/>
              <a:t>procesos</a:t>
            </a:r>
            <a:endParaRPr lang="es-ES" dirty="0"/>
          </a:p>
        </p:txBody>
      </p:sp>
      <p:sp>
        <p:nvSpPr>
          <p:cNvPr id="25" name="24 Elipse"/>
          <p:cNvSpPr/>
          <p:nvPr/>
        </p:nvSpPr>
        <p:spPr>
          <a:xfrm>
            <a:off x="6143636" y="2214554"/>
            <a:ext cx="1143008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TICs</a:t>
            </a:r>
            <a:endParaRPr lang="es-ES" dirty="0"/>
          </a:p>
        </p:txBody>
      </p:sp>
      <p:sp>
        <p:nvSpPr>
          <p:cNvPr id="27" name="26 Elipse"/>
          <p:cNvSpPr/>
          <p:nvPr/>
        </p:nvSpPr>
        <p:spPr>
          <a:xfrm>
            <a:off x="7715272" y="2143116"/>
            <a:ext cx="1357290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Proceso alternativo en el desarrollo integral del niño</a:t>
            </a:r>
            <a:endParaRPr lang="es-ES" sz="1400" dirty="0"/>
          </a:p>
        </p:txBody>
      </p:sp>
      <p:cxnSp>
        <p:nvCxnSpPr>
          <p:cNvPr id="33" name="32 Conector recto de flecha"/>
          <p:cNvCxnSpPr/>
          <p:nvPr/>
        </p:nvCxnSpPr>
        <p:spPr>
          <a:xfrm rot="5400000">
            <a:off x="536547" y="3106735"/>
            <a:ext cx="78502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CuadroTexto"/>
          <p:cNvSpPr txBox="1"/>
          <p:nvPr/>
        </p:nvSpPr>
        <p:spPr>
          <a:xfrm rot="5400000">
            <a:off x="388500" y="3096517"/>
            <a:ext cx="9286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 smtClean="0"/>
              <a:t>Alumno</a:t>
            </a:r>
            <a:endParaRPr lang="es-ES" sz="1400" dirty="0"/>
          </a:p>
        </p:txBody>
      </p:sp>
      <p:sp>
        <p:nvSpPr>
          <p:cNvPr id="35" name="34 Elipse"/>
          <p:cNvSpPr/>
          <p:nvPr/>
        </p:nvSpPr>
        <p:spPr>
          <a:xfrm>
            <a:off x="214282" y="3571876"/>
            <a:ext cx="142876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Recibe, crea  y transmite conceptos</a:t>
            </a:r>
            <a:endParaRPr lang="es-ES" sz="1400" dirty="0"/>
          </a:p>
        </p:txBody>
      </p:sp>
      <p:cxnSp>
        <p:nvCxnSpPr>
          <p:cNvPr id="37" name="36 Conector recto de flecha"/>
          <p:cNvCxnSpPr>
            <a:stCxn id="24" idx="2"/>
          </p:cNvCxnSpPr>
          <p:nvPr/>
        </p:nvCxnSpPr>
        <p:spPr>
          <a:xfrm rot="10800000">
            <a:off x="2928926" y="2714625"/>
            <a:ext cx="214314" cy="357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Elipse"/>
          <p:cNvSpPr/>
          <p:nvPr/>
        </p:nvSpPr>
        <p:spPr>
          <a:xfrm>
            <a:off x="1714480" y="2428868"/>
            <a:ext cx="121444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</a:t>
            </a:r>
            <a:r>
              <a:rPr lang="es-ES" sz="1400" dirty="0" smtClean="0"/>
              <a:t>olaboración</a:t>
            </a:r>
            <a:endParaRPr lang="es-ES" dirty="0"/>
          </a:p>
        </p:txBody>
      </p:sp>
      <p:cxnSp>
        <p:nvCxnSpPr>
          <p:cNvPr id="42" name="41 Conector recto de flecha"/>
          <p:cNvCxnSpPr/>
          <p:nvPr/>
        </p:nvCxnSpPr>
        <p:spPr>
          <a:xfrm rot="5400000">
            <a:off x="3607587" y="3536157"/>
            <a:ext cx="50006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 rot="5400000">
            <a:off x="3496053" y="3433377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Se  da</a:t>
            </a:r>
            <a:endParaRPr lang="es-ES" sz="1200" dirty="0"/>
          </a:p>
        </p:txBody>
      </p:sp>
      <p:sp>
        <p:nvSpPr>
          <p:cNvPr id="46" name="45 Elipse"/>
          <p:cNvSpPr/>
          <p:nvPr/>
        </p:nvSpPr>
        <p:spPr>
          <a:xfrm>
            <a:off x="3071802" y="3857628"/>
            <a:ext cx="157163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De otros y con otros</a:t>
            </a:r>
            <a:endParaRPr lang="es-ES" sz="1400" dirty="0"/>
          </a:p>
        </p:txBody>
      </p:sp>
      <p:cxnSp>
        <p:nvCxnSpPr>
          <p:cNvPr id="51" name="50 Conector recto de flecha"/>
          <p:cNvCxnSpPr/>
          <p:nvPr/>
        </p:nvCxnSpPr>
        <p:spPr>
          <a:xfrm flipV="1">
            <a:off x="4500562" y="2214554"/>
            <a:ext cx="357190" cy="3214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51 Elipse"/>
          <p:cNvSpPr/>
          <p:nvPr/>
        </p:nvSpPr>
        <p:spPr>
          <a:xfrm>
            <a:off x="4643438" y="1643050"/>
            <a:ext cx="1643074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Integración </a:t>
            </a:r>
          </a:p>
          <a:p>
            <a:pPr algn="ctr"/>
            <a:r>
              <a:rPr lang="es-ES" sz="1400" dirty="0" smtClean="0"/>
              <a:t>Negociación</a:t>
            </a:r>
            <a:endParaRPr lang="es-ES" sz="1400" dirty="0"/>
          </a:p>
        </p:txBody>
      </p:sp>
      <p:cxnSp>
        <p:nvCxnSpPr>
          <p:cNvPr id="55" name="54 Conector recto de flecha"/>
          <p:cNvCxnSpPr>
            <a:stCxn id="25" idx="4"/>
          </p:cNvCxnSpPr>
          <p:nvPr/>
        </p:nvCxnSpPr>
        <p:spPr>
          <a:xfrm rot="5400000">
            <a:off x="6572264" y="2714620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Elipse"/>
          <p:cNvSpPr/>
          <p:nvPr/>
        </p:nvSpPr>
        <p:spPr>
          <a:xfrm>
            <a:off x="5572132" y="2857496"/>
            <a:ext cx="2143140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Herramienta de apoyo y transformación de nuestra sociedad</a:t>
            </a:r>
            <a:endParaRPr lang="es-ES" sz="1400" dirty="0"/>
          </a:p>
        </p:txBody>
      </p:sp>
      <p:cxnSp>
        <p:nvCxnSpPr>
          <p:cNvPr id="60" name="59 Conector recto de flecha"/>
          <p:cNvCxnSpPr>
            <a:stCxn id="56" idx="4"/>
            <a:endCxn id="61" idx="0"/>
          </p:cNvCxnSpPr>
          <p:nvPr/>
        </p:nvCxnSpPr>
        <p:spPr>
          <a:xfrm rot="5400000">
            <a:off x="6197215" y="3982645"/>
            <a:ext cx="500066" cy="3929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Elipse"/>
          <p:cNvSpPr/>
          <p:nvPr/>
        </p:nvSpPr>
        <p:spPr>
          <a:xfrm>
            <a:off x="5429256" y="4429132"/>
            <a:ext cx="1643074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Nuevas Formas de enseñar y de aprender</a:t>
            </a:r>
            <a:endParaRPr lang="es-ES" sz="1400" dirty="0"/>
          </a:p>
        </p:txBody>
      </p:sp>
      <p:cxnSp>
        <p:nvCxnSpPr>
          <p:cNvPr id="72" name="71 Conector recto de flecha"/>
          <p:cNvCxnSpPr>
            <a:stCxn id="27" idx="4"/>
            <a:endCxn id="76" idx="0"/>
          </p:cNvCxnSpPr>
          <p:nvPr/>
        </p:nvCxnSpPr>
        <p:spPr>
          <a:xfrm rot="5400000">
            <a:off x="7893851" y="3929066"/>
            <a:ext cx="71438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75 Elipse"/>
          <p:cNvSpPr/>
          <p:nvPr/>
        </p:nvSpPr>
        <p:spPr>
          <a:xfrm>
            <a:off x="7072330" y="4429132"/>
            <a:ext cx="2071670" cy="16430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/>
              <a:t>acompañamiento personal.</a:t>
            </a:r>
          </a:p>
          <a:p>
            <a:pPr>
              <a:buFontTx/>
              <a:buChar char="-"/>
            </a:pPr>
            <a:r>
              <a:rPr lang="es-ES" sz="1400" dirty="0" smtClean="0"/>
              <a:t>Metodologías didácticas </a:t>
            </a:r>
          </a:p>
          <a:p>
            <a:pPr>
              <a:buFontTx/>
              <a:buChar char="-"/>
            </a:pPr>
            <a:r>
              <a:rPr lang="es-ES" sz="1400" dirty="0" smtClean="0"/>
              <a:t>- desarrollo de habilidades</a:t>
            </a:r>
            <a:endParaRPr lang="es-E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Flecha arriba"/>
          <p:cNvSpPr/>
          <p:nvPr/>
        </p:nvSpPr>
        <p:spPr>
          <a:xfrm>
            <a:off x="4429124" y="1928802"/>
            <a:ext cx="71438" cy="285752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786182" y="571480"/>
            <a:ext cx="135732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Herramienta para el desarrollo de habilidades</a:t>
            </a:r>
            <a:endParaRPr lang="es-ES" sz="1400" dirty="0"/>
          </a:p>
        </p:txBody>
      </p:sp>
      <p:sp>
        <p:nvSpPr>
          <p:cNvPr id="5" name="4 Elipse"/>
          <p:cNvSpPr/>
          <p:nvPr/>
        </p:nvSpPr>
        <p:spPr>
          <a:xfrm>
            <a:off x="3500430" y="2214554"/>
            <a:ext cx="1857388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WEB 2.0 Y LAS REDES SOCIALES</a:t>
            </a:r>
            <a:endParaRPr lang="es-ES" sz="1400" dirty="0"/>
          </a:p>
        </p:txBody>
      </p:sp>
      <p:sp>
        <p:nvSpPr>
          <p:cNvPr id="7" name="6 Flecha derecha"/>
          <p:cNvSpPr/>
          <p:nvPr/>
        </p:nvSpPr>
        <p:spPr>
          <a:xfrm rot="19438387">
            <a:off x="5229252" y="2308106"/>
            <a:ext cx="373422" cy="17008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"/>
          <p:cNvSpPr/>
          <p:nvPr/>
        </p:nvSpPr>
        <p:spPr>
          <a:xfrm rot="19571148">
            <a:off x="5465236" y="1491872"/>
            <a:ext cx="1707681" cy="648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La  información se democratiza </a:t>
            </a:r>
            <a:endParaRPr lang="es-ES" sz="1400" dirty="0"/>
          </a:p>
        </p:txBody>
      </p:sp>
      <p:sp>
        <p:nvSpPr>
          <p:cNvPr id="9" name="8 Flecha derecha"/>
          <p:cNvSpPr/>
          <p:nvPr/>
        </p:nvSpPr>
        <p:spPr>
          <a:xfrm rot="2034026">
            <a:off x="5289044" y="2915884"/>
            <a:ext cx="517034" cy="16897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Rectángulo"/>
          <p:cNvSpPr/>
          <p:nvPr/>
        </p:nvSpPr>
        <p:spPr>
          <a:xfrm rot="1877450">
            <a:off x="5678220" y="3129424"/>
            <a:ext cx="185738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Fomenta la comunicación, colaboración y creación</a:t>
            </a:r>
            <a:endParaRPr lang="es-ES" sz="1400" dirty="0"/>
          </a:p>
        </p:txBody>
      </p:sp>
      <p:sp>
        <p:nvSpPr>
          <p:cNvPr id="11" name="10 Flecha abajo"/>
          <p:cNvSpPr/>
          <p:nvPr/>
        </p:nvSpPr>
        <p:spPr>
          <a:xfrm>
            <a:off x="4500562" y="3143248"/>
            <a:ext cx="71438" cy="50006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Rectángulo"/>
          <p:cNvSpPr/>
          <p:nvPr/>
        </p:nvSpPr>
        <p:spPr>
          <a:xfrm>
            <a:off x="4000496" y="3714752"/>
            <a:ext cx="114300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Plataformas </a:t>
            </a:r>
          </a:p>
          <a:p>
            <a:pPr algn="ctr"/>
            <a:r>
              <a:rPr lang="es-ES" sz="1400" dirty="0" smtClean="0"/>
              <a:t>abiertas</a:t>
            </a:r>
            <a:endParaRPr lang="es-ES" sz="1400" dirty="0"/>
          </a:p>
        </p:txBody>
      </p:sp>
      <p:sp>
        <p:nvSpPr>
          <p:cNvPr id="14" name="13 Flecha abajo"/>
          <p:cNvSpPr/>
          <p:nvPr/>
        </p:nvSpPr>
        <p:spPr>
          <a:xfrm>
            <a:off x="4500562" y="4357694"/>
            <a:ext cx="142876" cy="35719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Rectángulo"/>
          <p:cNvSpPr/>
          <p:nvPr/>
        </p:nvSpPr>
        <p:spPr>
          <a:xfrm>
            <a:off x="3929058" y="4786322"/>
            <a:ext cx="1500198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Facilitan la distribución del saber y el conocimientos</a:t>
            </a:r>
            <a:endParaRPr lang="es-ES" sz="1400" dirty="0"/>
          </a:p>
        </p:txBody>
      </p:sp>
      <p:sp>
        <p:nvSpPr>
          <p:cNvPr id="16" name="15 Flecha abajo"/>
          <p:cNvSpPr/>
          <p:nvPr/>
        </p:nvSpPr>
        <p:spPr>
          <a:xfrm rot="2806107">
            <a:off x="3388675" y="2879017"/>
            <a:ext cx="189789" cy="75579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Rectángulo"/>
          <p:cNvSpPr/>
          <p:nvPr/>
        </p:nvSpPr>
        <p:spPr>
          <a:xfrm rot="2488910">
            <a:off x="2588578" y="3534673"/>
            <a:ext cx="99394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Web Social</a:t>
            </a:r>
            <a:endParaRPr lang="es-ES" sz="1400" dirty="0"/>
          </a:p>
        </p:txBody>
      </p:sp>
      <p:sp>
        <p:nvSpPr>
          <p:cNvPr id="18" name="17 Flecha izquierda"/>
          <p:cNvSpPr/>
          <p:nvPr/>
        </p:nvSpPr>
        <p:spPr>
          <a:xfrm rot="2595664">
            <a:off x="2368399" y="3253134"/>
            <a:ext cx="395595" cy="188902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Rectángulo"/>
          <p:cNvSpPr/>
          <p:nvPr/>
        </p:nvSpPr>
        <p:spPr>
          <a:xfrm rot="18731025">
            <a:off x="1590648" y="2763448"/>
            <a:ext cx="128588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Participativa</a:t>
            </a:r>
            <a:endParaRPr lang="es-ES" sz="1400" dirty="0"/>
          </a:p>
        </p:txBody>
      </p:sp>
      <p:sp>
        <p:nvSpPr>
          <p:cNvPr id="20" name="19 Flecha abajo"/>
          <p:cNvSpPr/>
          <p:nvPr/>
        </p:nvSpPr>
        <p:spPr>
          <a:xfrm rot="2631261">
            <a:off x="2557103" y="3934957"/>
            <a:ext cx="242320" cy="559723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"/>
          <p:cNvSpPr/>
          <p:nvPr/>
        </p:nvSpPr>
        <p:spPr>
          <a:xfrm rot="2717684">
            <a:off x="1337321" y="4267327"/>
            <a:ext cx="142876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Creación, manipulación, compartición y publicación de contenidos</a:t>
            </a:r>
            <a:endParaRPr lang="es-ES" sz="1400" dirty="0"/>
          </a:p>
        </p:txBody>
      </p:sp>
      <p:sp>
        <p:nvSpPr>
          <p:cNvPr id="22" name="21 Flecha derecha"/>
          <p:cNvSpPr/>
          <p:nvPr/>
        </p:nvSpPr>
        <p:spPr>
          <a:xfrm rot="2180276">
            <a:off x="3357972" y="4231051"/>
            <a:ext cx="332144" cy="11041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Rectángulo"/>
          <p:cNvSpPr/>
          <p:nvPr/>
        </p:nvSpPr>
        <p:spPr>
          <a:xfrm rot="6978130">
            <a:off x="3004603" y="4679608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Interactiva</a:t>
            </a:r>
            <a:endParaRPr lang="es-ES" sz="1400" dirty="0"/>
          </a:p>
        </p:txBody>
      </p:sp>
      <p:sp>
        <p:nvSpPr>
          <p:cNvPr id="24" name="23 Flecha izquierda"/>
          <p:cNvSpPr/>
          <p:nvPr/>
        </p:nvSpPr>
        <p:spPr>
          <a:xfrm rot="2552963">
            <a:off x="2884589" y="1884497"/>
            <a:ext cx="1070840" cy="127677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Rectángulo"/>
          <p:cNvSpPr/>
          <p:nvPr/>
        </p:nvSpPr>
        <p:spPr>
          <a:xfrm rot="18336315">
            <a:off x="1634672" y="547968"/>
            <a:ext cx="2056079" cy="10359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Mejora la dimensión colaborativa  </a:t>
            </a:r>
          </a:p>
          <a:p>
            <a:pPr algn="ctr"/>
            <a:r>
              <a:rPr lang="es-ES" sz="1400" dirty="0" smtClean="0"/>
              <a:t>La participación es flexible</a:t>
            </a:r>
            <a:endParaRPr lang="es-ES" sz="14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brir llave"/>
          <p:cNvSpPr/>
          <p:nvPr/>
        </p:nvSpPr>
        <p:spPr>
          <a:xfrm>
            <a:off x="1928794" y="357166"/>
            <a:ext cx="571504" cy="5857916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2643174" y="714356"/>
            <a:ext cx="52149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dirty="0" smtClean="0"/>
              <a:t>Es abierto, democrático, flexible, compleja, diversa, participativa, descentralizada, lúdica. 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No solo requiere que los ciudadanos sean buenos lectores, sino sean editores y colaboradores.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pPr>
              <a:buFontTx/>
              <a:buChar char="-"/>
            </a:pPr>
            <a:r>
              <a:rPr lang="es-ES" dirty="0" err="1" smtClean="0"/>
              <a:t>Weblogs</a:t>
            </a:r>
            <a:r>
              <a:rPr lang="es-ES" dirty="0" smtClean="0"/>
              <a:t>, wikis, </a:t>
            </a:r>
            <a:r>
              <a:rPr lang="es-ES" dirty="0" err="1" smtClean="0"/>
              <a:t>webquest</a:t>
            </a:r>
            <a:r>
              <a:rPr lang="es-ES" dirty="0" smtClean="0"/>
              <a:t>, fotos digitales, videos, </a:t>
            </a:r>
            <a:r>
              <a:rPr lang="es-ES" dirty="0" err="1" smtClean="0"/>
              <a:t>pod</a:t>
            </a:r>
            <a:r>
              <a:rPr lang="es-ES" dirty="0" smtClean="0"/>
              <a:t> </a:t>
            </a:r>
            <a:r>
              <a:rPr lang="es-ES" dirty="0" err="1" smtClean="0"/>
              <a:t>cast</a:t>
            </a:r>
            <a:r>
              <a:rPr lang="es-ES" dirty="0" smtClean="0"/>
              <a:t>  y los RRS, son </a:t>
            </a:r>
            <a:r>
              <a:rPr lang="es-ES" dirty="0" err="1" smtClean="0"/>
              <a:t>herramientes</a:t>
            </a:r>
            <a:r>
              <a:rPr lang="es-ES" dirty="0" smtClean="0"/>
              <a:t> de la web 2.0</a:t>
            </a:r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r>
              <a:rPr lang="es-ES" dirty="0" smtClean="0"/>
              <a:t>- Ofrece nuevas formas de leer.</a:t>
            </a:r>
            <a:endParaRPr lang="es-ES" dirty="0"/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ES" dirty="0"/>
          </a:p>
          <a:p>
            <a:pPr>
              <a:buFontTx/>
              <a:buChar char="-"/>
            </a:pP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357190" y="2571744"/>
            <a:ext cx="18573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Características de la lectoescritura digital en la sociedad Red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180</TotalTime>
  <Words>281</Words>
  <Application>Microsoft Office PowerPoint</Application>
  <PresentationFormat>Presentación en pantalla (4:3)</PresentationFormat>
  <Paragraphs>76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Papel</vt:lpstr>
      <vt:lpstr>LAS HERRAMIENTAS DE LA LECTOESCRITURA DIGITAL EN LA ERA DE LA SOCIEDAD – RED </vt:lpstr>
      <vt:lpstr>Diapositiva 2</vt:lpstr>
      <vt:lpstr>Diapositiva 3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HERRAMIENTAS DE LA LECTOESCRITURA DIGITAL EN LA ERA DE LA SOCIEDAD – RED </dc:title>
  <dc:creator>user</dc:creator>
  <cp:lastModifiedBy>user</cp:lastModifiedBy>
  <cp:revision>19</cp:revision>
  <dcterms:created xsi:type="dcterms:W3CDTF">2009-10-29T20:26:09Z</dcterms:created>
  <dcterms:modified xsi:type="dcterms:W3CDTF">2009-10-29T23:26:20Z</dcterms:modified>
</cp:coreProperties>
</file>