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64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FB07C-B31C-4CA3-AAF0-755A03D0473A}" type="datetimeFigureOut">
              <a:rPr lang="es-ES" smtClean="0"/>
              <a:t>29/10/2009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F385D-9FE3-43E6-9A56-090049DD8F4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FB07C-B31C-4CA3-AAF0-755A03D0473A}" type="datetimeFigureOut">
              <a:rPr lang="es-ES" smtClean="0"/>
              <a:t>29/10/2009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F385D-9FE3-43E6-9A56-090049DD8F4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FB07C-B31C-4CA3-AAF0-755A03D0473A}" type="datetimeFigureOut">
              <a:rPr lang="es-ES" smtClean="0"/>
              <a:t>29/10/2009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F385D-9FE3-43E6-9A56-090049DD8F4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FB07C-B31C-4CA3-AAF0-755A03D0473A}" type="datetimeFigureOut">
              <a:rPr lang="es-ES" smtClean="0"/>
              <a:t>29/10/2009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F385D-9FE3-43E6-9A56-090049DD8F4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FB07C-B31C-4CA3-AAF0-755A03D0473A}" type="datetimeFigureOut">
              <a:rPr lang="es-ES" smtClean="0"/>
              <a:t>29/10/2009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F385D-9FE3-43E6-9A56-090049DD8F4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FB07C-B31C-4CA3-AAF0-755A03D0473A}" type="datetimeFigureOut">
              <a:rPr lang="es-ES" smtClean="0"/>
              <a:t>29/10/2009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F385D-9FE3-43E6-9A56-090049DD8F4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FB07C-B31C-4CA3-AAF0-755A03D0473A}" type="datetimeFigureOut">
              <a:rPr lang="es-ES" smtClean="0"/>
              <a:t>29/10/2009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F385D-9FE3-43E6-9A56-090049DD8F4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FB07C-B31C-4CA3-AAF0-755A03D0473A}" type="datetimeFigureOut">
              <a:rPr lang="es-ES" smtClean="0"/>
              <a:t>29/10/2009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F385D-9FE3-43E6-9A56-090049DD8F4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FB07C-B31C-4CA3-AAF0-755A03D0473A}" type="datetimeFigureOut">
              <a:rPr lang="es-ES" smtClean="0"/>
              <a:t>29/10/2009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F385D-9FE3-43E6-9A56-090049DD8F4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FB07C-B31C-4CA3-AAF0-755A03D0473A}" type="datetimeFigureOut">
              <a:rPr lang="es-ES" smtClean="0"/>
              <a:t>29/10/2009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F385D-9FE3-43E6-9A56-090049DD8F4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FB07C-B31C-4CA3-AAF0-755A03D0473A}" type="datetimeFigureOut">
              <a:rPr lang="es-ES" smtClean="0"/>
              <a:t>29/10/2009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F385D-9FE3-43E6-9A56-090049DD8F4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FB07C-B31C-4CA3-AAF0-755A03D0473A}" type="datetimeFigureOut">
              <a:rPr lang="es-ES" smtClean="0"/>
              <a:t>29/10/2009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3F385D-9FE3-43E6-9A56-090049DD8F44}" type="slidenum">
              <a:rPr lang="es-ES" smtClean="0"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714356"/>
            <a:ext cx="7772400" cy="5429287"/>
          </a:xfr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s-ES" sz="7200" dirty="0" smtClean="0"/>
              <a:t>APRENDIZAJE SITUACIONAL</a:t>
            </a:r>
            <a:br>
              <a:rPr lang="es-ES" sz="7200" dirty="0" smtClean="0"/>
            </a:br>
            <a:endParaRPr lang="es-ES" sz="72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3000364" y="642918"/>
            <a:ext cx="3214710" cy="642942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APRENDIZAJE SITUADO</a:t>
            </a:r>
            <a:endParaRPr lang="es-ES" dirty="0"/>
          </a:p>
        </p:txBody>
      </p:sp>
      <p:cxnSp>
        <p:nvCxnSpPr>
          <p:cNvPr id="7" name="6 Conector recto de flecha"/>
          <p:cNvCxnSpPr>
            <a:stCxn id="3" idx="2"/>
          </p:cNvCxnSpPr>
          <p:nvPr/>
        </p:nvCxnSpPr>
        <p:spPr>
          <a:xfrm rot="5400000">
            <a:off x="3053943" y="517902"/>
            <a:ext cx="785818" cy="232173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</p:cxnSp>
      <p:sp>
        <p:nvSpPr>
          <p:cNvPr id="8" name="7 Rectángulo"/>
          <p:cNvSpPr/>
          <p:nvPr/>
        </p:nvSpPr>
        <p:spPr>
          <a:xfrm>
            <a:off x="857224" y="2143116"/>
            <a:ext cx="2071702" cy="285752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Premisa </a:t>
            </a:r>
            <a:endParaRPr lang="es-ES" dirty="0"/>
          </a:p>
        </p:txBody>
      </p:sp>
      <p:cxnSp>
        <p:nvCxnSpPr>
          <p:cNvPr id="10" name="9 Conector recto de flecha"/>
          <p:cNvCxnSpPr/>
          <p:nvPr/>
        </p:nvCxnSpPr>
        <p:spPr>
          <a:xfrm rot="5400000">
            <a:off x="1321571" y="2607463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</p:cxnSp>
      <p:sp>
        <p:nvSpPr>
          <p:cNvPr id="14" name="13 Rectángulo"/>
          <p:cNvSpPr/>
          <p:nvPr/>
        </p:nvSpPr>
        <p:spPr>
          <a:xfrm>
            <a:off x="142844" y="2786058"/>
            <a:ext cx="3000396" cy="857256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Lo que sabe el alumno</a:t>
            </a:r>
          </a:p>
          <a:p>
            <a:pPr algn="ctr"/>
            <a:r>
              <a:rPr lang="es-ES" dirty="0" smtClean="0"/>
              <a:t>#</a:t>
            </a:r>
          </a:p>
          <a:p>
            <a:pPr algn="ctr"/>
            <a:r>
              <a:rPr lang="es-ES" dirty="0" smtClean="0"/>
              <a:t>Saber  hacer con lo que sabe </a:t>
            </a:r>
            <a:endParaRPr lang="es-ES" dirty="0"/>
          </a:p>
        </p:txBody>
      </p:sp>
      <p:cxnSp>
        <p:nvCxnSpPr>
          <p:cNvPr id="17" name="16 Conector recto de flecha"/>
          <p:cNvCxnSpPr/>
          <p:nvPr/>
        </p:nvCxnSpPr>
        <p:spPr>
          <a:xfrm rot="5400000">
            <a:off x="1178695" y="3821909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</p:cxnSp>
      <p:sp>
        <p:nvSpPr>
          <p:cNvPr id="18" name="17 Rectángulo"/>
          <p:cNvSpPr/>
          <p:nvPr/>
        </p:nvSpPr>
        <p:spPr>
          <a:xfrm>
            <a:off x="142844" y="4000504"/>
            <a:ext cx="2143140" cy="571504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Parte de actividades autenticas o reales</a:t>
            </a:r>
            <a:endParaRPr lang="es-ES" dirty="0"/>
          </a:p>
        </p:txBody>
      </p:sp>
      <p:cxnSp>
        <p:nvCxnSpPr>
          <p:cNvPr id="20" name="19 Conector recto de flecha"/>
          <p:cNvCxnSpPr/>
          <p:nvPr/>
        </p:nvCxnSpPr>
        <p:spPr>
          <a:xfrm rot="16200000" flipH="1">
            <a:off x="4196950" y="2089537"/>
            <a:ext cx="1500197" cy="357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</p:cxnSp>
      <p:sp>
        <p:nvSpPr>
          <p:cNvPr id="21" name="20 Rectángulo"/>
          <p:cNvSpPr/>
          <p:nvPr/>
        </p:nvSpPr>
        <p:spPr>
          <a:xfrm>
            <a:off x="3643306" y="2857496"/>
            <a:ext cx="2714644" cy="571504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Para la acción concreta y transformadora    </a:t>
            </a:r>
            <a:endParaRPr lang="es-ES" dirty="0"/>
          </a:p>
        </p:txBody>
      </p:sp>
      <p:cxnSp>
        <p:nvCxnSpPr>
          <p:cNvPr id="23" name="22 Conector recto de flecha"/>
          <p:cNvCxnSpPr/>
          <p:nvPr/>
        </p:nvCxnSpPr>
        <p:spPr>
          <a:xfrm flipV="1">
            <a:off x="5072066" y="2214554"/>
            <a:ext cx="785818" cy="5715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</p:cxnSp>
      <p:sp>
        <p:nvSpPr>
          <p:cNvPr id="25" name="24 Rectángulo"/>
          <p:cNvSpPr/>
          <p:nvPr/>
        </p:nvSpPr>
        <p:spPr>
          <a:xfrm>
            <a:off x="5643570" y="1357298"/>
            <a:ext cx="3143272" cy="785818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Centrado en el proceso de </a:t>
            </a:r>
            <a:r>
              <a:rPr lang="es-ES" dirty="0" err="1" smtClean="0"/>
              <a:t>apropiamiento</a:t>
            </a:r>
            <a:r>
              <a:rPr lang="es-ES" dirty="0" smtClean="0"/>
              <a:t> que presenta el estudiante</a:t>
            </a:r>
            <a:endParaRPr lang="es-ES" dirty="0"/>
          </a:p>
        </p:txBody>
      </p:sp>
      <p:cxnSp>
        <p:nvCxnSpPr>
          <p:cNvPr id="36" name="35 Conector recto de flecha"/>
          <p:cNvCxnSpPr/>
          <p:nvPr/>
        </p:nvCxnSpPr>
        <p:spPr>
          <a:xfrm>
            <a:off x="6357950" y="3214686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</p:cxnSp>
      <p:sp>
        <p:nvSpPr>
          <p:cNvPr id="37" name="36 Rectángulo"/>
          <p:cNvSpPr/>
          <p:nvPr/>
        </p:nvSpPr>
        <p:spPr>
          <a:xfrm>
            <a:off x="6786578" y="2857496"/>
            <a:ext cx="1785950" cy="785818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consecuencia</a:t>
            </a:r>
          </a:p>
          <a:p>
            <a:pPr algn="ctr"/>
            <a:r>
              <a:rPr lang="es-ES" dirty="0" smtClean="0"/>
              <a:t>Práctica social</a:t>
            </a:r>
            <a:endParaRPr lang="es-ES" dirty="0"/>
          </a:p>
        </p:txBody>
      </p:sp>
      <p:cxnSp>
        <p:nvCxnSpPr>
          <p:cNvPr id="39" name="38 Conector recto de flecha"/>
          <p:cNvCxnSpPr>
            <a:stCxn id="21" idx="2"/>
          </p:cNvCxnSpPr>
          <p:nvPr/>
        </p:nvCxnSpPr>
        <p:spPr>
          <a:xfrm rot="5400000">
            <a:off x="4572000" y="3857628"/>
            <a:ext cx="85725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</p:cxnSp>
      <p:sp>
        <p:nvSpPr>
          <p:cNvPr id="40" name="39 Rectángulo"/>
          <p:cNvSpPr/>
          <p:nvPr/>
        </p:nvSpPr>
        <p:spPr>
          <a:xfrm>
            <a:off x="4572000" y="4286256"/>
            <a:ext cx="1071570" cy="428628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coexiste</a:t>
            </a:r>
            <a:endParaRPr lang="es-ES" dirty="0"/>
          </a:p>
        </p:txBody>
      </p:sp>
      <p:cxnSp>
        <p:nvCxnSpPr>
          <p:cNvPr id="42" name="41 Conector recto de flecha"/>
          <p:cNvCxnSpPr>
            <a:stCxn id="40" idx="1"/>
          </p:cNvCxnSpPr>
          <p:nvPr/>
        </p:nvCxnSpPr>
        <p:spPr>
          <a:xfrm rot="10800000" flipV="1">
            <a:off x="3929058" y="4500570"/>
            <a:ext cx="642942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</p:cxnSp>
      <p:cxnSp>
        <p:nvCxnSpPr>
          <p:cNvPr id="44" name="43 Conector recto de flecha"/>
          <p:cNvCxnSpPr>
            <a:stCxn id="40" idx="3"/>
          </p:cNvCxnSpPr>
          <p:nvPr/>
        </p:nvCxnSpPr>
        <p:spPr>
          <a:xfrm>
            <a:off x="5643570" y="4500570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</p:cxnSp>
      <p:cxnSp>
        <p:nvCxnSpPr>
          <p:cNvPr id="46" name="45 Conector recto de flecha"/>
          <p:cNvCxnSpPr>
            <a:stCxn id="40" idx="2"/>
          </p:cNvCxnSpPr>
          <p:nvPr/>
        </p:nvCxnSpPr>
        <p:spPr>
          <a:xfrm rot="16200000" flipH="1">
            <a:off x="4839892" y="4982776"/>
            <a:ext cx="571504" cy="3571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</p:cxnSp>
      <p:sp>
        <p:nvSpPr>
          <p:cNvPr id="47" name="46 Rectángulo"/>
          <p:cNvSpPr/>
          <p:nvPr/>
        </p:nvSpPr>
        <p:spPr>
          <a:xfrm>
            <a:off x="6286512" y="4286256"/>
            <a:ext cx="1571636" cy="285752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antagónicas</a:t>
            </a:r>
            <a:endParaRPr lang="es-ES" dirty="0"/>
          </a:p>
        </p:txBody>
      </p:sp>
      <p:sp>
        <p:nvSpPr>
          <p:cNvPr id="48" name="47 Rectángulo"/>
          <p:cNvSpPr/>
          <p:nvPr/>
        </p:nvSpPr>
        <p:spPr>
          <a:xfrm>
            <a:off x="4286248" y="5357826"/>
            <a:ext cx="1643074" cy="214314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simultáneas</a:t>
            </a:r>
            <a:endParaRPr lang="es-ES" dirty="0"/>
          </a:p>
        </p:txBody>
      </p:sp>
      <p:sp>
        <p:nvSpPr>
          <p:cNvPr id="49" name="48 Rectángulo"/>
          <p:cNvSpPr/>
          <p:nvPr/>
        </p:nvSpPr>
        <p:spPr>
          <a:xfrm>
            <a:off x="2214546" y="4786322"/>
            <a:ext cx="2000264" cy="428628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complementarias</a:t>
            </a:r>
            <a:endParaRPr lang="es-E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Abrir llave"/>
          <p:cNvSpPr/>
          <p:nvPr/>
        </p:nvSpPr>
        <p:spPr>
          <a:xfrm>
            <a:off x="1785918" y="428604"/>
            <a:ext cx="857256" cy="6072230"/>
          </a:xfrm>
          <a:prstGeom prst="leftBrace">
            <a:avLst>
              <a:gd name="adj1" fmla="val 26845"/>
              <a:gd name="adj2" fmla="val 50000"/>
            </a:avLst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2 CuadroTexto"/>
          <p:cNvSpPr txBox="1"/>
          <p:nvPr/>
        </p:nvSpPr>
        <p:spPr>
          <a:xfrm>
            <a:off x="2500298" y="928670"/>
            <a:ext cx="6215106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/>
              <a:t>Genera nuevas competencias para la vida , nuevos  lenguajes, difunde valores.</a:t>
            </a:r>
          </a:p>
          <a:p>
            <a:endParaRPr lang="es-ES" sz="2400" dirty="0"/>
          </a:p>
          <a:p>
            <a:endParaRPr lang="es-ES" sz="2400" dirty="0" smtClean="0"/>
          </a:p>
          <a:p>
            <a:r>
              <a:rPr lang="es-ES" sz="2400" dirty="0" smtClean="0"/>
              <a:t>Modelo educativo basado en competencias apoya el trabajo cooperativo entre profesores y alumnos.</a:t>
            </a:r>
          </a:p>
          <a:p>
            <a:endParaRPr lang="es-ES" sz="2400" dirty="0"/>
          </a:p>
          <a:p>
            <a:endParaRPr lang="es-ES" sz="2400" dirty="0" smtClean="0"/>
          </a:p>
          <a:p>
            <a:endParaRPr lang="es-ES" sz="2400" dirty="0"/>
          </a:p>
          <a:p>
            <a:r>
              <a:rPr lang="es-ES" sz="2400" dirty="0" smtClean="0"/>
              <a:t>Desarrolla el concepto aprender a aprender, resolución de problemas reales, trabajar de manera colaborativa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142844" y="2928934"/>
            <a:ext cx="1643042" cy="1200329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s-ES" dirty="0" smtClean="0"/>
              <a:t>El aprendizaje situado y las </a:t>
            </a:r>
            <a:r>
              <a:rPr lang="es-ES" dirty="0" err="1" smtClean="0"/>
              <a:t>TICs</a:t>
            </a:r>
            <a:r>
              <a:rPr lang="es-ES" dirty="0" smtClean="0"/>
              <a:t>  se centra en </a:t>
            </a:r>
            <a:endParaRPr lang="es-ES" dirty="0"/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500298" y="642918"/>
            <a:ext cx="4714908" cy="500066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DIMENSIONES DE INFLENCIA</a:t>
            </a:r>
            <a:endParaRPr lang="es-ES" dirty="0"/>
          </a:p>
        </p:txBody>
      </p:sp>
      <p:cxnSp>
        <p:nvCxnSpPr>
          <p:cNvPr id="4" name="3 Conector recto de flecha"/>
          <p:cNvCxnSpPr>
            <a:stCxn id="2" idx="2"/>
          </p:cNvCxnSpPr>
          <p:nvPr/>
        </p:nvCxnSpPr>
        <p:spPr>
          <a:xfrm rot="5400000">
            <a:off x="4464843" y="1535893"/>
            <a:ext cx="785818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>
            <a:off x="928662" y="1857364"/>
            <a:ext cx="7286676" cy="142876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3" name="12 Conector recto de flecha"/>
          <p:cNvCxnSpPr/>
          <p:nvPr/>
        </p:nvCxnSpPr>
        <p:spPr>
          <a:xfrm rot="5400000">
            <a:off x="678629" y="2107397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4" name="13 Rectángulo"/>
          <p:cNvSpPr/>
          <p:nvPr/>
        </p:nvSpPr>
        <p:spPr>
          <a:xfrm>
            <a:off x="142844" y="2428868"/>
            <a:ext cx="1500198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SERVICIOS EDUCATIVOS</a:t>
            </a:r>
            <a:endParaRPr lang="es-ES" dirty="0"/>
          </a:p>
        </p:txBody>
      </p:sp>
      <p:cxnSp>
        <p:nvCxnSpPr>
          <p:cNvPr id="16" name="15 Conector recto de flecha"/>
          <p:cNvCxnSpPr/>
          <p:nvPr/>
        </p:nvCxnSpPr>
        <p:spPr>
          <a:xfrm rot="5400000">
            <a:off x="2358216" y="2213760"/>
            <a:ext cx="570710" cy="79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9" name="18 Rectángulo"/>
          <p:cNvSpPr/>
          <p:nvPr/>
        </p:nvSpPr>
        <p:spPr>
          <a:xfrm>
            <a:off x="1785918" y="2500306"/>
            <a:ext cx="1714512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/>
              <a:t>ACOMPAÑAMIENTO</a:t>
            </a:r>
            <a:endParaRPr lang="es-ES" sz="1400" dirty="0"/>
          </a:p>
        </p:txBody>
      </p:sp>
      <p:cxnSp>
        <p:nvCxnSpPr>
          <p:cNvPr id="21" name="20 Conector recto de flecha"/>
          <p:cNvCxnSpPr/>
          <p:nvPr/>
        </p:nvCxnSpPr>
        <p:spPr>
          <a:xfrm rot="5400000">
            <a:off x="4037009" y="2249479"/>
            <a:ext cx="642942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2" name="21 Rectángulo"/>
          <p:cNvSpPr/>
          <p:nvPr/>
        </p:nvSpPr>
        <p:spPr>
          <a:xfrm>
            <a:off x="3714744" y="2571744"/>
            <a:ext cx="1428760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FORMACIÓN</a:t>
            </a:r>
            <a:endParaRPr lang="es-ES" dirty="0"/>
          </a:p>
        </p:txBody>
      </p:sp>
      <p:cxnSp>
        <p:nvCxnSpPr>
          <p:cNvPr id="26" name="25 Conector recto de flecha"/>
          <p:cNvCxnSpPr/>
          <p:nvPr/>
        </p:nvCxnSpPr>
        <p:spPr>
          <a:xfrm rot="5400000">
            <a:off x="5965835" y="2249479"/>
            <a:ext cx="642942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7" name="26 Rectángulo"/>
          <p:cNvSpPr/>
          <p:nvPr/>
        </p:nvSpPr>
        <p:spPr>
          <a:xfrm>
            <a:off x="5429256" y="2571744"/>
            <a:ext cx="1785950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INVESTIGACIÓN Y DESARROLLO</a:t>
            </a:r>
            <a:endParaRPr lang="es-ES" dirty="0"/>
          </a:p>
        </p:txBody>
      </p:sp>
      <p:cxnSp>
        <p:nvCxnSpPr>
          <p:cNvPr id="29" name="28 Conector recto de flecha"/>
          <p:cNvCxnSpPr/>
          <p:nvPr/>
        </p:nvCxnSpPr>
        <p:spPr>
          <a:xfrm rot="5400000">
            <a:off x="7929586" y="2214554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30" name="29 Rectángulo"/>
          <p:cNvSpPr/>
          <p:nvPr/>
        </p:nvSpPr>
        <p:spPr>
          <a:xfrm>
            <a:off x="7429520" y="2500306"/>
            <a:ext cx="1500198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INCLISIÓN SOCIAL</a:t>
            </a:r>
            <a:endParaRPr lang="es-ES" dirty="0"/>
          </a:p>
        </p:txBody>
      </p:sp>
      <p:cxnSp>
        <p:nvCxnSpPr>
          <p:cNvPr id="35" name="34 Conector recto de flecha"/>
          <p:cNvCxnSpPr>
            <a:stCxn id="14" idx="2"/>
          </p:cNvCxnSpPr>
          <p:nvPr/>
        </p:nvCxnSpPr>
        <p:spPr>
          <a:xfrm rot="5400000">
            <a:off x="660770" y="3196829"/>
            <a:ext cx="428630" cy="3571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39" name="38 Rectángulo"/>
          <p:cNvSpPr/>
          <p:nvPr/>
        </p:nvSpPr>
        <p:spPr>
          <a:xfrm>
            <a:off x="285720" y="3429000"/>
            <a:ext cx="1214446" cy="8572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Nuevos escenarios educativos</a:t>
            </a:r>
            <a:endParaRPr lang="es-ES" dirty="0"/>
          </a:p>
        </p:txBody>
      </p:sp>
      <p:cxnSp>
        <p:nvCxnSpPr>
          <p:cNvPr id="43" name="42 Conector recto de flecha"/>
          <p:cNvCxnSpPr>
            <a:stCxn id="39" idx="2"/>
          </p:cNvCxnSpPr>
          <p:nvPr/>
        </p:nvCxnSpPr>
        <p:spPr>
          <a:xfrm rot="16200000" flipH="1">
            <a:off x="696488" y="4482710"/>
            <a:ext cx="428630" cy="3572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46" name="45 Rectángulo"/>
          <p:cNvSpPr/>
          <p:nvPr/>
        </p:nvSpPr>
        <p:spPr>
          <a:xfrm>
            <a:off x="71438" y="4714884"/>
            <a:ext cx="1857356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E - aprendizaje</a:t>
            </a:r>
            <a:endParaRPr lang="es-ES" dirty="0"/>
          </a:p>
        </p:txBody>
      </p:sp>
      <p:cxnSp>
        <p:nvCxnSpPr>
          <p:cNvPr id="49" name="48 Conector recto de flecha"/>
          <p:cNvCxnSpPr>
            <a:stCxn id="19" idx="2"/>
          </p:cNvCxnSpPr>
          <p:nvPr/>
        </p:nvCxnSpPr>
        <p:spPr>
          <a:xfrm rot="5400000">
            <a:off x="2464579" y="3178967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50" name="49 Rectángulo"/>
          <p:cNvSpPr/>
          <p:nvPr/>
        </p:nvSpPr>
        <p:spPr>
          <a:xfrm>
            <a:off x="1643042" y="3357562"/>
            <a:ext cx="2357454" cy="7858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Espacio social </a:t>
            </a:r>
          </a:p>
          <a:p>
            <a:pPr algn="ctr"/>
            <a:r>
              <a:rPr lang="es-ES" dirty="0" smtClean="0"/>
              <a:t>diferente, generando</a:t>
            </a:r>
          </a:p>
          <a:p>
            <a:pPr algn="ctr"/>
            <a:r>
              <a:rPr lang="es-ES" dirty="0" smtClean="0"/>
              <a:t> la sociedad red</a:t>
            </a:r>
            <a:endParaRPr lang="es-ES" dirty="0"/>
          </a:p>
        </p:txBody>
      </p:sp>
      <p:cxnSp>
        <p:nvCxnSpPr>
          <p:cNvPr id="52" name="51 Conector recto de flecha"/>
          <p:cNvCxnSpPr/>
          <p:nvPr/>
        </p:nvCxnSpPr>
        <p:spPr>
          <a:xfrm rot="16200000" flipH="1">
            <a:off x="2446720" y="4339834"/>
            <a:ext cx="571504" cy="3571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53" name="52 Rectángulo"/>
          <p:cNvSpPr/>
          <p:nvPr/>
        </p:nvSpPr>
        <p:spPr>
          <a:xfrm>
            <a:off x="2214546" y="4643446"/>
            <a:ext cx="1000132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TIC</a:t>
            </a:r>
            <a:endParaRPr lang="es-ES" dirty="0"/>
          </a:p>
        </p:txBody>
      </p:sp>
      <p:cxnSp>
        <p:nvCxnSpPr>
          <p:cNvPr id="55" name="54 Conector recto de flecha"/>
          <p:cNvCxnSpPr>
            <a:stCxn id="53" idx="2"/>
          </p:cNvCxnSpPr>
          <p:nvPr/>
        </p:nvCxnSpPr>
        <p:spPr>
          <a:xfrm rot="5400000">
            <a:off x="2536017" y="5250669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56" name="55 Rectángulo"/>
          <p:cNvSpPr/>
          <p:nvPr/>
        </p:nvSpPr>
        <p:spPr>
          <a:xfrm>
            <a:off x="1214414" y="5429264"/>
            <a:ext cx="3071834" cy="8572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- Hábitos, actitudes, información, conocimientos, saberes, intercambio de datos</a:t>
            </a:r>
            <a:endParaRPr lang="es-ES" dirty="0"/>
          </a:p>
        </p:txBody>
      </p:sp>
      <p:cxnSp>
        <p:nvCxnSpPr>
          <p:cNvPr id="58" name="57 Conector recto de flecha"/>
          <p:cNvCxnSpPr>
            <a:stCxn id="22" idx="2"/>
          </p:cNvCxnSpPr>
          <p:nvPr/>
        </p:nvCxnSpPr>
        <p:spPr>
          <a:xfrm rot="5400000">
            <a:off x="4179091" y="3250405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59" name="58 Rectángulo"/>
          <p:cNvSpPr/>
          <p:nvPr/>
        </p:nvSpPr>
        <p:spPr>
          <a:xfrm>
            <a:off x="4071934" y="3500438"/>
            <a:ext cx="1357322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Uso de internet</a:t>
            </a:r>
            <a:endParaRPr lang="es-ES" dirty="0"/>
          </a:p>
        </p:txBody>
      </p:sp>
      <p:cxnSp>
        <p:nvCxnSpPr>
          <p:cNvPr id="61" name="60 Conector recto de flecha"/>
          <p:cNvCxnSpPr/>
          <p:nvPr/>
        </p:nvCxnSpPr>
        <p:spPr>
          <a:xfrm rot="16200000" flipH="1">
            <a:off x="4446983" y="4054084"/>
            <a:ext cx="428630" cy="3571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64" name="63 Rectángulo"/>
          <p:cNvSpPr/>
          <p:nvPr/>
        </p:nvSpPr>
        <p:spPr>
          <a:xfrm>
            <a:off x="3786182" y="4286256"/>
            <a:ext cx="2071702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Nuevas formas de transmisión  y difusión</a:t>
            </a:r>
            <a:endParaRPr lang="es-ES" dirty="0"/>
          </a:p>
        </p:txBody>
      </p:sp>
      <p:cxnSp>
        <p:nvCxnSpPr>
          <p:cNvPr id="66" name="65 Conector recto de flecha"/>
          <p:cNvCxnSpPr>
            <a:stCxn id="64" idx="2"/>
          </p:cNvCxnSpPr>
          <p:nvPr/>
        </p:nvCxnSpPr>
        <p:spPr>
          <a:xfrm rot="16200000" flipH="1">
            <a:off x="4661297" y="5375685"/>
            <a:ext cx="357190" cy="3571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67" name="66 Rectángulo"/>
          <p:cNvSpPr/>
          <p:nvPr/>
        </p:nvSpPr>
        <p:spPr>
          <a:xfrm>
            <a:off x="4429124" y="5500702"/>
            <a:ext cx="1714512" cy="11430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Estrategias novedosas, construcción de saberes</a:t>
            </a:r>
            <a:endParaRPr lang="es-ES" dirty="0"/>
          </a:p>
        </p:txBody>
      </p:sp>
      <p:cxnSp>
        <p:nvCxnSpPr>
          <p:cNvPr id="69" name="68 Conector recto de flecha"/>
          <p:cNvCxnSpPr/>
          <p:nvPr/>
        </p:nvCxnSpPr>
        <p:spPr>
          <a:xfrm rot="5400000">
            <a:off x="6607983" y="3321843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70" name="69 Rectángulo"/>
          <p:cNvSpPr/>
          <p:nvPr/>
        </p:nvSpPr>
        <p:spPr>
          <a:xfrm>
            <a:off x="6000760" y="3571876"/>
            <a:ext cx="1500198" cy="12144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Busca mejores herramientas tecnológicas</a:t>
            </a:r>
            <a:endParaRPr lang="es-ES" dirty="0"/>
          </a:p>
        </p:txBody>
      </p:sp>
      <p:cxnSp>
        <p:nvCxnSpPr>
          <p:cNvPr id="72" name="71 Conector recto de flecha"/>
          <p:cNvCxnSpPr/>
          <p:nvPr/>
        </p:nvCxnSpPr>
        <p:spPr>
          <a:xfrm rot="5400000">
            <a:off x="8322495" y="3321843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73" name="72 Rectángulo"/>
          <p:cNvSpPr/>
          <p:nvPr/>
        </p:nvSpPr>
        <p:spPr>
          <a:xfrm>
            <a:off x="7715272" y="3786190"/>
            <a:ext cx="1428728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Grupos vulnerables</a:t>
            </a:r>
            <a:endParaRPr lang="es-ES" dirty="0"/>
          </a:p>
        </p:txBody>
      </p:sp>
      <p:cxnSp>
        <p:nvCxnSpPr>
          <p:cNvPr id="75" name="74 Conector recto de flecha"/>
          <p:cNvCxnSpPr>
            <a:stCxn id="73" idx="2"/>
          </p:cNvCxnSpPr>
          <p:nvPr/>
        </p:nvCxnSpPr>
        <p:spPr>
          <a:xfrm rot="16200000" flipH="1">
            <a:off x="8143892" y="4643438"/>
            <a:ext cx="571504" cy="1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76" name="75 Rectángulo"/>
          <p:cNvSpPr/>
          <p:nvPr/>
        </p:nvSpPr>
        <p:spPr>
          <a:xfrm>
            <a:off x="7072330" y="4929198"/>
            <a:ext cx="2000264" cy="8572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Ampliar los alcances de las instituciones</a:t>
            </a:r>
            <a:endParaRPr lang="es-ES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71</TotalTime>
  <Words>167</Words>
  <Application>Microsoft Office PowerPoint</Application>
  <PresentationFormat>Presentación en pantalla (4:3)</PresentationFormat>
  <Paragraphs>43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Tema de Office</vt:lpstr>
      <vt:lpstr>APRENDIZAJE SITUACIONAL </vt:lpstr>
      <vt:lpstr>Diapositiva 2</vt:lpstr>
      <vt:lpstr>Diapositiva 3</vt:lpstr>
      <vt:lpstr>Diapositiva 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APRENDIZAJE SITUACIONAL </dc:title>
  <dc:creator>user</dc:creator>
  <cp:lastModifiedBy>user</cp:lastModifiedBy>
  <cp:revision>8</cp:revision>
  <dcterms:created xsi:type="dcterms:W3CDTF">2009-10-30T02:15:55Z</dcterms:created>
  <dcterms:modified xsi:type="dcterms:W3CDTF">2009-10-30T03:27:22Z</dcterms:modified>
</cp:coreProperties>
</file>