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Office_Excel1.xlsx"/><Relationship Id="rId1" Type="http://schemas.openxmlformats.org/officeDocument/2006/relationships/image" Target="../media/image2.jpeg"/></Relationships>
</file>

<file path=ppt/charts/_rels/chart2.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PA"/>
  <c:chart>
    <c:title>
      <c:tx>
        <c:rich>
          <a:bodyPr/>
          <a:lstStyle/>
          <a:p>
            <a:pPr>
              <a:defRPr/>
            </a:pPr>
            <a:r>
              <a:rPr lang="es-ES" sz="1800" b="1" i="0" u="none" strike="noStrike" baseline="0"/>
              <a:t>Utiliza estrategias didácticas en sus clases.</a:t>
            </a:r>
            <a:endParaRPr lang="es-PA"/>
          </a:p>
        </c:rich>
      </c:tx>
      <c:layout/>
    </c:title>
    <c:plotArea>
      <c:layout>
        <c:manualLayout>
          <c:layoutTarget val="inner"/>
          <c:xMode val="edge"/>
          <c:yMode val="edge"/>
          <c:x val="7.9057956195624307E-2"/>
          <c:y val="2.4102074334444768E-2"/>
          <c:w val="0.87071815029401878"/>
          <c:h val="0.83315575377836193"/>
        </c:manualLayout>
      </c:layout>
      <c:barChart>
        <c:barDir val="col"/>
        <c:grouping val="clustered"/>
        <c:ser>
          <c:idx val="0"/>
          <c:order val="0"/>
          <c:tx>
            <c:strRef>
              <c:f>Hoja1!$B$1</c:f>
              <c:strCache>
                <c:ptCount val="1"/>
                <c:pt idx="0">
                  <c:v>Si</c:v>
                </c:pt>
              </c:strCache>
            </c:strRef>
          </c:tx>
          <c:dPt>
            <c:idx val="1"/>
            <c:spPr>
              <a:gradFill>
                <a:gsLst>
                  <a:gs pos="0">
                    <a:srgbClr val="FF3399"/>
                  </a:gs>
                  <a:gs pos="25000">
                    <a:srgbClr val="FF6633"/>
                  </a:gs>
                  <a:gs pos="50000">
                    <a:srgbClr val="FFFF00"/>
                  </a:gs>
                  <a:gs pos="75000">
                    <a:srgbClr val="01A78F"/>
                  </a:gs>
                  <a:gs pos="100000">
                    <a:srgbClr val="3366FF"/>
                  </a:gs>
                </a:gsLst>
                <a:lin ang="5400000" scaled="0"/>
              </a:gradFill>
            </c:spPr>
          </c:dPt>
          <c:dPt>
            <c:idx val="2"/>
            <c:spPr>
              <a:blipFill>
                <a:blip xmlns:r="http://schemas.openxmlformats.org/officeDocument/2006/relationships" r:embed="rId1"/>
                <a:tile tx="0" ty="0" sx="100000" sy="100000" flip="none" algn="tl"/>
              </a:blipFill>
            </c:spPr>
          </c:dPt>
          <c:cat>
            <c:strRef>
              <c:f>Hoja1!$A$2:$A$4</c:f>
              <c:strCache>
                <c:ptCount val="3"/>
                <c:pt idx="0">
                  <c:v>Profesor 1</c:v>
                </c:pt>
                <c:pt idx="1">
                  <c:v>Profesor 2</c:v>
                </c:pt>
                <c:pt idx="2">
                  <c:v>Profesor 3</c:v>
                </c:pt>
              </c:strCache>
            </c:strRef>
          </c:cat>
          <c:val>
            <c:numRef>
              <c:f>Hoja1!$B$2:$B$4</c:f>
              <c:numCache>
                <c:formatCode>General</c:formatCode>
                <c:ptCount val="3"/>
                <c:pt idx="0">
                  <c:v>1</c:v>
                </c:pt>
                <c:pt idx="1">
                  <c:v>1</c:v>
                </c:pt>
                <c:pt idx="2">
                  <c:v>1</c:v>
                </c:pt>
              </c:numCache>
            </c:numRef>
          </c:val>
        </c:ser>
        <c:ser>
          <c:idx val="1"/>
          <c:order val="1"/>
          <c:tx>
            <c:strRef>
              <c:f>Hoja1!$C$1</c:f>
              <c:strCache>
                <c:ptCount val="1"/>
                <c:pt idx="0">
                  <c:v>no</c:v>
                </c:pt>
              </c:strCache>
            </c:strRef>
          </c:tx>
          <c:cat>
            <c:strRef>
              <c:f>Hoja1!$A$2:$A$4</c:f>
              <c:strCache>
                <c:ptCount val="3"/>
                <c:pt idx="0">
                  <c:v>Profesor 1</c:v>
                </c:pt>
                <c:pt idx="1">
                  <c:v>Profesor 2</c:v>
                </c:pt>
                <c:pt idx="2">
                  <c:v>Profesor 3</c:v>
                </c:pt>
              </c:strCache>
            </c:strRef>
          </c:cat>
          <c:val>
            <c:numRef>
              <c:f>Hoja1!$C$2:$C$4</c:f>
              <c:numCache>
                <c:formatCode>General</c:formatCode>
                <c:ptCount val="3"/>
                <c:pt idx="0">
                  <c:v>0</c:v>
                </c:pt>
                <c:pt idx="1">
                  <c:v>0</c:v>
                </c:pt>
                <c:pt idx="2">
                  <c:v>0</c:v>
                </c:pt>
              </c:numCache>
            </c:numRef>
          </c:val>
        </c:ser>
        <c:axId val="62427520"/>
        <c:axId val="62429056"/>
      </c:barChart>
      <c:catAx>
        <c:axId val="62427520"/>
        <c:scaling>
          <c:orientation val="minMax"/>
        </c:scaling>
        <c:axPos val="b"/>
        <c:majorTickMark val="none"/>
        <c:tickLblPos val="nextTo"/>
        <c:crossAx val="62429056"/>
        <c:crosses val="autoZero"/>
        <c:auto val="1"/>
        <c:lblAlgn val="ctr"/>
        <c:lblOffset val="100"/>
      </c:catAx>
      <c:valAx>
        <c:axId val="62429056"/>
        <c:scaling>
          <c:orientation val="minMax"/>
        </c:scaling>
        <c:axPos val="l"/>
        <c:majorGridlines/>
        <c:numFmt formatCode="General" sourceLinked="1"/>
        <c:majorTickMark val="none"/>
        <c:tickLblPos val="nextTo"/>
        <c:crossAx val="62427520"/>
        <c:crosses val="autoZero"/>
        <c:crossBetween val="between"/>
      </c:valAx>
    </c:plotArea>
    <c:legend>
      <c:legendPos val="r"/>
      <c:layout/>
    </c:legend>
    <c:plotVisOnly val="1"/>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PA"/>
  <c:style val="11"/>
  <c:chart>
    <c:plotArea>
      <c:layout/>
      <c:barChart>
        <c:barDir val="col"/>
        <c:grouping val="clustered"/>
        <c:ser>
          <c:idx val="0"/>
          <c:order val="0"/>
          <c:cat>
            <c:strRef>
              <c:f>Hoja1!$B$1:$H$1</c:f>
              <c:strCache>
                <c:ptCount val="7"/>
                <c:pt idx="0">
                  <c:v>Diapositivas</c:v>
                </c:pt>
                <c:pt idx="1">
                  <c:v>Resumen </c:v>
                </c:pt>
                <c:pt idx="2">
                  <c:v>Glosarios</c:v>
                </c:pt>
                <c:pt idx="3">
                  <c:v>Videos </c:v>
                </c:pt>
                <c:pt idx="4">
                  <c:v>Exposiciones.</c:v>
                </c:pt>
                <c:pt idx="5">
                  <c:v>Análisis.</c:v>
                </c:pt>
                <c:pt idx="6">
                  <c:v>mapas conceptuales</c:v>
                </c:pt>
              </c:strCache>
            </c:strRef>
          </c:cat>
          <c:val>
            <c:numRef>
              <c:f>Hoja1!$B$2:$H$2</c:f>
              <c:numCache>
                <c:formatCode>General</c:formatCode>
                <c:ptCount val="7"/>
                <c:pt idx="0">
                  <c:v>3</c:v>
                </c:pt>
                <c:pt idx="1">
                  <c:v>2</c:v>
                </c:pt>
                <c:pt idx="2">
                  <c:v>2</c:v>
                </c:pt>
                <c:pt idx="3">
                  <c:v>2</c:v>
                </c:pt>
                <c:pt idx="4">
                  <c:v>3</c:v>
                </c:pt>
                <c:pt idx="5">
                  <c:v>3</c:v>
                </c:pt>
                <c:pt idx="6">
                  <c:v>3</c:v>
                </c:pt>
              </c:numCache>
            </c:numRef>
          </c:val>
        </c:ser>
        <c:ser>
          <c:idx val="1"/>
          <c:order val="1"/>
          <c:cat>
            <c:strRef>
              <c:f>Hoja1!$B$1:$H$1</c:f>
              <c:strCache>
                <c:ptCount val="7"/>
                <c:pt idx="0">
                  <c:v>Diapositivas</c:v>
                </c:pt>
                <c:pt idx="1">
                  <c:v>Resumen </c:v>
                </c:pt>
                <c:pt idx="2">
                  <c:v>Glosarios</c:v>
                </c:pt>
                <c:pt idx="3">
                  <c:v>Videos </c:v>
                </c:pt>
                <c:pt idx="4">
                  <c:v>Exposiciones.</c:v>
                </c:pt>
                <c:pt idx="5">
                  <c:v>Análisis.</c:v>
                </c:pt>
                <c:pt idx="6">
                  <c:v>mapas conceptuales</c:v>
                </c:pt>
              </c:strCache>
            </c:strRef>
          </c:cat>
          <c:val>
            <c:numRef>
              <c:f>Hoja1!$B$3:$H$3</c:f>
              <c:numCache>
                <c:formatCode>General</c:formatCode>
                <c:ptCount val="7"/>
              </c:numCache>
            </c:numRef>
          </c:val>
        </c:ser>
        <c:axId val="45956480"/>
        <c:axId val="43959424"/>
      </c:barChart>
      <c:catAx>
        <c:axId val="45956480"/>
        <c:scaling>
          <c:orientation val="minMax"/>
        </c:scaling>
        <c:axPos val="b"/>
        <c:tickLblPos val="nextTo"/>
        <c:crossAx val="43959424"/>
        <c:crosses val="autoZero"/>
        <c:auto val="1"/>
        <c:lblAlgn val="ctr"/>
        <c:lblOffset val="100"/>
      </c:catAx>
      <c:valAx>
        <c:axId val="43959424"/>
        <c:scaling>
          <c:orientation val="minMax"/>
        </c:scaling>
        <c:axPos val="l"/>
        <c:majorGridlines/>
        <c:numFmt formatCode="General" sourceLinked="1"/>
        <c:tickLblPos val="nextTo"/>
        <c:crossAx val="45956480"/>
        <c:crosses val="autoZero"/>
        <c:crossBetween val="between"/>
      </c:valAx>
    </c:plotArea>
    <c:legend>
      <c:legendPos val="r"/>
      <c:legendEntry>
        <c:idx val="1"/>
        <c:delete val="1"/>
      </c:legendEntry>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PA"/>
  <c:chart>
    <c:title>
      <c:tx>
        <c:rich>
          <a:bodyPr/>
          <a:lstStyle/>
          <a:p>
            <a:pPr>
              <a:defRPr/>
            </a:pPr>
            <a:r>
              <a:rPr lang="es-ES" sz="1800" b="1" i="0" u="none" strike="noStrike" baseline="0"/>
              <a:t>-¿Por qué considera el uso de estas estrategias?</a:t>
            </a:r>
            <a:endParaRPr lang="es-PA"/>
          </a:p>
        </c:rich>
      </c:tx>
      <c:layout/>
    </c:title>
    <c:view3D>
      <c:rotX val="30"/>
      <c:perspective val="30"/>
    </c:view3D>
    <c:plotArea>
      <c:layout/>
      <c:pie3DChart>
        <c:varyColors val="1"/>
        <c:ser>
          <c:idx val="0"/>
          <c:order val="0"/>
          <c:dLbls>
            <c:showPercent val="1"/>
            <c:showLeaderLines val="1"/>
          </c:dLbls>
          <c:cat>
            <c:strRef>
              <c:f>Hoja2!$B$1:$C$1</c:f>
              <c:strCache>
                <c:ptCount val="2"/>
                <c:pt idx="0">
                  <c:v>Sintetizan la información</c:v>
                </c:pt>
                <c:pt idx="1">
                  <c:v>Se adaptan a las necesidades cognitivas del estudiante</c:v>
                </c:pt>
              </c:strCache>
            </c:strRef>
          </c:cat>
          <c:val>
            <c:numRef>
              <c:f>Hoja2!$B$5:$C$5</c:f>
              <c:numCache>
                <c:formatCode>General</c:formatCode>
                <c:ptCount val="2"/>
                <c:pt idx="0">
                  <c:v>3</c:v>
                </c:pt>
                <c:pt idx="1">
                  <c:v>2</c:v>
                </c:pt>
              </c:numCache>
            </c:numRef>
          </c:val>
        </c:ser>
        <c:ser>
          <c:idx val="1"/>
          <c:order val="1"/>
          <c:dLbls>
            <c:showPercent val="1"/>
            <c:showLeaderLines val="1"/>
          </c:dLbls>
          <c:cat>
            <c:strRef>
              <c:f>Hoja2!$B$1:$C$1</c:f>
              <c:strCache>
                <c:ptCount val="2"/>
                <c:pt idx="0">
                  <c:v>Sintetizan la información</c:v>
                </c:pt>
                <c:pt idx="1">
                  <c:v>Se adaptan a las necesidades cognitivas del estudiante</c:v>
                </c:pt>
              </c:strCache>
            </c:strRef>
          </c:cat>
          <c:val>
            <c:numRef>
              <c:f>Hoja2!$B$6:$C$6</c:f>
              <c:numCache>
                <c:formatCode>General</c:formatCode>
                <c:ptCount val="2"/>
              </c:numCache>
            </c:numRef>
          </c:val>
        </c:ser>
        <c:dLbls>
          <c:showPercent val="1"/>
        </c:dLbls>
      </c:pie3DChart>
    </c:plotArea>
    <c:legend>
      <c:legendPos val="t"/>
      <c:layout/>
    </c:legend>
    <c:plotVisOnly val="1"/>
  </c:chart>
  <c:externalData r:id="rId1"/>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545C2CD1-ABA6-4A86-B183-A0D317588F36}" type="datetimeFigureOut">
              <a:rPr lang="es-ES" smtClean="0"/>
              <a:pPr/>
              <a:t>09/10/2011</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F48D6269-47EF-487B-BA6E-98010D81741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545C2CD1-ABA6-4A86-B183-A0D317588F36}" type="datetimeFigureOut">
              <a:rPr lang="es-ES" smtClean="0"/>
              <a:pPr/>
              <a:t>09/10/2011</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545C2CD1-ABA6-4A86-B183-A0D317588F36}" type="datetimeFigureOut">
              <a:rPr lang="es-ES" smtClean="0"/>
              <a:pPr/>
              <a:t>09/10/2011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48D6269-47EF-487B-BA6E-98010D81741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545C2CD1-ABA6-4A86-B183-A0D317588F36}" type="datetimeFigureOut">
              <a:rPr lang="es-ES" smtClean="0"/>
              <a:pPr/>
              <a:t>09/10/2011</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F48D6269-47EF-487B-BA6E-98010D817414}"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5C2CD1-ABA6-4A86-B183-A0D317588F36}" type="datetimeFigureOut">
              <a:rPr lang="es-ES" smtClean="0"/>
              <a:pPr/>
              <a:t>09/10/2011</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48D6269-47EF-487B-BA6E-98010D81741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sz="2200" dirty="0" smtClean="0"/>
              <a:t>ESTRATEGIAS DIDACTICAS UTILIZADAS POR PROFESORES</a:t>
            </a:r>
            <a:br>
              <a:rPr lang="es-ES" sz="2200" dirty="0" smtClean="0"/>
            </a:br>
            <a:r>
              <a:rPr lang="es-ES" sz="2200" dirty="0" smtClean="0"/>
              <a:t>DE LA FACULTAD DE EDUCACIÓN DE</a:t>
            </a:r>
            <a:br>
              <a:rPr lang="es-ES" sz="2200" dirty="0" smtClean="0"/>
            </a:br>
            <a:r>
              <a:rPr lang="es-ES" sz="2200" dirty="0" smtClean="0"/>
              <a:t> LA UNIVERSIDAD ESPECIALISADA DE LAS AMERICAS</a:t>
            </a:r>
            <a:br>
              <a:rPr lang="es-ES" sz="2200" dirty="0" smtClean="0"/>
            </a:br>
            <a:r>
              <a:rPr lang="es-ES" sz="2200" dirty="0" smtClean="0"/>
              <a:t>EN EL 2ª SEMESTRE DEL AÑO 2,011.</a:t>
            </a:r>
            <a:br>
              <a:rPr lang="es-ES" sz="2200" dirty="0" smtClean="0"/>
            </a:br>
            <a:r>
              <a:rPr lang="es-ES" dirty="0" smtClean="0"/>
              <a:t> </a:t>
            </a:r>
            <a:br>
              <a:rPr lang="es-ES" dirty="0" smtClean="0"/>
            </a:b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buNone/>
            </a:pPr>
            <a:r>
              <a:rPr lang="es-ES" dirty="0" smtClean="0"/>
              <a:t>INTRODUCCIÓN.</a:t>
            </a:r>
          </a:p>
          <a:p>
            <a:pPr>
              <a:buNone/>
            </a:pPr>
            <a:r>
              <a:rPr lang="es-ES" dirty="0" smtClean="0"/>
              <a:t> </a:t>
            </a:r>
          </a:p>
          <a:p>
            <a:pPr>
              <a:buNone/>
            </a:pPr>
            <a:r>
              <a:rPr lang="es-ES" dirty="0" smtClean="0"/>
              <a:t> </a:t>
            </a:r>
          </a:p>
          <a:p>
            <a:pPr>
              <a:buNone/>
            </a:pPr>
            <a:r>
              <a:rPr lang="es-ES" dirty="0" smtClean="0"/>
              <a:t>     La práctica didáctica necesita estrategias que se apliquen al proceso de enseñanza aprendizaje en la mediación del conocimiento entre el docente y el alumno, es todo un proceso en que cada elemento es importante.</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1.2-Objetivos de la investigación.</a:t>
            </a:r>
          </a:p>
          <a:p>
            <a:r>
              <a:rPr lang="es-ES" dirty="0" smtClean="0"/>
              <a:t>1.2.1-Objetivo General.</a:t>
            </a:r>
          </a:p>
          <a:p>
            <a:r>
              <a:rPr lang="es-ES" dirty="0" smtClean="0"/>
              <a:t>-Identificar las estrategias las estrategias didácticas más comunes utilizadas por los docentes de la facultad de educación de la Universidad Especializada de las Américas en el 2ª semestre del año 2,011.</a:t>
            </a:r>
          </a:p>
          <a:p>
            <a:r>
              <a:rPr lang="es-ES" dirty="0" smtClean="0"/>
              <a:t> </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1.2.2-Objetivos Específicos.</a:t>
            </a:r>
          </a:p>
          <a:p>
            <a:pPr>
              <a:buNone/>
            </a:pPr>
            <a:r>
              <a:rPr lang="es-ES" dirty="0" smtClean="0"/>
              <a:t>   -Describir las estrategias didácticas más comunes utilizadas por los docentes de la facultad de educación.</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-Analizar el uso y desarrollo de las estrategias didácticas más comunes utilizadas por los docentes de la facultad de educación.</a:t>
            </a:r>
          </a:p>
          <a:p>
            <a:r>
              <a:rPr lang="es-ES" dirty="0" smtClean="0"/>
              <a:t>-Implementar estas estrategias didácticas en las diferentes disciplinas y momentos didácticos de aprendizaje en las aulas de clase como docentes.</a:t>
            </a:r>
          </a:p>
          <a:p>
            <a:pPr>
              <a:buNone/>
            </a:pPr>
            <a:r>
              <a:rPr lang="es-ES" dirty="0" smtClean="0"/>
              <a:t> </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Las estrategias Didácticas.</a:t>
            </a:r>
          </a:p>
          <a:p>
            <a:r>
              <a:rPr lang="es-ES" dirty="0" smtClean="0"/>
              <a:t> Concepto:</a:t>
            </a:r>
          </a:p>
          <a:p>
            <a:pPr>
              <a:buNone/>
            </a:pPr>
            <a:r>
              <a:rPr lang="es-ES" dirty="0" smtClean="0"/>
              <a:t>     La estrategia didáctica es el conjunto de procedimientos, apoyados en técnicas de enseñanza, que tienen por objeto llevar a buen término la acción didáctica, es decir, alcanzar los objetivos de aprendizaje.</a:t>
            </a:r>
          </a:p>
          <a:p>
            <a:pPr>
              <a:buNone/>
            </a:pPr>
            <a:r>
              <a:rPr lang="es-ES" dirty="0" smtClean="0"/>
              <a:t> </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b="1" dirty="0" smtClean="0"/>
              <a:t> Tipo de Investigación.</a:t>
            </a:r>
          </a:p>
          <a:p>
            <a:pPr>
              <a:buNone/>
            </a:pPr>
            <a:r>
              <a:rPr lang="es-ES" dirty="0" smtClean="0"/>
              <a:t>    Definición:</a:t>
            </a:r>
          </a:p>
          <a:p>
            <a:pPr>
              <a:buNone/>
            </a:pPr>
            <a:r>
              <a:rPr lang="es-ES" dirty="0" smtClean="0"/>
              <a:t>     Nuestra investigación es de tipo cualitativa y por su desarrollo también pertenece al grupo de  Investigación en el aula y es una investigación psicométrica y cuantitativa su objetivo es comparar diferentes métodos materiales y técnicas de enseñanza con el propósito de determinar si una de esas variables produce un mayor aprendizaje en los alumnos.</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539552" y="404664"/>
          <a:ext cx="8136904" cy="59766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0" y="1745433"/>
          <a:ext cx="9144000" cy="5112567"/>
        </p:xfrm>
        <a:graphic>
          <a:graphicData uri="http://schemas.openxmlformats.org/drawingml/2006/chart">
            <c:chart xmlns:c="http://schemas.openxmlformats.org/drawingml/2006/chart" xmlns:r="http://schemas.openxmlformats.org/officeDocument/2006/relationships" r:id="rId2"/>
          </a:graphicData>
        </a:graphic>
      </p:graphicFrame>
      <p:sp>
        <p:nvSpPr>
          <p:cNvPr id="5" name="4 Título"/>
          <p:cNvSpPr>
            <a:spLocks noGrp="1"/>
          </p:cNvSpPr>
          <p:nvPr>
            <p:ph type="ctrTitle"/>
          </p:nvPr>
        </p:nvSpPr>
        <p:spPr>
          <a:xfrm>
            <a:off x="395536" y="0"/>
            <a:ext cx="7772400" cy="1829761"/>
          </a:xfrm>
        </p:spPr>
        <p:txBody>
          <a:bodyPr>
            <a:noAutofit/>
          </a:bodyPr>
          <a:lstStyle/>
          <a:p>
            <a:r>
              <a:rPr lang="es-ES" sz="3600" dirty="0" smtClean="0"/>
              <a:t>-¿Cuáles son las estrategias didácticas que utiliza con más frecuencia en sus clases?</a:t>
            </a:r>
            <a:endParaRPr lang="es-ES"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TotalTime>
  <Words>195</Words>
  <Application>Microsoft Office PowerPoint</Application>
  <PresentationFormat>Presentación en pantalla (4:3)</PresentationFormat>
  <Paragraphs>24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Concurrencia</vt:lpstr>
      <vt:lpstr>ESTRATEGIAS DIDACTICAS UTILIZADAS POR PROFESORES DE LA FACULTAD DE EDUCACIÓN DE  LA UNIVERSIDAD ESPECIALISADA DE LAS AMERICAS EN EL 2ª SEMESTRE DEL AÑO 2,011.   </vt:lpstr>
      <vt:lpstr>Diapositiva 2</vt:lpstr>
      <vt:lpstr>Diapositiva 3</vt:lpstr>
      <vt:lpstr>Diapositiva 4</vt:lpstr>
      <vt:lpstr>Diapositiva 5</vt:lpstr>
      <vt:lpstr>Diapositiva 6</vt:lpstr>
      <vt:lpstr>Diapositiva 7</vt:lpstr>
      <vt:lpstr>Diapositiva 8</vt:lpstr>
      <vt:lpstr>-¿Cuáles son las estrategias didácticas que utiliza con más frecuencia en sus clases?</vt:lpstr>
      <vt:lpstr>Diapositiva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ESTRATEGIAS DIDACTICAS UTILIZADAS POR PROFESORES DE LA FACULTAD DE EDUCACIÓN DE  LA UNIVERSIDAD ESPECIALISADA DE LAS AMERICAS EN EL 2ª SEMESTRE DEL AÑO 2,011.</dc:title>
  <dc:creator>MADELAINE CABALLERO</dc:creator>
  <cp:lastModifiedBy>CASA</cp:lastModifiedBy>
  <cp:revision>3</cp:revision>
  <dcterms:created xsi:type="dcterms:W3CDTF">2011-10-09T17:09:23Z</dcterms:created>
  <dcterms:modified xsi:type="dcterms:W3CDTF">2011-10-09T17:25:47Z</dcterms:modified>
</cp:coreProperties>
</file>