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2" d="100"/>
          <a:sy n="82" d="100"/>
        </p:scale>
        <p:origin x="396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E3DB3-F3BF-4033-B796-557F283500CC}" type="datetimeFigureOut">
              <a:rPr lang="es-ES_tradnl" smtClean="0"/>
              <a:pPr/>
              <a:t>29/05/2010</a:t>
            </a:fld>
            <a:endParaRPr lang="es-ES_tradn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8C34F-119F-4755-9948-B91EA1C7101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5CB7-4E88-4BA3-B0F3-FA09653D9239}" type="datetimeFigureOut">
              <a:rPr lang="es-ES_tradnl" smtClean="0"/>
              <a:pPr/>
              <a:t>29/05/2010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433E-F86F-40FA-9131-5701B1E21D1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5CB7-4E88-4BA3-B0F3-FA09653D9239}" type="datetimeFigureOut">
              <a:rPr lang="es-ES_tradnl" smtClean="0"/>
              <a:pPr/>
              <a:t>29/05/2010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433E-F86F-40FA-9131-5701B1E21D1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5CB7-4E88-4BA3-B0F3-FA09653D9239}" type="datetimeFigureOut">
              <a:rPr lang="es-ES_tradnl" smtClean="0"/>
              <a:pPr/>
              <a:t>29/05/2010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433E-F86F-40FA-9131-5701B1E21D1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5CB7-4E88-4BA3-B0F3-FA09653D9239}" type="datetimeFigureOut">
              <a:rPr lang="es-ES_tradnl" smtClean="0"/>
              <a:pPr/>
              <a:t>29/05/2010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433E-F86F-40FA-9131-5701B1E21D1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5CB7-4E88-4BA3-B0F3-FA09653D9239}" type="datetimeFigureOut">
              <a:rPr lang="es-ES_tradnl" smtClean="0"/>
              <a:pPr/>
              <a:t>29/05/2010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433E-F86F-40FA-9131-5701B1E21D1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5CB7-4E88-4BA3-B0F3-FA09653D9239}" type="datetimeFigureOut">
              <a:rPr lang="es-ES_tradnl" smtClean="0"/>
              <a:pPr/>
              <a:t>29/05/2010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433E-F86F-40FA-9131-5701B1E21D1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5CB7-4E88-4BA3-B0F3-FA09653D9239}" type="datetimeFigureOut">
              <a:rPr lang="es-ES_tradnl" smtClean="0"/>
              <a:pPr/>
              <a:t>29/05/2010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433E-F86F-40FA-9131-5701B1E21D1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5CB7-4E88-4BA3-B0F3-FA09653D9239}" type="datetimeFigureOut">
              <a:rPr lang="es-ES_tradnl" smtClean="0"/>
              <a:pPr/>
              <a:t>29/05/2010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433E-F86F-40FA-9131-5701B1E21D1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5CB7-4E88-4BA3-B0F3-FA09653D9239}" type="datetimeFigureOut">
              <a:rPr lang="es-ES_tradnl" smtClean="0"/>
              <a:pPr/>
              <a:t>29/05/2010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433E-F86F-40FA-9131-5701B1E21D1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5CB7-4E88-4BA3-B0F3-FA09653D9239}" type="datetimeFigureOut">
              <a:rPr lang="es-ES_tradnl" smtClean="0"/>
              <a:pPr/>
              <a:t>29/05/2010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433E-F86F-40FA-9131-5701B1E21D1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95CB7-4E88-4BA3-B0F3-FA09653D9239}" type="datetimeFigureOut">
              <a:rPr lang="es-ES_tradnl" smtClean="0"/>
              <a:pPr/>
              <a:t>29/05/2010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DD433E-F86F-40FA-9131-5701B1E21D1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95CB7-4E88-4BA3-B0F3-FA09653D9239}" type="datetimeFigureOut">
              <a:rPr lang="es-ES_tradnl" smtClean="0"/>
              <a:pPr/>
              <a:t>29/05/2010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D433E-F86F-40FA-9131-5701B1E21D1B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1142984"/>
            <a:ext cx="7772400" cy="1470025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dirty="0" smtClean="0">
                <a:solidFill>
                  <a:schemeClr val="accent6">
                    <a:lumMod val="75000"/>
                  </a:schemeClr>
                </a:solidFill>
              </a:rPr>
              <a:t>1. La palabra lingüística se empleó por primera ves al comenzar el siglo:</a:t>
            </a:r>
            <a:endParaRPr lang="es-ES_tradnl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571472" y="2928934"/>
            <a:ext cx="3643338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a. XX, para reafirmar  su campo de estudio en las disciplinas humas.</a:t>
            </a:r>
            <a:endParaRPr lang="es-ES_tradn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428596" y="4000504"/>
            <a:ext cx="3786214" cy="92333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b. XIX, para referirse a los estudios relativos al origen y evolución histórica</a:t>
            </a:r>
          </a:p>
          <a:p>
            <a:pPr algn="just"/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 de las lenguas.</a:t>
            </a:r>
            <a:endParaRPr lang="es-ES_tradn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714876" y="2928934"/>
            <a:ext cx="422173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c. XVIII, para orientar tareas</a:t>
            </a:r>
          </a:p>
          <a:p>
            <a:pPr algn="just"/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fundamentales basadas en la lengua.</a:t>
            </a:r>
            <a:endParaRPr lang="es-ES_tradnl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4929190" y="4071942"/>
            <a:ext cx="3150927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d. XVI, para estudiar el lenguaje</a:t>
            </a:r>
          </a:p>
          <a:p>
            <a:pPr algn="just"/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 humano en sentido estricto.</a:t>
            </a:r>
            <a:endParaRPr lang="es-ES_tradnl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5" grpId="1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282" y="571480"/>
            <a:ext cx="8215370" cy="185738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dirty="0" smtClean="0"/>
              <a:t>2. Ferdinand de Saussure amplió el campo de la lingüística, señalándole la misión de:  </a:t>
            </a:r>
            <a:endParaRPr lang="es-ES_tradnl" dirty="0"/>
          </a:p>
        </p:txBody>
      </p:sp>
      <p:sp>
        <p:nvSpPr>
          <p:cNvPr id="4" name="3 CuadroTexto"/>
          <p:cNvSpPr txBox="1"/>
          <p:nvPr/>
        </p:nvSpPr>
        <p:spPr>
          <a:xfrm>
            <a:off x="642910" y="2643182"/>
            <a:ext cx="3955250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 algn="just">
              <a:buAutoNum type="alphaLcPeriod"/>
            </a:pPr>
            <a:r>
              <a:rPr lang="es-ES_tradnl" dirty="0" smtClean="0"/>
              <a:t>Adoptar y depurar conceptos como: </a:t>
            </a:r>
          </a:p>
          <a:p>
            <a:pPr marL="342900" indent="-342900" algn="just"/>
            <a:r>
              <a:rPr lang="es-ES_tradnl" dirty="0" smtClean="0"/>
              <a:t>    oración, nombre y verbo, entre otros.</a:t>
            </a:r>
            <a:endParaRPr lang="es-ES_tradnl" dirty="0"/>
          </a:p>
        </p:txBody>
      </p:sp>
      <p:sp>
        <p:nvSpPr>
          <p:cNvPr id="5" name="4 CuadroTexto"/>
          <p:cNvSpPr txBox="1"/>
          <p:nvPr/>
        </p:nvSpPr>
        <p:spPr>
          <a:xfrm>
            <a:off x="571472" y="4214818"/>
            <a:ext cx="3833422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just"/>
            <a:r>
              <a:rPr lang="es-ES_tradnl" dirty="0" smtClean="0"/>
              <a:t>b. Explicar los procesos de aprendizaje </a:t>
            </a:r>
          </a:p>
          <a:p>
            <a:pPr algn="just"/>
            <a:r>
              <a:rPr lang="es-ES_tradnl" dirty="0"/>
              <a:t> </a:t>
            </a:r>
            <a:r>
              <a:rPr lang="es-ES_tradnl" dirty="0" smtClean="0"/>
              <a:t>  relacionados con la lengua.</a:t>
            </a:r>
            <a:endParaRPr lang="es-ES_tradnl" dirty="0"/>
          </a:p>
        </p:txBody>
      </p:sp>
      <p:sp>
        <p:nvSpPr>
          <p:cNvPr id="6" name="5 CuadroTexto"/>
          <p:cNvSpPr txBox="1"/>
          <p:nvPr/>
        </p:nvSpPr>
        <p:spPr>
          <a:xfrm>
            <a:off x="5214942" y="2571744"/>
            <a:ext cx="3555525" cy="92333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algn="just"/>
            <a:r>
              <a:rPr lang="es-ES_tradnl" dirty="0" smtClean="0"/>
              <a:t>c. Buscar la fuerzas que intervienen </a:t>
            </a:r>
          </a:p>
          <a:p>
            <a:pPr algn="just"/>
            <a:r>
              <a:rPr lang="es-ES_tradnl" dirty="0" smtClean="0"/>
              <a:t>de manera permanente y universal </a:t>
            </a:r>
          </a:p>
          <a:p>
            <a:pPr algn="just"/>
            <a:r>
              <a:rPr lang="es-ES_tradnl" dirty="0" smtClean="0"/>
              <a:t>En todas las lenguas.</a:t>
            </a:r>
            <a:endParaRPr lang="es-ES_tradnl" dirty="0"/>
          </a:p>
        </p:txBody>
      </p:sp>
      <p:sp>
        <p:nvSpPr>
          <p:cNvPr id="7" name="6 CuadroTexto"/>
          <p:cNvSpPr txBox="1"/>
          <p:nvPr/>
        </p:nvSpPr>
        <p:spPr>
          <a:xfrm>
            <a:off x="5143504" y="4143380"/>
            <a:ext cx="3150606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_tradnl" dirty="0" smtClean="0"/>
              <a:t>d. Modificar la estructura de las</a:t>
            </a:r>
          </a:p>
          <a:p>
            <a:r>
              <a:rPr lang="es-ES_tradnl" dirty="0" smtClean="0"/>
              <a:t> lenguas a nivel general.</a:t>
            </a:r>
            <a:endParaRPr lang="es-ES_tradnl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6" grpId="1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4282" y="714356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dirty="0" smtClean="0"/>
              <a:t>3. La lingüística ha constituido su objeto en:</a:t>
            </a:r>
            <a:endParaRPr lang="es-ES_tradnl" dirty="0"/>
          </a:p>
        </p:txBody>
      </p:sp>
      <p:sp>
        <p:nvSpPr>
          <p:cNvPr id="8" name="7 CuadroTexto"/>
          <p:cNvSpPr txBox="1"/>
          <p:nvPr/>
        </p:nvSpPr>
        <p:spPr>
          <a:xfrm>
            <a:off x="571472" y="2714620"/>
            <a:ext cx="4119526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_tradnl" dirty="0" smtClean="0"/>
              <a:t>a. El lenguaje humano en sentido estricto.</a:t>
            </a:r>
            <a:endParaRPr lang="es-ES_tradnl" dirty="0"/>
          </a:p>
        </p:txBody>
      </p:sp>
      <p:sp>
        <p:nvSpPr>
          <p:cNvPr id="9" name="8 CuadroTexto"/>
          <p:cNvSpPr txBox="1"/>
          <p:nvPr/>
        </p:nvSpPr>
        <p:spPr>
          <a:xfrm>
            <a:off x="785786" y="3857628"/>
            <a:ext cx="2473306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_tradnl" dirty="0" smtClean="0"/>
              <a:t>b. Las lenguas naturales.</a:t>
            </a:r>
            <a:endParaRPr lang="es-ES_tradnl" dirty="0"/>
          </a:p>
        </p:txBody>
      </p:sp>
      <p:sp>
        <p:nvSpPr>
          <p:cNvPr id="10" name="9 CuadroTexto"/>
          <p:cNvSpPr txBox="1"/>
          <p:nvPr/>
        </p:nvSpPr>
        <p:spPr>
          <a:xfrm>
            <a:off x="5500694" y="2643182"/>
            <a:ext cx="2554225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_tradnl" dirty="0" smtClean="0"/>
              <a:t>c. La actuación lingüística</a:t>
            </a:r>
          </a:p>
          <a:p>
            <a:r>
              <a:rPr lang="es-ES_tradnl" dirty="0" smtClean="0"/>
              <a:t>a través de los tiempos </a:t>
            </a:r>
            <a:endParaRPr lang="es-ES_tradnl" dirty="0"/>
          </a:p>
        </p:txBody>
      </p:sp>
      <p:sp>
        <p:nvSpPr>
          <p:cNvPr id="11" name="10 CuadroTexto"/>
          <p:cNvSpPr txBox="1"/>
          <p:nvPr/>
        </p:nvSpPr>
        <p:spPr>
          <a:xfrm>
            <a:off x="5500694" y="4000504"/>
            <a:ext cx="3058466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_tradnl" dirty="0" smtClean="0"/>
              <a:t>d. Desarrollar el conocimiento </a:t>
            </a:r>
          </a:p>
          <a:p>
            <a:r>
              <a:rPr lang="es-ES_tradnl" dirty="0" smtClean="0"/>
              <a:t>y practica del lenguaje </a:t>
            </a:r>
            <a:endParaRPr lang="es-ES_tradnl" dirty="0"/>
          </a:p>
        </p:txBody>
      </p:sp>
    </p:spTree>
  </p:cSld>
  <p:clrMapOvr>
    <a:masterClrMapping/>
  </p:clrMapOvr>
  <p:transition advTm="0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8" grpId="1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2844" y="428604"/>
            <a:ext cx="8472518" cy="178595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s-ES_tradnl" dirty="0" smtClean="0"/>
              <a:t>Los cuatro enfoques que se pueden identificar en el estudio del lenguaje a través de la historia son:</a:t>
            </a:r>
            <a:endParaRPr lang="es-ES_tradnl" dirty="0"/>
          </a:p>
        </p:txBody>
      </p:sp>
      <p:sp>
        <p:nvSpPr>
          <p:cNvPr id="4" name="3 CuadroTexto"/>
          <p:cNvSpPr txBox="1"/>
          <p:nvPr/>
        </p:nvSpPr>
        <p:spPr>
          <a:xfrm>
            <a:off x="714348" y="2857496"/>
            <a:ext cx="2850396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AutoNum type="alphaLcPeriod"/>
            </a:pPr>
            <a:r>
              <a:rPr lang="es-ES_tradnl" dirty="0" smtClean="0"/>
              <a:t>prescriptivo, explicativo, </a:t>
            </a:r>
          </a:p>
          <a:p>
            <a:pPr marL="342900" indent="-342900"/>
            <a:r>
              <a:rPr lang="es-ES_tradnl" dirty="0" smtClean="0"/>
              <a:t> </a:t>
            </a:r>
            <a:r>
              <a:rPr lang="es-ES_tradnl" dirty="0" smtClean="0"/>
              <a:t>    predictivo, descriptivo.</a:t>
            </a:r>
            <a:endParaRPr lang="es-ES_tradnl" dirty="0"/>
          </a:p>
        </p:txBody>
      </p:sp>
      <p:sp>
        <p:nvSpPr>
          <p:cNvPr id="5" name="4 CuadroTexto"/>
          <p:cNvSpPr txBox="1"/>
          <p:nvPr/>
        </p:nvSpPr>
        <p:spPr>
          <a:xfrm>
            <a:off x="642910" y="4143380"/>
            <a:ext cx="2606226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_tradnl" dirty="0" smtClean="0"/>
              <a:t>b. inductivo, deductivo, </a:t>
            </a:r>
          </a:p>
          <a:p>
            <a:r>
              <a:rPr lang="es-ES_tradnl" dirty="0" smtClean="0"/>
              <a:t>descriptivo,  comparativo.</a:t>
            </a:r>
            <a:endParaRPr lang="es-ES_tradnl" dirty="0"/>
          </a:p>
        </p:txBody>
      </p:sp>
      <p:sp>
        <p:nvSpPr>
          <p:cNvPr id="6" name="5 CuadroTexto"/>
          <p:cNvSpPr txBox="1"/>
          <p:nvPr/>
        </p:nvSpPr>
        <p:spPr>
          <a:xfrm>
            <a:off x="4929190" y="2786058"/>
            <a:ext cx="263046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_tradnl" dirty="0" smtClean="0"/>
              <a:t>c. inductivo, deductivo, </a:t>
            </a:r>
          </a:p>
          <a:p>
            <a:r>
              <a:rPr lang="es-ES_tradnl" dirty="0" smtClean="0"/>
              <a:t>p</a:t>
            </a:r>
            <a:r>
              <a:rPr lang="es-ES_tradnl" dirty="0" smtClean="0"/>
              <a:t>rescriptivo, comparativo.</a:t>
            </a:r>
            <a:endParaRPr lang="es-ES_tradnl" dirty="0"/>
          </a:p>
        </p:txBody>
      </p:sp>
      <p:sp>
        <p:nvSpPr>
          <p:cNvPr id="7" name="6 CuadroTexto"/>
          <p:cNvSpPr txBox="1"/>
          <p:nvPr/>
        </p:nvSpPr>
        <p:spPr>
          <a:xfrm>
            <a:off x="5000628" y="4143380"/>
            <a:ext cx="2734531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ES_tradnl" dirty="0" smtClean="0"/>
              <a:t>d. comparativo, deductivo, </a:t>
            </a:r>
          </a:p>
          <a:p>
            <a:r>
              <a:rPr lang="es-ES_tradnl" dirty="0" smtClean="0"/>
              <a:t>p</a:t>
            </a:r>
            <a:r>
              <a:rPr lang="es-ES_tradnl" dirty="0" smtClean="0"/>
              <a:t>rescriptivo, explicativo.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4" grpId="1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255</Words>
  <Application>Microsoft Office PowerPoint</Application>
  <PresentationFormat>Presentación en pantalla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1. La palabra lingüística se empleó por primera ves al comenzar el siglo:</vt:lpstr>
      <vt:lpstr>2. Ferdinand de Saussure amplió el campo de la lingüística, señalándole la misión de:  </vt:lpstr>
      <vt:lpstr>3. La lingüística ha constituido su objeto en:</vt:lpstr>
      <vt:lpstr>Los cuatro enfoques que se pueden identificar en el estudio del lenguaje a través de la historia son: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palabra lingüística se empleó por primera ves al comenzar el siglo </dc:title>
  <dc:creator>CICLO</dc:creator>
  <cp:lastModifiedBy>CICLO</cp:lastModifiedBy>
  <cp:revision>10</cp:revision>
  <dcterms:created xsi:type="dcterms:W3CDTF">2010-05-29T17:08:18Z</dcterms:created>
  <dcterms:modified xsi:type="dcterms:W3CDTF">2010-05-29T20:06:23Z</dcterms:modified>
</cp:coreProperties>
</file>