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5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58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10" y="30149"/>
            <a:ext cx="741521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17"/>
          </p:nvPr>
        </p:nvSpPr>
        <p:spPr>
          <a:xfrm>
            <a:off x="1000101" y="2214554"/>
            <a:ext cx="6786610" cy="2428875"/>
          </a:xfrm>
        </p:spPr>
        <p:txBody>
          <a:bodyPr/>
          <a:lstStyle>
            <a:lvl1pPr algn="l">
              <a:buNone/>
              <a:defRPr/>
            </a:lvl1pPr>
            <a:lvl2pPr algn="l">
              <a:buNone/>
              <a:defRPr/>
            </a:lvl2pPr>
            <a:lvl3pPr algn="l">
              <a:buNone/>
              <a:defRPr/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FECHA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E0D9-856A-475A-A767-E18B5C1589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 userDrawn="1"/>
        </p:nvCxnSpPr>
        <p:spPr>
          <a:xfrm>
            <a:off x="428625" y="2143125"/>
            <a:ext cx="4071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 userDrawn="1"/>
        </p:nvCxnSpPr>
        <p:spPr>
          <a:xfrm>
            <a:off x="4643438" y="2143125"/>
            <a:ext cx="4071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 userDrawn="1"/>
        </p:nvCxnSpPr>
        <p:spPr>
          <a:xfrm rot="5400000">
            <a:off x="2072481" y="4071144"/>
            <a:ext cx="5000625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97397"/>
          </a:xfr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97397"/>
          </a:xfr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10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94AD3-E5A7-48ED-94BB-9EFD0B5B1013}" type="datetimeFigureOut">
              <a:rPr lang="es-ES"/>
              <a:pPr>
                <a:defRPr/>
              </a:pPr>
              <a:t>07/10/2010</a:t>
            </a:fld>
            <a:endParaRPr lang="es-ES"/>
          </a:p>
        </p:txBody>
      </p:sp>
      <p:sp>
        <p:nvSpPr>
          <p:cNvPr id="11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A425-D743-45E4-82B9-FD549F9D0D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42875" y="2143125"/>
          <a:ext cx="8858310" cy="351395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52770"/>
                <a:gridCol w="2952770"/>
                <a:gridCol w="2952770"/>
              </a:tblGrid>
              <a:tr h="428630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solidFill>
                            <a:srgbClr val="002060"/>
                          </a:solidFill>
                        </a:rPr>
                        <a:t>TITULO 1</a:t>
                      </a:r>
                      <a:endParaRPr lang="es-E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solidFill>
                            <a:srgbClr val="002060"/>
                          </a:solidFill>
                        </a:rPr>
                        <a:t>TITULO 2</a:t>
                      </a:r>
                      <a:endParaRPr lang="es-E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solidFill>
                            <a:srgbClr val="002060"/>
                          </a:solidFill>
                        </a:rPr>
                        <a:t>TITULO 3</a:t>
                      </a:r>
                      <a:endParaRPr lang="es-E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97897">
                <a:tc>
                  <a:txBody>
                    <a:bodyPr/>
                    <a:lstStyle/>
                    <a:p>
                      <a:r>
                        <a:rPr lang="es-CO" sz="2400" dirty="0" smtClean="0">
                          <a:solidFill>
                            <a:schemeClr val="accent1"/>
                          </a:solidFill>
                        </a:rPr>
                        <a:t>*Texto</a:t>
                      </a:r>
                      <a:r>
                        <a:rPr lang="es-CO" sz="2400" baseline="0" dirty="0" smtClean="0">
                          <a:solidFill>
                            <a:schemeClr val="accent1"/>
                          </a:solidFill>
                        </a:rPr>
                        <a:t> 1</a:t>
                      </a:r>
                    </a:p>
                    <a:p>
                      <a:pPr lvl="1"/>
                      <a:r>
                        <a:rPr lang="es-CO" sz="2000" baseline="0" dirty="0" smtClean="0">
                          <a:solidFill>
                            <a:schemeClr val="accent6"/>
                          </a:solidFill>
                        </a:rPr>
                        <a:t>- Texto 2</a:t>
                      </a:r>
                    </a:p>
                    <a:p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dirty="0" smtClean="0">
                          <a:solidFill>
                            <a:schemeClr val="accent1"/>
                          </a:solidFill>
                        </a:rPr>
                        <a:t>*Texto</a:t>
                      </a:r>
                      <a:r>
                        <a:rPr lang="es-CO" sz="2400" baseline="0" dirty="0" smtClean="0">
                          <a:solidFill>
                            <a:schemeClr val="accent1"/>
                          </a:solidFill>
                        </a:rPr>
                        <a:t> 1</a:t>
                      </a:r>
                    </a:p>
                    <a:p>
                      <a:pPr lvl="1"/>
                      <a:r>
                        <a:rPr lang="es-CO" sz="2000" baseline="0" dirty="0" smtClean="0">
                          <a:solidFill>
                            <a:schemeClr val="accent6"/>
                          </a:solidFill>
                        </a:rPr>
                        <a:t>- Texto 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dirty="0" smtClean="0">
                          <a:solidFill>
                            <a:schemeClr val="accent1"/>
                          </a:solidFill>
                        </a:rPr>
                        <a:t>*Texto</a:t>
                      </a:r>
                      <a:r>
                        <a:rPr lang="es-CO" sz="24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CO" sz="2400" baseline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pPr lvl="1"/>
                      <a:r>
                        <a:rPr lang="es-CO" sz="2000" baseline="0" dirty="0" smtClean="0">
                          <a:solidFill>
                            <a:schemeClr val="accent6"/>
                          </a:solidFill>
                        </a:rPr>
                        <a:t>- Texto 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897">
                <a:tc>
                  <a:txBody>
                    <a:bodyPr/>
                    <a:lstStyle/>
                    <a:p>
                      <a:r>
                        <a:rPr lang="es-CO" sz="2400" dirty="0" smtClean="0">
                          <a:solidFill>
                            <a:schemeClr val="accent1"/>
                          </a:solidFill>
                        </a:rPr>
                        <a:t>*Texto</a:t>
                      </a:r>
                      <a:r>
                        <a:rPr lang="es-CO" sz="2400" baseline="0" dirty="0" smtClean="0">
                          <a:solidFill>
                            <a:schemeClr val="accent1"/>
                          </a:solidFill>
                        </a:rPr>
                        <a:t> 1</a:t>
                      </a:r>
                    </a:p>
                    <a:p>
                      <a:pPr lvl="1"/>
                      <a:r>
                        <a:rPr lang="es-CO" sz="2000" baseline="0" dirty="0" smtClean="0">
                          <a:solidFill>
                            <a:schemeClr val="accent6"/>
                          </a:solidFill>
                        </a:rPr>
                        <a:t>- Texto 2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dirty="0" smtClean="0">
                          <a:solidFill>
                            <a:schemeClr val="accent1"/>
                          </a:solidFill>
                        </a:rPr>
                        <a:t>*Texto</a:t>
                      </a:r>
                      <a:r>
                        <a:rPr lang="es-CO" sz="2400" baseline="0" dirty="0" smtClean="0">
                          <a:solidFill>
                            <a:schemeClr val="accent1"/>
                          </a:solidFill>
                        </a:rPr>
                        <a:t> 1</a:t>
                      </a:r>
                    </a:p>
                    <a:p>
                      <a:pPr lvl="1"/>
                      <a:r>
                        <a:rPr lang="es-CO" sz="2000" baseline="0" dirty="0" smtClean="0">
                          <a:solidFill>
                            <a:schemeClr val="accent6"/>
                          </a:solidFill>
                        </a:rPr>
                        <a:t>- Texto 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dirty="0" smtClean="0">
                          <a:solidFill>
                            <a:schemeClr val="accent1"/>
                          </a:solidFill>
                        </a:rPr>
                        <a:t>*Texto</a:t>
                      </a:r>
                      <a:r>
                        <a:rPr lang="es-CO" sz="2400" baseline="0" dirty="0" smtClean="0">
                          <a:solidFill>
                            <a:schemeClr val="accent1"/>
                          </a:solidFill>
                        </a:rPr>
                        <a:t> 1</a:t>
                      </a:r>
                    </a:p>
                    <a:p>
                      <a:pPr lvl="1"/>
                      <a:r>
                        <a:rPr lang="es-CO" sz="2000" baseline="0" dirty="0" smtClean="0">
                          <a:solidFill>
                            <a:schemeClr val="accent6"/>
                          </a:solidFill>
                        </a:rPr>
                        <a:t>- Texto 2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55169-B21A-4670-B286-160651051140}" type="datetimeFigureOut">
              <a:rPr lang="es-ES"/>
              <a:pPr>
                <a:defRPr/>
              </a:pPr>
              <a:t>07/10/2010</a:t>
            </a:fld>
            <a:endParaRPr lang="es-ES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CAFD6-2442-43B1-88D0-C33F9F319C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3"/>
          </p:nvPr>
        </p:nvSpPr>
        <p:spPr>
          <a:xfrm>
            <a:off x="1071587" y="1571612"/>
            <a:ext cx="7072313" cy="1571625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2" name="10 Marcador de texto"/>
          <p:cNvSpPr>
            <a:spLocks noGrp="1"/>
          </p:cNvSpPr>
          <p:nvPr>
            <p:ph type="body" sz="quarter" idx="14"/>
          </p:nvPr>
        </p:nvSpPr>
        <p:spPr>
          <a:xfrm>
            <a:off x="1071557" y="3143248"/>
            <a:ext cx="7072313" cy="1571625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3" name="10 Marcador de texto"/>
          <p:cNvSpPr>
            <a:spLocks noGrp="1"/>
          </p:cNvSpPr>
          <p:nvPr>
            <p:ph type="body" sz="quarter" idx="15"/>
          </p:nvPr>
        </p:nvSpPr>
        <p:spPr>
          <a:xfrm>
            <a:off x="1071587" y="4714895"/>
            <a:ext cx="7072313" cy="1571625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6" name="2 Marcador de fecha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EA48-8E65-4D34-823F-DAB0B5F7EC9B}" type="datetimeFigureOut">
              <a:rPr lang="es-ES"/>
              <a:pPr>
                <a:defRPr/>
              </a:pPr>
              <a:t>07/10/2010</a:t>
            </a:fld>
            <a:endParaRPr lang="es-ES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64FAA-5CB1-4855-AF12-CFDD288F91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3"/>
          </p:nvPr>
        </p:nvSpPr>
        <p:spPr>
          <a:xfrm>
            <a:off x="4572000" y="2071678"/>
            <a:ext cx="4329114" cy="428628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2 Marcador de contenido"/>
          <p:cNvSpPr>
            <a:spLocks noGrp="1"/>
          </p:cNvSpPr>
          <p:nvPr>
            <p:ph idx="14"/>
          </p:nvPr>
        </p:nvSpPr>
        <p:spPr>
          <a:xfrm>
            <a:off x="4572000" y="2500306"/>
            <a:ext cx="4329114" cy="428628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2 Marcador de contenido"/>
          <p:cNvSpPr>
            <a:spLocks noGrp="1"/>
          </p:cNvSpPr>
          <p:nvPr>
            <p:ph idx="15"/>
          </p:nvPr>
        </p:nvSpPr>
        <p:spPr>
          <a:xfrm>
            <a:off x="4572000" y="2928934"/>
            <a:ext cx="4329114" cy="428628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2 Marcador de contenido"/>
          <p:cNvSpPr>
            <a:spLocks noGrp="1"/>
          </p:cNvSpPr>
          <p:nvPr>
            <p:ph idx="16"/>
          </p:nvPr>
        </p:nvSpPr>
        <p:spPr>
          <a:xfrm>
            <a:off x="4572000" y="3357562"/>
            <a:ext cx="4329114" cy="428628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7"/>
          </p:nvPr>
        </p:nvSpPr>
        <p:spPr>
          <a:xfrm>
            <a:off x="214313" y="2714625"/>
            <a:ext cx="4000500" cy="17145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8" name="2 Marcador de fecha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F805-9BEB-44FE-A810-B2139DE84063}" type="datetimeFigureOut">
              <a:rPr lang="es-ES"/>
              <a:pPr>
                <a:defRPr/>
              </a:pPr>
              <a:t>07/10/2010</a:t>
            </a:fld>
            <a:endParaRPr lang="es-ES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4 Marcador de número de diapositiva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0F4C-3A82-43B7-A4CC-C08563DCB4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4857784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>
              <a:buNone/>
              <a:defRPr sz="3200" baseline="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2844" y="274638"/>
            <a:ext cx="7286676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B3D0-F770-4445-94FF-7BDC3BD70FCD}" type="datetimeFigureOut">
              <a:rPr lang="es-ES"/>
              <a:pPr>
                <a:defRPr/>
              </a:pPr>
              <a:t>07/10/2010</a:t>
            </a:fld>
            <a:endParaRPr lang="es-ES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BC14-AA7A-460F-AD94-069EEEC74C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Marcador de texto"/>
          <p:cNvSpPr>
            <a:spLocks noGrp="1"/>
          </p:cNvSpPr>
          <p:nvPr>
            <p:ph type="body" sz="quarter" idx="14"/>
          </p:nvPr>
        </p:nvSpPr>
        <p:spPr>
          <a:xfrm>
            <a:off x="714348" y="5929330"/>
            <a:ext cx="7929618" cy="357190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>
            <a:lvl1pPr>
              <a:buNone/>
              <a:defRPr sz="2000">
                <a:solidFill>
                  <a:srgbClr val="FFC000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16 Marcador de contenido"/>
          <p:cNvSpPr>
            <a:spLocks noGrp="1"/>
          </p:cNvSpPr>
          <p:nvPr>
            <p:ph sz="quarter" idx="15"/>
          </p:nvPr>
        </p:nvSpPr>
        <p:spPr>
          <a:xfrm>
            <a:off x="571472" y="1571612"/>
            <a:ext cx="8358246" cy="428628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6"/>
          </p:nvPr>
        </p:nvSpPr>
        <p:spPr>
          <a:xfrm>
            <a:off x="500063" y="142875"/>
            <a:ext cx="6858000" cy="1214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4E45-1AC9-4D7F-AA2B-97AEB8510A76}" type="datetimeFigureOut">
              <a:rPr lang="es-ES"/>
              <a:pPr>
                <a:defRPr/>
              </a:pPr>
              <a:t>07/10/2010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C3E4-97F5-4F08-BD9E-F4F63FAB43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100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1029" name="1 Marcador de título"/>
          <p:cNvSpPr>
            <a:spLocks noGrp="1"/>
          </p:cNvSpPr>
          <p:nvPr>
            <p:ph type="title"/>
          </p:nvPr>
        </p:nvSpPr>
        <p:spPr bwMode="auto">
          <a:xfrm>
            <a:off x="142875" y="274638"/>
            <a:ext cx="7286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30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CO"/>
              <a:t>FECHA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928938" y="6356350"/>
            <a:ext cx="309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AF7168-D7B8-42D6-99AF-90F8665FD6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14313" y="1500188"/>
            <a:ext cx="8715375" cy="1587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 userDrawn="1"/>
        </p:nvSpPr>
        <p:spPr>
          <a:xfrm rot="5400000">
            <a:off x="4393417" y="5107781"/>
            <a:ext cx="214290" cy="32861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solidFill>
                  <a:schemeClr val="tx1"/>
                </a:solidFill>
              </a:rPr>
              <a:t>“Por la Calidad Educativa y la Equidad Social”</a:t>
            </a:r>
            <a:endParaRPr lang="es-ES" sz="1200" b="1" dirty="0">
              <a:solidFill>
                <a:schemeClr val="tx1"/>
              </a:solidFill>
            </a:endParaRPr>
          </a:p>
        </p:txBody>
      </p:sp>
      <p:pic>
        <p:nvPicPr>
          <p:cNvPr id="1036" name="Picture 3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5738813"/>
            <a:ext cx="62865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1" descr="sdf"/>
          <p:cNvPicPr>
            <a:picLocks noChangeAspect="1" noChangeArrowheads="1"/>
          </p:cNvPicPr>
          <p:nvPr userDrawn="1"/>
        </p:nvPicPr>
        <p:blipFill>
          <a:blip r:embed="rId10">
            <a:lum bright="10000"/>
          </a:blip>
          <a:srcRect/>
          <a:stretch>
            <a:fillRect/>
          </a:stretch>
        </p:blipFill>
        <p:spPr bwMode="auto">
          <a:xfrm>
            <a:off x="7429500" y="276225"/>
            <a:ext cx="157162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C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C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C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C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C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58ED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E46C0A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643050"/>
            <a:ext cx="41434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357158" y="285728"/>
            <a:ext cx="7072362" cy="12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Municipios con Plazas </a:t>
            </a:r>
            <a:r>
              <a:rPr kumimoji="0" lang="es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Etnoeducativas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en el Valle del Cauca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43768" y="542926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Candelaria</a:t>
            </a:r>
            <a:endParaRPr lang="es-ES" dirty="0"/>
          </a:p>
        </p:txBody>
      </p:sp>
      <p:cxnSp>
        <p:nvCxnSpPr>
          <p:cNvPr id="10" name="9 Conector recto de flecha"/>
          <p:cNvCxnSpPr/>
          <p:nvPr/>
        </p:nvCxnSpPr>
        <p:spPr>
          <a:xfrm rot="10800000">
            <a:off x="5072066" y="5143512"/>
            <a:ext cx="207170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071538" y="471488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Yumbo</a:t>
            </a:r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1928794" y="4786322"/>
            <a:ext cx="292895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2143108" y="5429264"/>
            <a:ext cx="242889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000892" y="607220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Florida</a:t>
            </a:r>
            <a:endParaRPr lang="es-ES" dirty="0"/>
          </a:p>
        </p:txBody>
      </p:sp>
      <p:cxnSp>
        <p:nvCxnSpPr>
          <p:cNvPr id="15" name="14 Conector recto de flecha"/>
          <p:cNvCxnSpPr/>
          <p:nvPr/>
        </p:nvCxnSpPr>
        <p:spPr>
          <a:xfrm rot="10800000">
            <a:off x="5572132" y="5286388"/>
            <a:ext cx="150019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7143768" y="50720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Pradera</a:t>
            </a:r>
            <a:endParaRPr lang="es-ES" dirty="0"/>
          </a:p>
        </p:txBody>
      </p:sp>
      <p:cxnSp>
        <p:nvCxnSpPr>
          <p:cNvPr id="17" name="16 Conector recto de flecha"/>
          <p:cNvCxnSpPr/>
          <p:nvPr/>
        </p:nvCxnSpPr>
        <p:spPr>
          <a:xfrm rot="10800000">
            <a:off x="5500694" y="5072074"/>
            <a:ext cx="164307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7286644" y="328612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Zarzal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500166" y="400050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Dagua</a:t>
            </a:r>
            <a:endParaRPr lang="es-ES" dirty="0"/>
          </a:p>
        </p:txBody>
      </p:sp>
      <p:cxnSp>
        <p:nvCxnSpPr>
          <p:cNvPr id="20" name="19 Conector recto de flecha"/>
          <p:cNvCxnSpPr/>
          <p:nvPr/>
        </p:nvCxnSpPr>
        <p:spPr>
          <a:xfrm rot="10800000">
            <a:off x="5500694" y="4643446"/>
            <a:ext cx="178595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>
            <a:off x="5143504" y="4500570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2000232" y="4143380"/>
            <a:ext cx="250033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0800000">
            <a:off x="5643570" y="3500438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1000100" y="571501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Jamundí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215206" y="421481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Guacarí</a:t>
            </a:r>
            <a:endParaRPr lang="es-E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7215206" y="464344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Cerrito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71472" y="500042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Instituciones Educativas Etnoeducadoras con su Número de plazas</a:t>
            </a:r>
          </a:p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Municipio de Zarzal. Valle del Cauca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0034" y="4572008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Total Plazas </a:t>
            </a:r>
            <a:r>
              <a:rPr lang="es-ES" sz="1200" b="1" dirty="0" err="1" smtClean="0">
                <a:solidFill>
                  <a:srgbClr val="002060"/>
                </a:solidFill>
              </a:rPr>
              <a:t>Etnoeducativas</a:t>
            </a:r>
            <a:r>
              <a:rPr lang="es-ES" sz="1200" b="1" dirty="0" smtClean="0">
                <a:solidFill>
                  <a:srgbClr val="002060"/>
                </a:solidFill>
              </a:rPr>
              <a:t> en el municipio 6</a:t>
            </a:r>
            <a:endParaRPr lang="es-ES" sz="1200" b="1" dirty="0">
              <a:solidFill>
                <a:srgbClr val="00206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0034" y="2857496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Antonio </a:t>
            </a:r>
            <a:r>
              <a:rPr lang="es-ES" sz="1200" dirty="0"/>
              <a:t>Nariño</a:t>
            </a:r>
          </a:p>
          <a:p>
            <a:r>
              <a:rPr lang="es-ES" sz="1200" dirty="0" smtClean="0"/>
              <a:t>4 </a:t>
            </a:r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0034" y="3714752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Efraín </a:t>
            </a:r>
            <a:r>
              <a:rPr lang="es-ES" sz="1200" dirty="0"/>
              <a:t>Varela </a:t>
            </a:r>
            <a:r>
              <a:rPr lang="es-ES" sz="1200" dirty="0" smtClean="0"/>
              <a:t>Vaca 2</a:t>
            </a:r>
            <a:endParaRPr lang="es-ES" sz="12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2"/>
            <a:ext cx="3929090" cy="48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2303215"/>
            <a:ext cx="9143999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GRACIAS POR </a:t>
            </a:r>
          </a:p>
          <a:p>
            <a:pPr algn="ctr">
              <a:defRPr/>
            </a:pPr>
            <a:r>
              <a:rPr lang="es-E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SU ATENCIÓN</a:t>
            </a:r>
          </a:p>
        </p:txBody>
      </p:sp>
      <p:sp>
        <p:nvSpPr>
          <p:cNvPr id="16387" name="1 Título"/>
          <p:cNvSpPr>
            <a:spLocks noGrp="1"/>
          </p:cNvSpPr>
          <p:nvPr>
            <p:ph type="ctrTitle"/>
          </p:nvPr>
        </p:nvSpPr>
        <p:spPr>
          <a:xfrm>
            <a:off x="14288" y="30163"/>
            <a:ext cx="7415212" cy="1470025"/>
          </a:xfrm>
        </p:spPr>
        <p:txBody>
          <a:bodyPr/>
          <a:lstStyle/>
          <a:p>
            <a:pPr lvl="0">
              <a:defRPr/>
            </a:pPr>
            <a:r>
              <a:rPr lang="es-ES" sz="3200" dirty="0" smtClean="0"/>
              <a:t>Municipios con Plazas </a:t>
            </a:r>
            <a:r>
              <a:rPr lang="es-ES" sz="3200" dirty="0" err="1" smtClean="0"/>
              <a:t>Etnoeducativas</a:t>
            </a:r>
            <a:r>
              <a:rPr lang="es-ES" sz="3200" dirty="0" smtClean="0"/>
              <a:t> en el Valle del </a:t>
            </a:r>
            <a:r>
              <a:rPr lang="es-ES" sz="3200" dirty="0" smtClean="0"/>
              <a:t>Cauca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85859"/>
            <a:ext cx="4387434" cy="520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714348" y="514351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002060"/>
                </a:solidFill>
              </a:rPr>
              <a:t> </a:t>
            </a:r>
          </a:p>
          <a:p>
            <a:r>
              <a:rPr lang="es-ES" sz="1200" b="1" dirty="0" smtClean="0">
                <a:solidFill>
                  <a:srgbClr val="002060"/>
                </a:solidFill>
              </a:rPr>
              <a:t>Total Plazas </a:t>
            </a:r>
            <a:r>
              <a:rPr lang="es-ES" sz="1200" b="1" dirty="0" err="1" smtClean="0">
                <a:solidFill>
                  <a:srgbClr val="002060"/>
                </a:solidFill>
              </a:rPr>
              <a:t>Etnoeducativas</a:t>
            </a:r>
            <a:r>
              <a:rPr lang="es-ES" sz="1200" b="1" dirty="0" smtClean="0">
                <a:solidFill>
                  <a:srgbClr val="002060"/>
                </a:solidFill>
              </a:rPr>
              <a:t> </a:t>
            </a:r>
            <a:r>
              <a:rPr lang="es-ES" sz="1200" b="1" dirty="0" smtClean="0">
                <a:solidFill>
                  <a:srgbClr val="002060"/>
                </a:solidFill>
              </a:rPr>
              <a:t>en el municipio 131</a:t>
            </a:r>
            <a:endParaRPr lang="es-ES" sz="1200" b="1" dirty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1472" y="500042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Instituciones Educativas Etnoeducadoras </a:t>
            </a:r>
            <a:r>
              <a:rPr lang="es-ES" sz="1200" b="1" i="1" dirty="0" smtClean="0">
                <a:solidFill>
                  <a:srgbClr val="002060"/>
                </a:solidFill>
              </a:rPr>
              <a:t>con </a:t>
            </a:r>
            <a:r>
              <a:rPr lang="es-ES" sz="1200" b="1" i="1" dirty="0" smtClean="0">
                <a:solidFill>
                  <a:srgbClr val="002060"/>
                </a:solidFill>
              </a:rPr>
              <a:t>su Número </a:t>
            </a:r>
            <a:r>
              <a:rPr lang="es-ES" sz="1200" b="1" i="1" dirty="0">
                <a:solidFill>
                  <a:srgbClr val="002060"/>
                </a:solidFill>
              </a:rPr>
              <a:t>de </a:t>
            </a:r>
            <a:r>
              <a:rPr lang="es-ES" sz="1200" b="1" i="1" dirty="0" smtClean="0">
                <a:solidFill>
                  <a:srgbClr val="002060"/>
                </a:solidFill>
              </a:rPr>
              <a:t>plazas</a:t>
            </a:r>
          </a:p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Municipio de </a:t>
            </a:r>
            <a:r>
              <a:rPr lang="es-ES" sz="1200" b="1" i="1" dirty="0" smtClean="0">
                <a:solidFill>
                  <a:srgbClr val="002060"/>
                </a:solidFill>
              </a:rPr>
              <a:t>Candelaria. Valle del Cauca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14348" y="1643050"/>
            <a:ext cx="228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1200" dirty="0">
                <a:solidFill>
                  <a:srgbClr val="002060"/>
                </a:solidFill>
              </a:rPr>
              <a:t>Centro Educativo La </a:t>
            </a:r>
            <a:r>
              <a:rPr lang="es-ES" sz="1200" dirty="0" smtClean="0">
                <a:solidFill>
                  <a:srgbClr val="002060"/>
                </a:solidFill>
              </a:rPr>
              <a:t>Regina 11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2910" y="2071678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1200" dirty="0" smtClean="0">
                <a:solidFill>
                  <a:srgbClr val="002060"/>
                </a:solidFill>
              </a:rPr>
              <a:t>Centro Educativo </a:t>
            </a:r>
            <a:r>
              <a:rPr lang="es-ES" sz="1200" dirty="0" err="1" smtClean="0">
                <a:solidFill>
                  <a:srgbClr val="002060"/>
                </a:solidFill>
              </a:rPr>
              <a:t>Panebianco</a:t>
            </a:r>
            <a:r>
              <a:rPr lang="es-ES" sz="1200" dirty="0" smtClean="0">
                <a:solidFill>
                  <a:srgbClr val="002060"/>
                </a:solidFill>
              </a:rPr>
              <a:t> Americano  13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2910" y="2714620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1200" dirty="0">
                <a:solidFill>
                  <a:srgbClr val="002060"/>
                </a:solidFill>
              </a:rPr>
              <a:t>Institución </a:t>
            </a:r>
            <a:r>
              <a:rPr lang="es-ES" sz="1200" dirty="0" smtClean="0">
                <a:solidFill>
                  <a:srgbClr val="002060"/>
                </a:solidFill>
              </a:rPr>
              <a:t>Educativa Inmaculada Concepción 43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2910" y="3357562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1200" dirty="0" smtClean="0">
                <a:solidFill>
                  <a:srgbClr val="002060"/>
                </a:solidFill>
              </a:rPr>
              <a:t>Institución Educativa Marino </a:t>
            </a:r>
            <a:r>
              <a:rPr lang="es-ES" sz="1200" dirty="0">
                <a:solidFill>
                  <a:srgbClr val="002060"/>
                </a:solidFill>
              </a:rPr>
              <a:t>Rengifo </a:t>
            </a:r>
            <a:r>
              <a:rPr lang="es-ES" sz="1200" dirty="0" smtClean="0">
                <a:solidFill>
                  <a:srgbClr val="002060"/>
                </a:solidFill>
              </a:rPr>
              <a:t>Salcedo 20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42910" y="4000504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1200" dirty="0" smtClean="0">
                <a:solidFill>
                  <a:srgbClr val="002060"/>
                </a:solidFill>
              </a:rPr>
              <a:t>Institución Educativa Nuestra </a:t>
            </a:r>
            <a:r>
              <a:rPr lang="es-ES" sz="1200" dirty="0">
                <a:solidFill>
                  <a:srgbClr val="002060"/>
                </a:solidFill>
              </a:rPr>
              <a:t>Señora de </a:t>
            </a:r>
            <a:r>
              <a:rPr lang="es-ES" sz="1200" dirty="0" smtClean="0">
                <a:solidFill>
                  <a:srgbClr val="002060"/>
                </a:solidFill>
              </a:rPr>
              <a:t>la Candelaria 22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2910" y="4643446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1200" dirty="0" smtClean="0">
                <a:solidFill>
                  <a:srgbClr val="002060"/>
                </a:solidFill>
              </a:rPr>
              <a:t>Institución Educativa Rodrigo </a:t>
            </a:r>
            <a:r>
              <a:rPr lang="es-ES" sz="1200" dirty="0" err="1">
                <a:solidFill>
                  <a:srgbClr val="002060"/>
                </a:solidFill>
              </a:rPr>
              <a:t>Lloreda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smtClean="0">
                <a:solidFill>
                  <a:srgbClr val="002060"/>
                </a:solidFill>
              </a:rPr>
              <a:t>Caicedo 22</a:t>
            </a:r>
            <a:endParaRPr lang="es-E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85860"/>
            <a:ext cx="4312442" cy="527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357158" y="1571613"/>
            <a:ext cx="2571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/>
              <a:t>Centro Educativo </a:t>
            </a:r>
            <a:r>
              <a:rPr lang="es-ES" sz="1200" dirty="0" smtClean="0"/>
              <a:t>Pedro Fermín  de Vargas: 6</a:t>
            </a:r>
            <a:endParaRPr lang="es-ES" sz="1200" dirty="0" smtClean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57158" y="2143117"/>
            <a:ext cx="2428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/>
              <a:t>Centro Educativo San Pedro </a:t>
            </a:r>
            <a:r>
              <a:rPr lang="es-ES" sz="1200" dirty="0" err="1" smtClean="0"/>
              <a:t>Claver</a:t>
            </a:r>
            <a:r>
              <a:rPr lang="es-ES" sz="1200" dirty="0" smtClean="0"/>
              <a:t>: 15</a:t>
            </a:r>
            <a:endParaRPr lang="es-ES" sz="1200" dirty="0" smtClean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71472" y="500042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Instituciones Educativas Etnoeducadoras con su Número de plazas</a:t>
            </a:r>
          </a:p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Municipio de </a:t>
            </a:r>
            <a:r>
              <a:rPr lang="es-ES" sz="1200" b="1" i="1" dirty="0" err="1" smtClean="0">
                <a:solidFill>
                  <a:srgbClr val="002060"/>
                </a:solidFill>
              </a:rPr>
              <a:t>Dagua</a:t>
            </a:r>
            <a:r>
              <a:rPr lang="es-ES" sz="1200" b="1" i="1" dirty="0" smtClean="0">
                <a:solidFill>
                  <a:srgbClr val="002060"/>
                </a:solidFill>
              </a:rPr>
              <a:t>. Valle del Cauca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57158" y="2714620"/>
            <a:ext cx="2500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Borrero </a:t>
            </a:r>
            <a:r>
              <a:rPr lang="es-ES" sz="1200" dirty="0" err="1" smtClean="0"/>
              <a:t>Ayerbe</a:t>
            </a:r>
            <a:r>
              <a:rPr lang="es-ES" sz="1200" dirty="0" smtClean="0"/>
              <a:t>: 28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57158" y="3286125"/>
            <a:ext cx="2500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Camilo Torres: 20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57158" y="3857628"/>
            <a:ext cx="2500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Educativa del </a:t>
            </a:r>
            <a:r>
              <a:rPr lang="es-ES" sz="1200" dirty="0" err="1"/>
              <a:t>Dagua</a:t>
            </a:r>
            <a:endParaRPr lang="es-ES" sz="1200" dirty="0"/>
          </a:p>
          <a:p>
            <a:r>
              <a:rPr lang="es-ES" sz="1200" dirty="0"/>
              <a:t>28</a:t>
            </a:r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57158" y="4357694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Educativa </a:t>
            </a:r>
            <a:r>
              <a:rPr lang="es-ES" sz="1200" dirty="0" smtClean="0"/>
              <a:t>el Palmar: 22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57158" y="4786322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Educativa </a:t>
            </a:r>
            <a:r>
              <a:rPr lang="es-ES" sz="1200" dirty="0" smtClean="0"/>
              <a:t>el </a:t>
            </a:r>
            <a:r>
              <a:rPr lang="es-ES" sz="1200" dirty="0" err="1" smtClean="0"/>
              <a:t>Queremal</a:t>
            </a:r>
            <a:endParaRPr lang="es-ES" sz="1200" dirty="0"/>
          </a:p>
          <a:p>
            <a:r>
              <a:rPr lang="es-ES" sz="1200" dirty="0"/>
              <a:t>10</a:t>
            </a:r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57158" y="5214950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Guillermo Valencia: 6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85786" y="5715016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Total Plazas </a:t>
            </a:r>
            <a:r>
              <a:rPr lang="es-ES" sz="1200" b="1" dirty="0" err="1" smtClean="0">
                <a:solidFill>
                  <a:srgbClr val="002060"/>
                </a:solidFill>
              </a:rPr>
              <a:t>Etnoeducativas</a:t>
            </a:r>
            <a:r>
              <a:rPr lang="es-ES" sz="1200" b="1" dirty="0" smtClean="0">
                <a:solidFill>
                  <a:srgbClr val="002060"/>
                </a:solidFill>
              </a:rPr>
              <a:t> en el municipio 135</a:t>
            </a:r>
            <a:endParaRPr lang="es-ES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71472" y="500042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Instituciones Educativas Etnoeducadoras con su Número de plazas</a:t>
            </a:r>
          </a:p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Municipio de El Cerrito. Valle del Cauca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7158" y="1571613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Hernando </a:t>
            </a:r>
            <a:r>
              <a:rPr lang="es-ES" sz="1200" dirty="0"/>
              <a:t>Borrero </a:t>
            </a:r>
            <a:r>
              <a:rPr lang="es-ES" sz="1200" dirty="0" smtClean="0"/>
              <a:t>Cuadros: 9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7158" y="2285992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Jorge Isaacs: 8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57158" y="2857496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Jorge </a:t>
            </a:r>
            <a:r>
              <a:rPr lang="es-ES" sz="1200" dirty="0"/>
              <a:t>Isaacs de </a:t>
            </a:r>
            <a:endParaRPr lang="es-ES" sz="1200" dirty="0" smtClean="0"/>
          </a:p>
          <a:p>
            <a:r>
              <a:rPr lang="es-ES" sz="1200" dirty="0" smtClean="0"/>
              <a:t>el Placer: 9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7158" y="3571876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Sagrado </a:t>
            </a:r>
            <a:r>
              <a:rPr lang="es-ES" sz="1200" dirty="0"/>
              <a:t>Corazón</a:t>
            </a:r>
          </a:p>
          <a:p>
            <a:r>
              <a:rPr lang="es-ES" sz="1200" dirty="0"/>
              <a:t>7</a:t>
            </a:r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28596" y="4143380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Santa Elena: 7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57158" y="4714884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Total Plazas </a:t>
            </a:r>
            <a:r>
              <a:rPr lang="es-ES" sz="1200" b="1" dirty="0" err="1" smtClean="0">
                <a:solidFill>
                  <a:srgbClr val="002060"/>
                </a:solidFill>
              </a:rPr>
              <a:t>Etnoeducativas</a:t>
            </a:r>
            <a:r>
              <a:rPr lang="es-ES" sz="1200" b="1" dirty="0" smtClean="0">
                <a:solidFill>
                  <a:srgbClr val="002060"/>
                </a:solidFill>
              </a:rPr>
              <a:t> en el municipio 40</a:t>
            </a:r>
            <a:endParaRPr lang="es-ES" sz="1200" b="1" dirty="0">
              <a:solidFill>
                <a:srgbClr val="00206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14488"/>
            <a:ext cx="5357882" cy="428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71472" y="500042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Instituciones Educativas Etnoeducadoras con su Número de plazas</a:t>
            </a:r>
          </a:p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Municipio de Florida. Valle del Cauca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0034" y="2285992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Atanasio Girardot: 13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7158" y="4714884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Total Plazas </a:t>
            </a:r>
            <a:r>
              <a:rPr lang="es-ES" sz="1200" b="1" dirty="0" err="1" smtClean="0">
                <a:solidFill>
                  <a:srgbClr val="002060"/>
                </a:solidFill>
              </a:rPr>
              <a:t>Etnoeducativas</a:t>
            </a:r>
            <a:r>
              <a:rPr lang="es-ES" sz="1200" b="1" dirty="0" smtClean="0">
                <a:solidFill>
                  <a:srgbClr val="002060"/>
                </a:solidFill>
              </a:rPr>
              <a:t> en el municipio 24</a:t>
            </a:r>
            <a:endParaRPr lang="es-ES" sz="1200" b="1" dirty="0">
              <a:solidFill>
                <a:srgbClr val="00206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8596" y="3071810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Las </a:t>
            </a:r>
            <a:r>
              <a:rPr lang="es-ES" sz="1200" dirty="0"/>
              <a:t>Américas</a:t>
            </a:r>
          </a:p>
          <a:p>
            <a:r>
              <a:rPr lang="es-ES" sz="1200" dirty="0"/>
              <a:t>6</a:t>
            </a:r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7158" y="3929066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Regional </a:t>
            </a:r>
            <a:r>
              <a:rPr lang="es-ES" sz="1200" dirty="0"/>
              <a:t>Simón </a:t>
            </a:r>
            <a:r>
              <a:rPr lang="es-ES" sz="1200" dirty="0" smtClean="0"/>
              <a:t>Bolívar: 5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643050"/>
            <a:ext cx="4286280" cy="49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71472" y="500042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Instituciones Educativas Etnoeducadoras con su Número de plazas</a:t>
            </a:r>
          </a:p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Municipio de </a:t>
            </a:r>
            <a:r>
              <a:rPr lang="es-ES" sz="1200" b="1" i="1" dirty="0" err="1" smtClean="0">
                <a:solidFill>
                  <a:srgbClr val="002060"/>
                </a:solidFill>
              </a:rPr>
              <a:t>Guacarí</a:t>
            </a:r>
            <a:r>
              <a:rPr lang="es-ES" sz="1200" b="1" i="1" dirty="0" smtClean="0">
                <a:solidFill>
                  <a:srgbClr val="002060"/>
                </a:solidFill>
              </a:rPr>
              <a:t>. Valle del Cauca</a:t>
            </a:r>
            <a:endParaRPr lang="es-ES" sz="1200" dirty="0">
              <a:solidFill>
                <a:srgbClr val="00206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857364"/>
            <a:ext cx="514353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500034" y="2285992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General Santander 4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8596" y="5143512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Total Plazas </a:t>
            </a:r>
            <a:r>
              <a:rPr lang="es-ES" sz="1200" b="1" dirty="0" err="1" smtClean="0">
                <a:solidFill>
                  <a:srgbClr val="002060"/>
                </a:solidFill>
              </a:rPr>
              <a:t>Etnoeducativas</a:t>
            </a:r>
            <a:r>
              <a:rPr lang="es-ES" sz="1200" b="1" dirty="0" smtClean="0">
                <a:solidFill>
                  <a:srgbClr val="002060"/>
                </a:solidFill>
              </a:rPr>
              <a:t> en el municipio 20</a:t>
            </a:r>
            <a:endParaRPr lang="es-ES" sz="1200" b="1" dirty="0">
              <a:solidFill>
                <a:srgbClr val="00206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34" y="3000372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José </a:t>
            </a:r>
            <a:r>
              <a:rPr lang="es-ES" sz="1200" dirty="0"/>
              <a:t>Celestino </a:t>
            </a:r>
            <a:r>
              <a:rPr lang="es-ES" sz="1200" dirty="0" smtClean="0"/>
              <a:t>Mutis: 1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00034" y="3643314"/>
            <a:ext cx="2786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/>
              <a:t>Institución Educativa Normal </a:t>
            </a:r>
            <a:r>
              <a:rPr lang="es-ES" sz="1200" dirty="0"/>
              <a:t>Superior Miguel de Cervantes </a:t>
            </a:r>
            <a:r>
              <a:rPr lang="es-ES" sz="1200" dirty="0" smtClean="0"/>
              <a:t>Saavedra Galindo: 7</a:t>
            </a:r>
            <a:endParaRPr lang="es-ES" sz="1200" dirty="0"/>
          </a:p>
          <a:p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28596" y="4429132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Pedro </a:t>
            </a:r>
            <a:r>
              <a:rPr lang="es-ES" sz="1200" dirty="0"/>
              <a:t>Vicente </a:t>
            </a:r>
            <a:r>
              <a:rPr lang="es-ES" sz="1200" dirty="0" smtClean="0"/>
              <a:t>Abadía: 8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71472" y="500042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Instituciones Educativas Etnoeducadoras con su Número de plazas</a:t>
            </a:r>
          </a:p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Municipio de Jamundí. Valle del Cauca</a:t>
            </a:r>
            <a:endParaRPr lang="es-ES" sz="1200" dirty="0">
              <a:solidFill>
                <a:srgbClr val="00206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084" y="1785926"/>
            <a:ext cx="552453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285720" y="1571612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San Antonio: 7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5786" y="5929330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Total Plazas </a:t>
            </a:r>
            <a:r>
              <a:rPr lang="es-ES" sz="1200" b="1" dirty="0" err="1" smtClean="0">
                <a:solidFill>
                  <a:srgbClr val="002060"/>
                </a:solidFill>
              </a:rPr>
              <a:t>Etnoeducativas</a:t>
            </a:r>
            <a:r>
              <a:rPr lang="es-ES" sz="1200" b="1" dirty="0" smtClean="0">
                <a:solidFill>
                  <a:srgbClr val="002060"/>
                </a:solidFill>
              </a:rPr>
              <a:t> en el municipio 139</a:t>
            </a:r>
            <a:endParaRPr lang="es-ES" sz="1200" b="1" dirty="0">
              <a:solidFill>
                <a:srgbClr val="00206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85720" y="1857364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Alfonso </a:t>
            </a:r>
            <a:r>
              <a:rPr lang="es-ES" sz="1200" dirty="0"/>
              <a:t>López </a:t>
            </a:r>
            <a:r>
              <a:rPr lang="es-ES" sz="1200" dirty="0" smtClean="0"/>
              <a:t>Pumarejo: 12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5720" y="2285992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Alfredo </a:t>
            </a:r>
            <a:r>
              <a:rPr lang="es-ES" sz="1200" dirty="0"/>
              <a:t>Bonilla </a:t>
            </a:r>
            <a:r>
              <a:rPr lang="es-ES" sz="1200" dirty="0" smtClean="0"/>
              <a:t>Montaño:20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85720" y="2643182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Central </a:t>
            </a:r>
            <a:r>
              <a:rPr lang="es-ES" sz="1200" dirty="0"/>
              <a:t>de </a:t>
            </a:r>
            <a:r>
              <a:rPr lang="es-ES" sz="1200" dirty="0" smtClean="0"/>
              <a:t>Bachillerato Integrado: 8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85720" y="3000372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Centro </a:t>
            </a:r>
            <a:r>
              <a:rPr lang="es-ES" sz="1200" dirty="0" smtClean="0"/>
              <a:t>Educativo Gabriela Mistral: 7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85720" y="3214686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Centro </a:t>
            </a:r>
            <a:r>
              <a:rPr lang="es-ES" sz="1200" dirty="0" smtClean="0"/>
              <a:t>Educativo La </a:t>
            </a:r>
            <a:r>
              <a:rPr lang="es-ES" sz="1200" dirty="0"/>
              <a:t>Gran </a:t>
            </a:r>
            <a:r>
              <a:rPr lang="es-ES" sz="1200" dirty="0" smtClean="0"/>
              <a:t>Colombia: 11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85720" y="3429000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General Padilla: 10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85720" y="364331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General Santander:17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85720" y="3857628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Sixto </a:t>
            </a:r>
            <a:r>
              <a:rPr lang="es-ES" sz="1200" dirty="0"/>
              <a:t>María </a:t>
            </a:r>
            <a:r>
              <a:rPr lang="es-ES" sz="1200" dirty="0" smtClean="0"/>
              <a:t>Rojas 11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85720" y="4071942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Cacique Jamundí 23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85720" y="435769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España 15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85720" y="4572008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/>
              <a:t>Institución Educativa Simón Bolívar 10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85720" y="4786322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José </a:t>
            </a:r>
            <a:r>
              <a:rPr lang="es-ES" sz="1200" dirty="0"/>
              <a:t>María </a:t>
            </a:r>
            <a:r>
              <a:rPr lang="es-ES" sz="1200" dirty="0" smtClean="0"/>
              <a:t>Córdoba 9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85720" y="5000636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Luis </a:t>
            </a:r>
            <a:r>
              <a:rPr lang="es-ES" sz="1200" dirty="0"/>
              <a:t>Carlos </a:t>
            </a:r>
            <a:r>
              <a:rPr lang="es-ES" sz="1200" dirty="0" smtClean="0"/>
              <a:t>Valencia 6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85720" y="5214950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</a:t>
            </a:r>
            <a:r>
              <a:rPr lang="es-ES" sz="1200" dirty="0" err="1" smtClean="0"/>
              <a:t>Presbitero</a:t>
            </a:r>
            <a:r>
              <a:rPr lang="es-ES" sz="1200" dirty="0" smtClean="0"/>
              <a:t> </a:t>
            </a:r>
            <a:r>
              <a:rPr lang="es-ES" sz="1200" dirty="0"/>
              <a:t>Horacio Gómez </a:t>
            </a:r>
            <a:r>
              <a:rPr lang="es-ES" sz="1200" dirty="0" smtClean="0"/>
              <a:t>Gallo 9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57158" y="5572140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Rosalía Mafla 14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71472" y="500042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Instituciones Educativas Etnoeducadoras con su Número de plazas</a:t>
            </a:r>
          </a:p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Municipio de Pradera. Valle del Cauca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8596" y="2428868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Ateneo 24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7158" y="4714884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Total Plazas </a:t>
            </a:r>
            <a:r>
              <a:rPr lang="es-ES" sz="1200" b="1" dirty="0" err="1" smtClean="0">
                <a:solidFill>
                  <a:srgbClr val="002060"/>
                </a:solidFill>
              </a:rPr>
              <a:t>Etnoeducativas</a:t>
            </a:r>
            <a:r>
              <a:rPr lang="es-ES" sz="1200" b="1" dirty="0" smtClean="0">
                <a:solidFill>
                  <a:srgbClr val="002060"/>
                </a:solidFill>
              </a:rPr>
              <a:t> en el municipio 54</a:t>
            </a:r>
            <a:endParaRPr lang="es-ES" sz="1200" b="1" dirty="0">
              <a:solidFill>
                <a:srgbClr val="00206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58007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428596" y="3286124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Alfredo </a:t>
            </a:r>
            <a:r>
              <a:rPr lang="es-ES" sz="1200" dirty="0"/>
              <a:t>Posada </a:t>
            </a:r>
            <a:r>
              <a:rPr lang="es-ES" sz="1200" dirty="0" smtClean="0"/>
              <a:t>Correa 19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28596" y="4071942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Francisco </a:t>
            </a:r>
            <a:r>
              <a:rPr lang="es-ES" sz="1200" dirty="0"/>
              <a:t>Antonio </a:t>
            </a:r>
            <a:r>
              <a:rPr lang="es-ES" sz="1200" dirty="0" smtClean="0"/>
              <a:t>Zea 11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71472" y="500042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Instituciones Educativas Etnoeducadoras con su Número de plazas</a:t>
            </a:r>
          </a:p>
          <a:p>
            <a:pPr lvl="0" algn="ctr"/>
            <a:r>
              <a:rPr lang="es-ES" sz="1200" b="1" i="1" dirty="0" smtClean="0">
                <a:solidFill>
                  <a:srgbClr val="002060"/>
                </a:solidFill>
              </a:rPr>
              <a:t>Municipio de </a:t>
            </a:r>
            <a:r>
              <a:rPr lang="es-ES" sz="1200" b="1" i="1" dirty="0" smtClean="0">
                <a:solidFill>
                  <a:srgbClr val="002060"/>
                </a:solidFill>
              </a:rPr>
              <a:t>Y</a:t>
            </a:r>
            <a:r>
              <a:rPr lang="es-ES" sz="1200" b="1" i="1" dirty="0" smtClean="0">
                <a:solidFill>
                  <a:srgbClr val="002060"/>
                </a:solidFill>
              </a:rPr>
              <a:t>umbo. Valle del Cauca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5786" y="2928934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Alberto </a:t>
            </a:r>
            <a:r>
              <a:rPr lang="es-ES" sz="1200" dirty="0"/>
              <a:t>Mendoza </a:t>
            </a:r>
            <a:r>
              <a:rPr lang="es-ES" sz="1200" dirty="0" smtClean="0"/>
              <a:t>Mayor 16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14348" y="4643446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rgbClr val="002060"/>
                </a:solidFill>
              </a:rPr>
              <a:t>Total Plazas </a:t>
            </a:r>
            <a:r>
              <a:rPr lang="es-ES" sz="1200" b="1" dirty="0" err="1" smtClean="0">
                <a:solidFill>
                  <a:srgbClr val="002060"/>
                </a:solidFill>
              </a:rPr>
              <a:t>Etnoeducativas</a:t>
            </a:r>
            <a:r>
              <a:rPr lang="es-ES" sz="1200" b="1" dirty="0" smtClean="0">
                <a:solidFill>
                  <a:srgbClr val="002060"/>
                </a:solidFill>
              </a:rPr>
              <a:t> en el municipio 23</a:t>
            </a:r>
            <a:endParaRPr lang="es-ES" sz="1200" b="1" dirty="0">
              <a:solidFill>
                <a:srgbClr val="00206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14348" y="3857628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Institución </a:t>
            </a:r>
            <a:r>
              <a:rPr lang="es-ES" sz="1200" dirty="0" smtClean="0"/>
              <a:t>Educativa José </a:t>
            </a:r>
            <a:r>
              <a:rPr lang="es-ES" sz="1200" dirty="0"/>
              <a:t>Antonio </a:t>
            </a:r>
            <a:r>
              <a:rPr lang="es-ES" sz="1200" dirty="0" smtClean="0"/>
              <a:t>Galán 7</a:t>
            </a:r>
            <a:endParaRPr lang="es-ES" sz="1200" dirty="0"/>
          </a:p>
          <a:p>
            <a:pPr lvl="0"/>
            <a:endParaRPr lang="es-ES" sz="1200" dirty="0">
              <a:solidFill>
                <a:prstClr val="white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71612"/>
            <a:ext cx="443389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521</Words>
  <Application>Microsoft Office PowerPoint</Application>
  <PresentationFormat>Presentación en pantalla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Municipios con Plazas Etnoeducativas en el Valle del Cauca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ING. LUIGI H. LOPEZ</dc:creator>
  <cp:lastModifiedBy>*</cp:lastModifiedBy>
  <cp:revision>399</cp:revision>
  <dcterms:created xsi:type="dcterms:W3CDTF">2007-07-27T16:01:00Z</dcterms:created>
  <dcterms:modified xsi:type="dcterms:W3CDTF">2010-10-08T00:42:02Z</dcterms:modified>
</cp:coreProperties>
</file>