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31"/>
  </p:notesMasterIdLst>
  <p:sldIdLst>
    <p:sldId id="267" r:id="rId2"/>
    <p:sldId id="269" r:id="rId3"/>
    <p:sldId id="270" r:id="rId4"/>
    <p:sldId id="271" r:id="rId5"/>
    <p:sldId id="268" r:id="rId6"/>
    <p:sldId id="272" r:id="rId7"/>
    <p:sldId id="291" r:id="rId8"/>
    <p:sldId id="295" r:id="rId9"/>
    <p:sldId id="286" r:id="rId10"/>
    <p:sldId id="283" r:id="rId11"/>
    <p:sldId id="284" r:id="rId12"/>
    <p:sldId id="285" r:id="rId13"/>
    <p:sldId id="287" r:id="rId14"/>
    <p:sldId id="257" r:id="rId15"/>
    <p:sldId id="292" r:id="rId16"/>
    <p:sldId id="294" r:id="rId17"/>
    <p:sldId id="293" r:id="rId18"/>
    <p:sldId id="288" r:id="rId19"/>
    <p:sldId id="289" r:id="rId20"/>
    <p:sldId id="290" r:id="rId21"/>
    <p:sldId id="274" r:id="rId22"/>
    <p:sldId id="299" r:id="rId23"/>
    <p:sldId id="298" r:id="rId24"/>
    <p:sldId id="275" r:id="rId25"/>
    <p:sldId id="297" r:id="rId26"/>
    <p:sldId id="276" r:id="rId27"/>
    <p:sldId id="296" r:id="rId28"/>
    <p:sldId id="277" r:id="rId29"/>
    <p:sldId id="27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07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676344-71BA-4CEB-9F51-4C48703E0F47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8710549-537C-4CB3-8222-9E324F6D08B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00511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7" name="Shape 27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3" name="Shape 3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x" type="tx">
  <p:cSld name="tx">
    <p:spTree>
      <p:nvGrpSpPr>
        <p:cNvPr id="1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1pPr>
            <a:lvl2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2pPr>
            <a:lvl3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3pPr>
            <a:lvl4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4pPr>
            <a:lvl5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5pPr>
            <a:lvl6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6pPr>
            <a:lvl7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7pPr>
            <a:lvl8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8pPr>
            <a:lvl9pPr algn="l" rtl="0">
              <a:spcBef>
                <a:spcPts val="0"/>
              </a:spcBef>
              <a:buSzPct val="100000"/>
              <a:buFont typeface="Arial"/>
              <a:buNone/>
              <a:defRPr sz="3600" b="1">
                <a:solidFill>
                  <a:schemeClr val="dk1"/>
                </a:solidFill>
                <a:latin typeface="Arial" panose="00000000000000000000"/>
                <a:ea typeface="Arial" panose="00000000000000000000"/>
                <a:cs typeface="Arial" panose="00000000000000000000"/>
                <a:sym typeface="Arial" panose="00000000000000000000"/>
              </a:defRPr>
            </a:lvl9pPr>
          </a:lstStyle>
          <a:p>
            <a:endParaRPr/>
          </a:p>
        </p:txBody>
      </p:sp>
      <p:sp>
        <p:nvSpPr>
          <p:cNvPr id="12" name="Shap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96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/>
            </a:lvl1pPr>
            <a:lvl2pPr marL="742950" indent="-285750" rtl="0">
              <a:defRPr/>
            </a:lvl2pPr>
            <a:lvl3pPr marL="1143000" indent="-228600" rtl="0">
              <a:defRPr/>
            </a:lvl3pPr>
            <a:lvl4pPr marL="1600200" indent="-228600" rtl="0">
              <a:defRPr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42801530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E676A931-06F5-4AA3-A145-D751F68A0340}" type="datetimeFigureOut">
              <a:rPr lang="en-US" smtClean="0"/>
              <a:t>3/12/2012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21E89F79-48A4-4B17-A521-96C953C13F87}" type="slidenum">
              <a:rPr lang="en-US" smtClean="0"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  <p:sldLayoutId id="214748374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MyIPFWAdvisor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Project Status Presentation,</a:t>
            </a:r>
          </a:p>
          <a:p>
            <a:r>
              <a:rPr lang="en-US" dirty="0" smtClean="0"/>
              <a:t>24 February 2012</a:t>
            </a:r>
            <a:endParaRPr lang="en-US" dirty="0"/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1428750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51467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Verify Users’ </a:t>
            </a:r>
            <a:r>
              <a:rPr lang="en-US" dirty="0"/>
              <a:t>C</a:t>
            </a:r>
            <a:r>
              <a:rPr lang="en-US" dirty="0" smtClean="0"/>
              <a:t>redentials</a:t>
            </a:r>
            <a:endParaRPr lang="en-US" dirty="0"/>
          </a:p>
        </p:txBody>
      </p:sp>
      <p:pic>
        <p:nvPicPr>
          <p:cNvPr id="4" name="Content Placeholder 3" descr="Screen shot 2012-02-27 at 12.26.48 PM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-406"/>
          <a:stretch/>
        </p:blipFill>
        <p:spPr>
          <a:xfrm>
            <a:off x="457200" y="1524000"/>
            <a:ext cx="3793677" cy="2016440"/>
          </a:xfrm>
        </p:spPr>
      </p:pic>
      <p:pic>
        <p:nvPicPr>
          <p:cNvPr id="5" name="Picture 4" descr="Screen shot 2012-02-27 at 12.27.42 P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09"/>
          <a:stretch/>
        </p:blipFill>
        <p:spPr>
          <a:xfrm>
            <a:off x="2578665" y="2823284"/>
            <a:ext cx="4156656" cy="1819143"/>
          </a:xfrm>
          <a:prstGeom prst="rect">
            <a:avLst/>
          </a:prstGeom>
        </p:spPr>
      </p:pic>
      <p:pic>
        <p:nvPicPr>
          <p:cNvPr id="6" name="Picture 5" descr="Screen shot 2012-02-27 at 12.28.07 P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-1"/>
          <a:stretch/>
        </p:blipFill>
        <p:spPr>
          <a:xfrm>
            <a:off x="4669823" y="4161883"/>
            <a:ext cx="4207971" cy="2290442"/>
          </a:xfrm>
          <a:prstGeom prst="rect">
            <a:avLst/>
          </a:prstGeom>
        </p:spPr>
      </p:pic>
      <p:cxnSp>
        <p:nvCxnSpPr>
          <p:cNvPr id="8" name="Straight Connector 7"/>
          <p:cNvCxnSpPr/>
          <p:nvPr/>
        </p:nvCxnSpPr>
        <p:spPr>
          <a:xfrm flipV="1">
            <a:off x="4772456" y="6054666"/>
            <a:ext cx="2989200" cy="2565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66778" y="5316002"/>
            <a:ext cx="450304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LDAP Bind is Successful !!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98666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Verify Users’ Credentials</a:t>
            </a:r>
          </a:p>
        </p:txBody>
      </p:sp>
      <p:pic>
        <p:nvPicPr>
          <p:cNvPr id="6" name="Content Placeholder 5" descr="Screen shot 2012-02-27 at 12.28.50 PM.pn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68" r="22154" b="551"/>
          <a:stretch/>
        </p:blipFill>
        <p:spPr>
          <a:xfrm>
            <a:off x="457200" y="1680427"/>
            <a:ext cx="4033014" cy="2244956"/>
          </a:xfrm>
        </p:spPr>
      </p:pic>
      <p:pic>
        <p:nvPicPr>
          <p:cNvPr id="7" name="Picture 6" descr="Screen shot 2012-02-27 at 12.29.02 PM.pn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8925"/>
          <a:stretch/>
        </p:blipFill>
        <p:spPr>
          <a:xfrm>
            <a:off x="3976481" y="2915893"/>
            <a:ext cx="4952631" cy="22606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782580" y="5521246"/>
            <a:ext cx="780757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The LDAP bind is unsuccessful then the credentials are considered </a:t>
            </a:r>
          </a:p>
          <a:p>
            <a:r>
              <a:rPr lang="en-US" sz="2000" dirty="0" smtClean="0"/>
              <a:t>invalid and no session is created for the user</a:t>
            </a:r>
            <a:endParaRPr lang="en-US" sz="2000" dirty="0"/>
          </a:p>
        </p:txBody>
      </p:sp>
      <p:cxnSp>
        <p:nvCxnSpPr>
          <p:cNvPr id="11" name="Straight Connector 10"/>
          <p:cNvCxnSpPr/>
          <p:nvPr/>
        </p:nvCxnSpPr>
        <p:spPr>
          <a:xfrm flipV="1">
            <a:off x="4143826" y="4784726"/>
            <a:ext cx="3489538" cy="1282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55113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next couple of weeks…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 </a:t>
            </a:r>
            <a:endParaRPr lang="en-US" dirty="0" smtClean="0"/>
          </a:p>
          <a:p>
            <a:r>
              <a:rPr lang="en-US" sz="2800" dirty="0" smtClean="0"/>
              <a:t>Display a sample Bingo Sheet on the Web</a:t>
            </a:r>
            <a:endParaRPr lang="en-US" sz="2800" dirty="0"/>
          </a:p>
          <a:p>
            <a:r>
              <a:rPr lang="en-US" sz="2800" dirty="0" smtClean="0"/>
              <a:t>Revise the Group </a:t>
            </a:r>
            <a:r>
              <a:rPr lang="en-US" sz="2800" dirty="0" err="1" smtClean="0"/>
              <a:t>Cmap</a:t>
            </a: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035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Connor Becker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8997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Connor Becker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949817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Representing bingo sheet “requirements” as database entries.</a:t>
            </a:r>
          </a:p>
          <a:p>
            <a:r>
              <a:rPr lang="en-US" dirty="0" smtClean="0"/>
              <a:t>Using PostgreSQL 8.4 database server</a:t>
            </a:r>
          </a:p>
          <a:p>
            <a:r>
              <a:rPr lang="en-US" dirty="0" smtClean="0"/>
              <a:t>Demo afterward, if time allows</a:t>
            </a:r>
            <a:r>
              <a:rPr lang="en-US" dirty="0" smtClean="0">
                <a:sym typeface="Wingdings" pitchFamily="2" charset="2"/>
              </a:rPr>
              <a:t>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947720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872067" y="2675466"/>
            <a:ext cx="7408333" cy="3572933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When the system comes online, it queries the database for the root requirements for each degree.</a:t>
            </a:r>
          </a:p>
          <a:p>
            <a:pPr lvl="1"/>
            <a:r>
              <a:rPr lang="en-US" dirty="0" smtClean="0"/>
              <a:t>Using a lookup table for sub-requirements, it builds a hierarchy of requirements for each degree path</a:t>
            </a:r>
          </a:p>
          <a:p>
            <a:pPr lvl="1"/>
            <a:r>
              <a:rPr lang="en-US" dirty="0" smtClean="0"/>
              <a:t>Each sub-requirement has either sub-requirements to lookup or the id’s of “satisfiers” that could fulfill the req.</a:t>
            </a:r>
          </a:p>
          <a:p>
            <a:r>
              <a:rPr lang="en-US" dirty="0" smtClean="0"/>
              <a:t>When a student logs in, the system queries the registrar’s database for courses the student has taken</a:t>
            </a:r>
          </a:p>
          <a:p>
            <a:pPr lvl="1"/>
            <a:r>
              <a:rPr lang="en-US" dirty="0" smtClean="0"/>
              <a:t>These are then encapsulated as “satisfier” objects in the system</a:t>
            </a:r>
          </a:p>
          <a:p>
            <a:pPr lvl="1"/>
            <a:r>
              <a:rPr lang="en-US" dirty="0" smtClean="0"/>
              <a:t>By reconciling these with the appropriate degree requirement hierarchy, a list of courses the student could take to finish the degree can be compiled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 Flow of 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180056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Trent </a:t>
            </a:r>
            <a:r>
              <a:rPr lang="en-US" dirty="0" err="1" smtClean="0"/>
              <a:t>Forkert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61737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Shape 23"/>
          <p:cNvSpPr>
            <a:spLocks noGrp="1"/>
          </p:cNvSpPr>
          <p:nvPr>
            <p:ph type="title"/>
          </p:nvPr>
        </p:nvSpPr>
        <p:spPr>
          <a:xfrm>
            <a:off x="457200" y="555893"/>
            <a:ext cx="8229600" cy="861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algn="ctr"/>
            <a:r>
              <a:rPr sz="4400" b="0" dirty="0">
                <a:solidFill>
                  <a:schemeClr val="bg1"/>
                </a:solidFill>
                <a:latin typeface="+mj-lt"/>
              </a:rPr>
              <a:t>Trent </a:t>
            </a:r>
            <a:r>
              <a:rPr sz="4400" b="0" dirty="0" err="1">
                <a:solidFill>
                  <a:schemeClr val="bg1"/>
                </a:solidFill>
                <a:latin typeface="+mj-lt"/>
              </a:rPr>
              <a:t>Forkert</a:t>
            </a:r>
            <a:endParaRPr sz="4400" b="0" dirty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457200" y="2590800"/>
            <a:ext cx="7696200" cy="188664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dirty="0"/>
              <a:t>Still managing Git</a:t>
            </a:r>
          </a:p>
          <a:p>
            <a:pPr marL="457200" lvl="0" indent="-419100" rtl="0">
              <a:buClr>
                <a:schemeClr val="dk1"/>
              </a:buClr>
              <a:buSzPct val="166666"/>
              <a:buFont typeface="Arial"/>
              <a:buChar char="•"/>
            </a:pPr>
            <a:r>
              <a:rPr dirty="0"/>
              <a:t>Sugar CSP</a:t>
            </a:r>
          </a:p>
          <a:p>
            <a:pPr marL="457200" marR="0" lvl="0" indent="-41910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ct val="166666"/>
              <a:buFont typeface="Arial"/>
              <a:buChar char="•"/>
            </a:pPr>
            <a:r>
              <a:rPr dirty="0"/>
              <a:t>Writing Business Rules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869821717"/>
      </p:ext>
    </p:extLst>
  </p:cSld>
  <p:clrMapOvr>
    <a:masterClrMapping/>
  </p:clrMapOvr>
  <p:transition spd="slow">
    <p:cut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7924800" cy="2141069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marL="381000" indent="-342900">
              <a:buClr>
                <a:schemeClr val="bg2"/>
              </a:buClr>
              <a:buSzPct val="166666"/>
            </a:pPr>
            <a:r>
              <a:rPr sz="2200" dirty="0"/>
              <a:t>Understand Sugar CSP</a:t>
            </a:r>
          </a:p>
          <a:p>
            <a:pPr marL="381000" indent="-342900">
              <a:buClr>
                <a:schemeClr val="bg2"/>
              </a:buClr>
              <a:buSzPct val="166666"/>
            </a:pPr>
            <a:r>
              <a:rPr sz="2200" dirty="0"/>
              <a:t>How Prof Wolfe uses it</a:t>
            </a:r>
          </a:p>
          <a:p>
            <a:pPr marL="876300" lvl="1" indent="-342900">
              <a:spcBef>
                <a:spcPts val="480"/>
              </a:spcBef>
              <a:buClr>
                <a:schemeClr val="bg2"/>
              </a:buClr>
              <a:buSzPct val="80000"/>
            </a:pPr>
            <a:r>
              <a:rPr dirty="0"/>
              <a:t>Raw data -&gt; usable calendar</a:t>
            </a:r>
          </a:p>
          <a:p>
            <a:pPr marL="419100" indent="-342900">
              <a:spcBef>
                <a:spcPts val="480"/>
              </a:spcBef>
              <a:buClr>
                <a:schemeClr val="bg2"/>
              </a:buClr>
              <a:buSzPct val="133333"/>
            </a:pPr>
            <a:r>
              <a:rPr sz="2200" dirty="0"/>
              <a:t>"Become the expert"</a:t>
            </a:r>
          </a:p>
          <a:p>
            <a:pPr marL="876300" lvl="1" indent="-342900">
              <a:buClr>
                <a:schemeClr val="bg2"/>
              </a:buClr>
              <a:buSzPct val="80000"/>
            </a:pPr>
            <a:r>
              <a:rPr dirty="0"/>
              <a:t>Answer team members' questions about Sugar</a:t>
            </a:r>
          </a:p>
        </p:txBody>
      </p:sp>
      <p:sp>
        <p:nvSpPr>
          <p:cNvPr id="30" name="Shape 30"/>
          <p:cNvSpPr>
            <a:spLocks noGrp="1"/>
          </p:cNvSpPr>
          <p:nvPr>
            <p:ph type="title"/>
          </p:nvPr>
        </p:nvSpPr>
        <p:spPr>
          <a:xfrm>
            <a:off x="457200" y="555893"/>
            <a:ext cx="8229600" cy="861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algn="ctr"/>
            <a:r>
              <a:rPr sz="4400" b="0" dirty="0">
                <a:solidFill>
                  <a:schemeClr val="bg1"/>
                </a:solidFill>
                <a:latin typeface="+mj-lt"/>
              </a:rPr>
              <a:t>Sugar CSP</a:t>
            </a:r>
          </a:p>
        </p:txBody>
      </p:sp>
    </p:spTree>
    <p:extLst>
      <p:ext uri="{BB962C8B-B14F-4D97-AF65-F5344CB8AC3E}">
        <p14:creationId xmlns:p14="http://schemas.microsoft.com/office/powerpoint/2010/main" val="3598406725"/>
      </p:ext>
    </p:extLst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200" dirty="0" smtClean="0"/>
              <a:t>Marat </a:t>
            </a:r>
            <a:r>
              <a:rPr lang="en-US" sz="2200" dirty="0" err="1" smtClean="0"/>
              <a:t>Kurbanov</a:t>
            </a:r>
            <a:endParaRPr lang="en-US" sz="2200" dirty="0" smtClean="0"/>
          </a:p>
          <a:p>
            <a:pPr lvl="1"/>
            <a:r>
              <a:rPr lang="en-US" dirty="0" smtClean="0"/>
              <a:t>Project Leader, Application Architect, Web Developer</a:t>
            </a:r>
          </a:p>
          <a:p>
            <a:r>
              <a:rPr lang="en-US" sz="2200" dirty="0" smtClean="0"/>
              <a:t>Trent </a:t>
            </a:r>
            <a:r>
              <a:rPr lang="en-US" sz="2200" dirty="0" err="1" smtClean="0"/>
              <a:t>Forkert</a:t>
            </a:r>
            <a:endParaRPr lang="en-US" sz="2200" dirty="0"/>
          </a:p>
          <a:p>
            <a:pPr lvl="1"/>
            <a:r>
              <a:rPr lang="en-US" dirty="0" smtClean="0"/>
              <a:t>Asst. Project Leader, System Architect, System Dev.</a:t>
            </a:r>
          </a:p>
          <a:p>
            <a:r>
              <a:rPr lang="en-US" sz="2200" dirty="0" err="1" smtClean="0"/>
              <a:t>Alek</a:t>
            </a:r>
            <a:r>
              <a:rPr lang="en-US" sz="2200" dirty="0" smtClean="0"/>
              <a:t> Bouillon</a:t>
            </a:r>
          </a:p>
          <a:p>
            <a:pPr lvl="1"/>
            <a:r>
              <a:rPr lang="en-US" dirty="0" smtClean="0"/>
              <a:t>Network Architect, Web Developer</a:t>
            </a:r>
          </a:p>
          <a:p>
            <a:r>
              <a:rPr lang="en-US" sz="2200" dirty="0" err="1" smtClean="0"/>
              <a:t>YeiSol</a:t>
            </a:r>
            <a:r>
              <a:rPr lang="en-US" sz="2200" dirty="0" smtClean="0"/>
              <a:t> Woo</a:t>
            </a:r>
          </a:p>
          <a:p>
            <a:pPr lvl="1"/>
            <a:r>
              <a:rPr lang="en-US" dirty="0" smtClean="0"/>
              <a:t>Database Manager, Business Logic Dev.</a:t>
            </a:r>
          </a:p>
          <a:p>
            <a:r>
              <a:rPr lang="en-US" sz="2200" dirty="0" smtClean="0"/>
              <a:t>Connor Becker</a:t>
            </a:r>
          </a:p>
          <a:p>
            <a:pPr lvl="1"/>
            <a:r>
              <a:rPr lang="en-US" dirty="0" smtClean="0"/>
              <a:t>Documentation Manager, Business Logic Dev.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Are We?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067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Shape 35"/>
          <p:cNvSpPr>
            <a:spLocks noGrp="1"/>
          </p:cNvSpPr>
          <p:nvPr>
            <p:ph type="title"/>
          </p:nvPr>
        </p:nvSpPr>
        <p:spPr>
          <a:xfrm>
            <a:off x="457200" y="555893"/>
            <a:ext cx="8229600" cy="86174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>
            <a:spAutoFit/>
          </a:bodyPr>
          <a:lstStyle/>
          <a:p>
            <a:pPr algn="ctr"/>
            <a:r>
              <a:rPr sz="4400" b="0" dirty="0">
                <a:solidFill>
                  <a:schemeClr val="bg1"/>
                </a:solidFill>
                <a:latin typeface="+mj-lt"/>
              </a:rPr>
              <a:t>Writing Business Rules</a:t>
            </a:r>
          </a:p>
        </p:txBody>
      </p:sp>
      <p:sp>
        <p:nvSpPr>
          <p:cNvPr id="36" name="Shape 36"/>
          <p:cNvSpPr>
            <a:spLocks noGrp="1"/>
          </p:cNvSpPr>
          <p:nvPr>
            <p:ph type="body" idx="1"/>
          </p:nvPr>
        </p:nvSpPr>
        <p:spPr>
          <a:xfrm>
            <a:off x="457200" y="2667000"/>
            <a:ext cx="7391400" cy="3061834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>
            <a:spAutoFit/>
          </a:bodyPr>
          <a:lstStyle/>
          <a:p>
            <a:pPr marL="381000" indent="-342900">
              <a:buClr>
                <a:schemeClr val="bg2"/>
              </a:buClr>
              <a:buSzPct val="166666"/>
            </a:pPr>
            <a:r>
              <a:rPr sz="2200" dirty="0"/>
              <a:t>Some Requirements can be complicated</a:t>
            </a:r>
          </a:p>
          <a:p>
            <a:pPr marL="381000" indent="-342900">
              <a:buClr>
                <a:schemeClr val="bg2"/>
              </a:buClr>
              <a:buSzPct val="166666"/>
            </a:pPr>
            <a:r>
              <a:rPr sz="2200" dirty="0"/>
              <a:t>Requirements with special rules</a:t>
            </a:r>
          </a:p>
          <a:p>
            <a:pPr marL="876300" lvl="1" indent="-342900">
              <a:buClr>
                <a:schemeClr val="bg2"/>
              </a:buClr>
              <a:buSzPct val="80000"/>
            </a:pPr>
            <a:r>
              <a:rPr dirty="0"/>
              <a:t>Gen Ed</a:t>
            </a:r>
          </a:p>
          <a:p>
            <a:pPr marL="876300" lvl="1" indent="-342900">
              <a:buClr>
                <a:schemeClr val="bg2"/>
              </a:buClr>
              <a:buSzPct val="80000"/>
            </a:pPr>
            <a:r>
              <a:rPr dirty="0"/>
              <a:t>Advanced Communication</a:t>
            </a:r>
          </a:p>
          <a:p>
            <a:pPr marL="876300" lvl="1" indent="-342900">
              <a:buClr>
                <a:schemeClr val="bg2"/>
              </a:buClr>
              <a:buSzPct val="80000"/>
            </a:pPr>
            <a:r>
              <a:rPr dirty="0"/>
              <a:t>Lab Science</a:t>
            </a:r>
          </a:p>
          <a:p>
            <a:pPr marL="876300" lvl="1" indent="-342900">
              <a:spcBef>
                <a:spcPts val="480"/>
              </a:spcBef>
              <a:buClr>
                <a:schemeClr val="bg2"/>
              </a:buClr>
              <a:buSzPct val="80000"/>
            </a:pPr>
            <a:r>
              <a:rPr dirty="0"/>
              <a:t>No CS course with grade &lt; C</a:t>
            </a:r>
          </a:p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32876248"/>
      </p:ext>
    </p:extLst>
  </p:cSld>
  <p:clrMapOvr>
    <a:masterClrMapping/>
  </p:clrMapOvr>
  <p:transition spd="slow">
    <p:cut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Alek</a:t>
            </a:r>
            <a:r>
              <a:rPr lang="en-US" dirty="0" smtClean="0"/>
              <a:t> Bouillon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8288986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Alek</a:t>
            </a:r>
            <a:r>
              <a:rPr lang="en-US" dirty="0" smtClean="0"/>
              <a:t> Bouillon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Display Schedule on Screen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704218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Alek</a:t>
            </a:r>
            <a:r>
              <a:rPr lang="en-US" dirty="0" smtClean="0"/>
              <a:t> Bouillon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001" y="1371600"/>
            <a:ext cx="7962399" cy="4754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4363027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Status</a:t>
            </a:r>
            <a:endParaRPr lang="en-US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Get An Idea of Where We’re Going,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088620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Application Architecture</a:t>
            </a:r>
            <a:endParaRPr lang="en-US" dirty="0"/>
          </a:p>
        </p:txBody>
      </p:sp>
      <p:pic>
        <p:nvPicPr>
          <p:cNvPr id="4" name="Content Placeholder 3" descr="myIPFWAdvisor Architectur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914400"/>
            <a:ext cx="4495800" cy="5723522"/>
          </a:xfrm>
        </p:spPr>
      </p:pic>
    </p:spTree>
    <p:extLst>
      <p:ext uri="{BB962C8B-B14F-4D97-AF65-F5344CB8AC3E}">
        <p14:creationId xmlns:p14="http://schemas.microsoft.com/office/powerpoint/2010/main" val="215918791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Waiting for Servers.......</a:t>
            </a:r>
          </a:p>
          <a:p>
            <a:pPr lvl="1"/>
            <a:r>
              <a:rPr lang="en-US" dirty="0" smtClean="0"/>
              <a:t>IPFW Registrar server finally back up yesterday</a:t>
            </a:r>
          </a:p>
          <a:p>
            <a:pPr lvl="1"/>
            <a:r>
              <a:rPr lang="en-US" dirty="0" smtClean="0"/>
              <a:t>Dr. Sedlmeyer and Trent to set up central PostgreSQL database server very soon</a:t>
            </a:r>
          </a:p>
          <a:p>
            <a:r>
              <a:rPr lang="en-US" dirty="0" smtClean="0"/>
              <a:t>Working on connecting our individual work together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Status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70321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381000" y="152400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Gantt Chart</a:t>
            </a:r>
            <a:endParaRPr lang="en-US" dirty="0"/>
          </a:p>
        </p:txBody>
      </p:sp>
      <p:pic>
        <p:nvPicPr>
          <p:cNvPr id="7" name="Content Placeholder 6" descr="Gant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0" y="833112"/>
            <a:ext cx="7772400" cy="5943600"/>
          </a:xfrm>
        </p:spPr>
      </p:pic>
    </p:spTree>
    <p:extLst>
      <p:ext uri="{BB962C8B-B14F-4D97-AF65-F5344CB8AC3E}">
        <p14:creationId xmlns:p14="http://schemas.microsoft.com/office/powerpoint/2010/main" val="40337353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Questions?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Reply to Any Concerns or Comments,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7740787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MyIPFWAdvisor</a:t>
            </a:r>
            <a:endParaRPr lang="en-US" sz="6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Thank You For Listening!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457200"/>
            <a:ext cx="1428750" cy="14287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24820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Project Recap</a:t>
            </a:r>
          </a:p>
          <a:p>
            <a:r>
              <a:rPr lang="en-US" sz="2000" dirty="0" smtClean="0"/>
              <a:t>Member Status Reports</a:t>
            </a:r>
          </a:p>
          <a:p>
            <a:pPr lvl="1"/>
            <a:r>
              <a:rPr lang="en-US" sz="2000" dirty="0" smtClean="0"/>
              <a:t>Marat</a:t>
            </a:r>
          </a:p>
          <a:p>
            <a:pPr lvl="1"/>
            <a:r>
              <a:rPr lang="en-US" sz="2000" dirty="0" err="1" smtClean="0"/>
              <a:t>YeiSol</a:t>
            </a:r>
            <a:endParaRPr lang="en-US" sz="2000" dirty="0" smtClean="0"/>
          </a:p>
          <a:p>
            <a:pPr lvl="1"/>
            <a:r>
              <a:rPr lang="en-US" sz="2000" dirty="0" smtClean="0"/>
              <a:t>Connor</a:t>
            </a:r>
          </a:p>
          <a:p>
            <a:pPr lvl="1"/>
            <a:r>
              <a:rPr lang="en-US" sz="2000" dirty="0" smtClean="0"/>
              <a:t>Trent</a:t>
            </a:r>
          </a:p>
          <a:p>
            <a:pPr lvl="1"/>
            <a:r>
              <a:rPr lang="en-US" sz="2000" dirty="0" err="1" smtClean="0"/>
              <a:t>Alek</a:t>
            </a:r>
            <a:endParaRPr lang="en-US" sz="2000" dirty="0" smtClean="0"/>
          </a:p>
          <a:p>
            <a:r>
              <a:rPr lang="en-US" sz="2000" dirty="0" smtClean="0"/>
              <a:t>Project Status</a:t>
            </a:r>
          </a:p>
          <a:p>
            <a:r>
              <a:rPr lang="en-US" sz="2000" dirty="0" smtClean="0"/>
              <a:t>Questions</a:t>
            </a: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86754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Project Recap</a:t>
            </a:r>
            <a:endParaRPr lang="en-US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For Those Not Familiar With The Subject,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46490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goal of the </a:t>
            </a:r>
            <a:r>
              <a:rPr lang="en-US" dirty="0" smtClean="0"/>
              <a:t>MyIPFWAdvisor </a:t>
            </a:r>
            <a:r>
              <a:rPr lang="en-US" dirty="0"/>
              <a:t>project is to create an intelligent software system </a:t>
            </a:r>
            <a:r>
              <a:rPr lang="en-US" dirty="0" smtClean="0"/>
              <a:t>that will </a:t>
            </a:r>
            <a:r>
              <a:rPr lang="en-US" dirty="0"/>
              <a:t>guide a student through course schedule construction from matriculation </a:t>
            </a:r>
            <a:r>
              <a:rPr lang="en-US" dirty="0" smtClean="0"/>
              <a:t>through graduation.</a:t>
            </a:r>
          </a:p>
          <a:p>
            <a:r>
              <a:rPr lang="en-US" dirty="0" smtClean="0"/>
              <a:t>This will alleviate some of the pressure that advisors have been subjected to in recent years.</a:t>
            </a:r>
          </a:p>
          <a:p>
            <a:r>
              <a:rPr lang="en-US" dirty="0" smtClean="0"/>
              <a:t>This will provide a standard first-response automated scheduling system for students.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err="1" smtClean="0"/>
              <a:t>MyIPFWAdvisor</a:t>
            </a:r>
            <a:r>
              <a:rPr lang="en-US" dirty="0" smtClean="0"/>
              <a:t>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2494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Member Status Reports</a:t>
            </a:r>
            <a:endParaRPr lang="en-US" sz="6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To Get An Idea Of What We’ve Been Doing,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70785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Marat </a:t>
            </a:r>
            <a:r>
              <a:rPr lang="en-US" dirty="0" err="1" smtClean="0"/>
              <a:t>Kurbanov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866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960438"/>
          </a:xfrm>
        </p:spPr>
        <p:txBody>
          <a:bodyPr/>
          <a:lstStyle/>
          <a:p>
            <a:r>
              <a:rPr lang="en-US" dirty="0" smtClean="0"/>
              <a:t>Display Bingo </a:t>
            </a:r>
            <a:r>
              <a:rPr lang="en-US" dirty="0"/>
              <a:t>S</a:t>
            </a:r>
            <a:r>
              <a:rPr lang="en-US" dirty="0" smtClean="0"/>
              <a:t>tructure</a:t>
            </a:r>
            <a:endParaRPr lang="en-US" dirty="0"/>
          </a:p>
        </p:txBody>
      </p:sp>
      <p:pic>
        <p:nvPicPr>
          <p:cNvPr id="4" name="Content Placeholder 3" descr="bingoPrintou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1066799"/>
            <a:ext cx="3886200" cy="5487315"/>
          </a:xfrm>
        </p:spPr>
      </p:pic>
    </p:spTree>
    <p:extLst>
      <p:ext uri="{BB962C8B-B14F-4D97-AF65-F5344CB8AC3E}">
        <p14:creationId xmlns:p14="http://schemas.microsoft.com/office/powerpoint/2010/main" val="1020151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YeiSol</a:t>
            </a:r>
            <a:r>
              <a:rPr lang="en-US" dirty="0" smtClean="0"/>
              <a:t> Woo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71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aveform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Waveform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aveform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171</TotalTime>
  <Words>498</Words>
  <Application>Microsoft Office PowerPoint</Application>
  <PresentationFormat>On-screen Show (4:3)</PresentationFormat>
  <Paragraphs>93</Paragraphs>
  <Slides>29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Waveform</vt:lpstr>
      <vt:lpstr>MyIPFWAdvisor</vt:lpstr>
      <vt:lpstr>Who Are We?</vt:lpstr>
      <vt:lpstr>Outline</vt:lpstr>
      <vt:lpstr>Project Recap</vt:lpstr>
      <vt:lpstr>What is MyIPFWAdvisor?</vt:lpstr>
      <vt:lpstr>Member Status Reports</vt:lpstr>
      <vt:lpstr>Marat Kurbanov</vt:lpstr>
      <vt:lpstr>Display Bingo Structure</vt:lpstr>
      <vt:lpstr>YeiSol Woo</vt:lpstr>
      <vt:lpstr>Verify Users’ Credentials</vt:lpstr>
      <vt:lpstr>Verify Users’ Credentials</vt:lpstr>
      <vt:lpstr>For next couple of weeks…</vt:lpstr>
      <vt:lpstr>Connor Becker</vt:lpstr>
      <vt:lpstr>Connor Becker</vt:lpstr>
      <vt:lpstr>Data Model</vt:lpstr>
      <vt:lpstr>Basic Flow of Data</vt:lpstr>
      <vt:lpstr>Trent Forkert</vt:lpstr>
      <vt:lpstr>Trent Forkert</vt:lpstr>
      <vt:lpstr>Sugar CSP</vt:lpstr>
      <vt:lpstr>Writing Business Rules</vt:lpstr>
      <vt:lpstr>Alek Bouillon</vt:lpstr>
      <vt:lpstr>Alek Bouillon</vt:lpstr>
      <vt:lpstr>Alek Bouillon</vt:lpstr>
      <vt:lpstr>Project Status</vt:lpstr>
      <vt:lpstr>Application Architecture</vt:lpstr>
      <vt:lpstr>Project Status</vt:lpstr>
      <vt:lpstr>Gantt Chart</vt:lpstr>
      <vt:lpstr>Questions?</vt:lpstr>
      <vt:lpstr>MyIPFWAdvisor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What’s Up?</dc:title>
  <dc:creator>Connor Becker</dc:creator>
  <cp:lastModifiedBy>Connor N. Becker</cp:lastModifiedBy>
  <cp:revision>22</cp:revision>
  <dcterms:created xsi:type="dcterms:W3CDTF">2012-02-05T22:04:40Z</dcterms:created>
  <dcterms:modified xsi:type="dcterms:W3CDTF">2012-03-12T19:00:48Z</dcterms:modified>
</cp:coreProperties>
</file>