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handoutMasterIdLst>
    <p:handoutMasterId r:id="rId15"/>
  </p:handoutMasterIdLst>
  <p:sldIdLst>
    <p:sldId id="256" r:id="rId2"/>
    <p:sldId id="257" r:id="rId3"/>
    <p:sldId id="258" r:id="rId4"/>
    <p:sldId id="259" r:id="rId5"/>
    <p:sldId id="264" r:id="rId6"/>
    <p:sldId id="266" r:id="rId7"/>
    <p:sldId id="260" r:id="rId8"/>
    <p:sldId id="261" r:id="rId9"/>
    <p:sldId id="262" r:id="rId10"/>
    <p:sldId id="263"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C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61" autoAdjust="0"/>
  </p:normalViewPr>
  <p:slideViewPr>
    <p:cSldViewPr>
      <p:cViewPr>
        <p:scale>
          <a:sx n="50" d="100"/>
          <a:sy n="50" d="100"/>
        </p:scale>
        <p:origin x="-1092"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bps-bms3\2016$\CooganK16\Florida%20population%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Florida Populations</a:t>
            </a:r>
          </a:p>
        </c:rich>
      </c:tx>
      <c:layout>
        <c:manualLayout>
          <c:xMode val="edge"/>
          <c:yMode val="edge"/>
          <c:x val="0.29112489063867142"/>
          <c:y val="1.3888888888888959E-2"/>
        </c:manualLayout>
      </c:layout>
      <c:overlay val="1"/>
    </c:title>
    <c:view3D>
      <c:rAngAx val="1"/>
    </c:view3D>
    <c:plotArea>
      <c:layout>
        <c:manualLayout>
          <c:layoutTarget val="inner"/>
          <c:xMode val="edge"/>
          <c:yMode val="edge"/>
          <c:x val="0.20546062992125985"/>
          <c:y val="0.13010425780110821"/>
          <c:w val="0.64295734908136459"/>
          <c:h val="0.56087634878973458"/>
        </c:manualLayout>
      </c:layout>
      <c:bar3DChart>
        <c:barDir val="col"/>
        <c:grouping val="stacked"/>
        <c:ser>
          <c:idx val="0"/>
          <c:order val="0"/>
          <c:tx>
            <c:strRef>
              <c:f>Sheet1!$B$5</c:f>
              <c:strCache>
                <c:ptCount val="1"/>
                <c:pt idx="0">
                  <c:v>2006</c:v>
                </c:pt>
              </c:strCache>
            </c:strRef>
          </c:tx>
          <c:cat>
            <c:strRef>
              <c:f>Sheet1!$A$6:$A$9</c:f>
              <c:strCache>
                <c:ptCount val="4"/>
                <c:pt idx="0">
                  <c:v>Miami</c:v>
                </c:pt>
                <c:pt idx="1">
                  <c:v>Jacksonville</c:v>
                </c:pt>
                <c:pt idx="2">
                  <c:v>Tampa</c:v>
                </c:pt>
                <c:pt idx="3">
                  <c:v>St. Petersburg</c:v>
                </c:pt>
              </c:strCache>
            </c:strRef>
          </c:cat>
          <c:val>
            <c:numRef>
              <c:f>Sheet1!$B$6:$B$9</c:f>
              <c:numCache>
                <c:formatCode>General</c:formatCode>
                <c:ptCount val="4"/>
                <c:pt idx="0">
                  <c:v>404</c:v>
                </c:pt>
                <c:pt idx="1">
                  <c:v>795</c:v>
                </c:pt>
                <c:pt idx="2">
                  <c:v>333</c:v>
                </c:pt>
                <c:pt idx="3">
                  <c:v>248</c:v>
                </c:pt>
              </c:numCache>
            </c:numRef>
          </c:val>
        </c:ser>
        <c:ser>
          <c:idx val="1"/>
          <c:order val="1"/>
          <c:tx>
            <c:strRef>
              <c:f>Sheet1!$C$5</c:f>
              <c:strCache>
                <c:ptCount val="1"/>
                <c:pt idx="0">
                  <c:v>2000</c:v>
                </c:pt>
              </c:strCache>
            </c:strRef>
          </c:tx>
          <c:cat>
            <c:strRef>
              <c:f>Sheet1!$A$6:$A$9</c:f>
              <c:strCache>
                <c:ptCount val="4"/>
                <c:pt idx="0">
                  <c:v>Miami</c:v>
                </c:pt>
                <c:pt idx="1">
                  <c:v>Jacksonville</c:v>
                </c:pt>
                <c:pt idx="2">
                  <c:v>Tampa</c:v>
                </c:pt>
                <c:pt idx="3">
                  <c:v>St. Petersburg</c:v>
                </c:pt>
              </c:strCache>
            </c:strRef>
          </c:cat>
          <c:val>
            <c:numRef>
              <c:f>Sheet1!$C$6:$C$9</c:f>
              <c:numCache>
                <c:formatCode>General</c:formatCode>
                <c:ptCount val="4"/>
                <c:pt idx="0">
                  <c:v>362</c:v>
                </c:pt>
                <c:pt idx="1">
                  <c:v>736</c:v>
                </c:pt>
                <c:pt idx="2">
                  <c:v>303</c:v>
                </c:pt>
                <c:pt idx="3">
                  <c:v>248</c:v>
                </c:pt>
              </c:numCache>
            </c:numRef>
          </c:val>
        </c:ser>
        <c:ser>
          <c:idx val="2"/>
          <c:order val="2"/>
          <c:tx>
            <c:strRef>
              <c:f>Sheet1!$D$5</c:f>
              <c:strCache>
                <c:ptCount val="1"/>
                <c:pt idx="0">
                  <c:v>Total</c:v>
                </c:pt>
              </c:strCache>
            </c:strRef>
          </c:tx>
          <c:cat>
            <c:strRef>
              <c:f>Sheet1!$A$6:$A$9</c:f>
              <c:strCache>
                <c:ptCount val="4"/>
                <c:pt idx="0">
                  <c:v>Miami</c:v>
                </c:pt>
                <c:pt idx="1">
                  <c:v>Jacksonville</c:v>
                </c:pt>
                <c:pt idx="2">
                  <c:v>Tampa</c:v>
                </c:pt>
                <c:pt idx="3">
                  <c:v>St. Petersburg</c:v>
                </c:pt>
              </c:strCache>
            </c:strRef>
          </c:cat>
          <c:val>
            <c:numRef>
              <c:f>Sheet1!$D$6:$D$9</c:f>
              <c:numCache>
                <c:formatCode>General</c:formatCode>
                <c:ptCount val="4"/>
                <c:pt idx="0">
                  <c:v>766</c:v>
                </c:pt>
                <c:pt idx="1">
                  <c:v>1531</c:v>
                </c:pt>
                <c:pt idx="2">
                  <c:v>636</c:v>
                </c:pt>
                <c:pt idx="3">
                  <c:v>496</c:v>
                </c:pt>
              </c:numCache>
            </c:numRef>
          </c:val>
        </c:ser>
        <c:shape val="cone"/>
        <c:axId val="65429888"/>
        <c:axId val="65431808"/>
        <c:axId val="0"/>
      </c:bar3DChart>
      <c:catAx>
        <c:axId val="65429888"/>
        <c:scaling>
          <c:orientation val="minMax"/>
        </c:scaling>
        <c:axPos val="b"/>
        <c:title>
          <c:tx>
            <c:rich>
              <a:bodyPr/>
              <a:lstStyle/>
              <a:p>
                <a:pPr>
                  <a:defRPr/>
                </a:pPr>
                <a:r>
                  <a:rPr lang="en-US" sz="1200"/>
                  <a:t>Cities</a:t>
                </a:r>
              </a:p>
            </c:rich>
          </c:tx>
          <c:layout>
            <c:manualLayout>
              <c:xMode val="edge"/>
              <c:yMode val="edge"/>
              <c:x val="0.46172878390201388"/>
              <c:y val="0.90315033537474487"/>
            </c:manualLayout>
          </c:layout>
        </c:title>
        <c:tickLblPos val="nextTo"/>
        <c:crossAx val="65431808"/>
        <c:crosses val="autoZero"/>
        <c:auto val="1"/>
        <c:lblAlgn val="ctr"/>
        <c:lblOffset val="100"/>
      </c:catAx>
      <c:valAx>
        <c:axId val="65431808"/>
        <c:scaling>
          <c:orientation val="minMax"/>
        </c:scaling>
        <c:axPos val="l"/>
        <c:majorGridlines/>
        <c:title>
          <c:tx>
            <c:rich>
              <a:bodyPr rot="-5400000" vert="horz"/>
              <a:lstStyle/>
              <a:p>
                <a:pPr>
                  <a:defRPr/>
                </a:pPr>
                <a:r>
                  <a:rPr lang="en-US" sz="1200"/>
                  <a:t>Population</a:t>
                </a:r>
              </a:p>
              <a:p>
                <a:pPr>
                  <a:defRPr/>
                </a:pPr>
                <a:r>
                  <a:rPr lang="en-US" sz="1200"/>
                  <a:t>(In</a:t>
                </a:r>
                <a:r>
                  <a:rPr lang="en-US" sz="1200" baseline="0"/>
                  <a:t> Thousands</a:t>
                </a:r>
                <a:endParaRPr lang="en-US" sz="1200"/>
              </a:p>
            </c:rich>
          </c:tx>
          <c:layout/>
        </c:title>
        <c:numFmt formatCode="General" sourceLinked="1"/>
        <c:tickLblPos val="nextTo"/>
        <c:crossAx val="65429888"/>
        <c:crosses val="autoZero"/>
        <c:crossBetween val="between"/>
      </c:valAx>
    </c:plotArea>
    <c:legend>
      <c:legendPos val="r"/>
      <c:layout/>
    </c:legend>
    <c:plotVisOnly val="1"/>
  </c:chart>
  <c:spPr>
    <a:gradFill flip="none" rotWithShape="1">
      <a:gsLst>
        <a:gs pos="0">
          <a:srgbClr val="FF8409"/>
        </a:gs>
        <a:gs pos="17999">
          <a:srgbClr val="FEE7F2"/>
        </a:gs>
        <a:gs pos="36000">
          <a:srgbClr val="FAC77D"/>
        </a:gs>
        <a:gs pos="61000">
          <a:srgbClr val="FBA97D"/>
        </a:gs>
        <a:gs pos="82001">
          <a:srgbClr val="FBD49C"/>
        </a:gs>
        <a:gs pos="100000">
          <a:srgbClr val="FEE7F2"/>
        </a:gs>
      </a:gsLst>
      <a:lin ang="5400000" scaled="1"/>
      <a:tileRect/>
    </a:gra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1736D7-8EB2-4F55-9714-307B58891D65}" type="datetimeFigureOut">
              <a:rPr lang="en-US" smtClean="0"/>
              <a:pPr/>
              <a:t>4/14/2011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66263A-EA4D-443B-982A-33409D40FB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9DD78-873B-41A2-A85A-08BECE4DF3FA}" type="datetimeFigureOut">
              <a:rPr lang="en-US" smtClean="0"/>
              <a:pPr/>
              <a:t>4/14/2011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8281C-8E23-4B11-980B-4CC9AB479F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my</a:t>
            </a:r>
            <a:r>
              <a:rPr lang="en-US" baseline="0" dirty="0" smtClean="0"/>
              <a:t> name is Kevin </a:t>
            </a:r>
            <a:r>
              <a:rPr lang="en-US" baseline="0" dirty="0" err="1" smtClean="0"/>
              <a:t>Coogan</a:t>
            </a:r>
            <a:r>
              <a:rPr lang="en-US" baseline="0" dirty="0" smtClean="0"/>
              <a:t>.  I will be doing a presentation on Florida, “The Sunshine State”</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 Facts:  There</a:t>
            </a:r>
            <a:r>
              <a:rPr lang="en-US" baseline="0" dirty="0" smtClean="0"/>
              <a:t> are many tourist attractions in Florida such as Daytona Beach, Disney World, Universal Studios, Everglades National Park, and Palm/West Palm Beach.  Orlando attracts the most tourists than any other amusement park destination in the US.  Gatorade was made and developed for the University of Florida Gators.  Sun Tan Lotion was invented in 1944 by a Miami Beach pharmacist Benjamin Green, and Florida’s Key West has the highest year round temperature in the US.  Professional sports teams in Florida include two baseball teams, the Florida Marlins and Tampa Bay Rays. For basketball there’s the Miami Heat and the Orlando Magic. For football there’s the Jacksonville Jaguars, the Miami Dolphins, and the Tampa Bay Buccaneers.  There are also two professional hockey teams in Florida which are the Florida Panthers and the Tampa Bay Lighting.</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sources I used for my work.</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watching</a:t>
            </a:r>
            <a:r>
              <a:rPr lang="en-US" baseline="0" dirty="0" smtClean="0"/>
              <a:t> my presentation on Florida.</a:t>
            </a:r>
          </a:p>
          <a:p>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Information: Florida</a:t>
            </a:r>
            <a:r>
              <a:rPr lang="en-US" baseline="0" dirty="0" smtClean="0"/>
              <a:t> is the fourth largest state in the US population wise, and has a population of 15,982,378.  As seen from the seal in the middle of the flag, you can see that Florida’s state flag represents sunshine, flowers, palm trees, rivers, and lakes.  Florida’s Capital is Tallahassee, its state tree is the Cabbage Palmetto, the state flower is the Orange Blossom, its state animal is the Florida Panther, its state fruit is the orange, the state bird is the mockingbird, and its state motto is “In God We Trust”.</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 Florida's Absolute location is 30.457N.  And 84.281W.  For</a:t>
            </a:r>
            <a:r>
              <a:rPr lang="en-US" baseline="0" dirty="0" smtClean="0"/>
              <a:t> its relative location, North of Florida are Alabama and Georgia, east is the Atlantic Ocean, south of Florida are the Straits of Florida, and West of Florida is Alabama and the Gulf of Mexico.</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Florida’s physical</a:t>
            </a:r>
            <a:r>
              <a:rPr lang="en-US" baseline="0" dirty="0" smtClean="0"/>
              <a:t> features include an average year round temp. of 67.2 degrees in Tallahassee.  Florida is a common vacation spot because of cities such as Miami, Orlando, Jacksonville, Fort Lauderdale, Tallahassee, and Tampa, its various beaches, and also because of its attractions like Disney World, Universal Studios, and the Kennedy Space Center.   Cultural features of Florida include 79.4% white persons, 16.1% black persons, 2.4% Asian, 21.5% Hispanic/Latino origin, and 59.5% white persons not Hispanic.</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t>Place Continued: </a:t>
            </a:r>
            <a:r>
              <a:rPr lang="en-US" b="0" i="1" dirty="0" smtClean="0"/>
              <a:t>What</a:t>
            </a:r>
            <a:r>
              <a:rPr lang="en-US" b="0" i="1" baseline="0" dirty="0" smtClean="0"/>
              <a:t> does Florida look like?:  </a:t>
            </a:r>
            <a:r>
              <a:rPr lang="en-US" baseline="0" dirty="0" smtClean="0"/>
              <a:t>Florida's highest point is Britton Hill which is 345 feet above sea level, and is the US’s lowest high point.  Its lowest point is the Atlantic and Gulf Coasts.  Florida has three national forests including Apalachicola, Osceola, and Ocala.  Florida also has sub-tropical wetlands called Everglades.</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Florida Population: The graph above shows</a:t>
            </a:r>
            <a:r>
              <a:rPr lang="en-US" baseline="0" dirty="0" smtClean="0"/>
              <a:t> that Jacksonville is the most heavily populated city in Florida, with 795,000 people in 2006, and 736,000 people in 2009.  Jacksonville is then followed by Miami, Tampa, and then St. Petersburg.</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a:t>
            </a:r>
            <a:r>
              <a:rPr lang="en-US" baseline="0" dirty="0" smtClean="0"/>
              <a:t> Environment Interactions:  In Florida those who work on farms harvest citrus fruits.  Beaches are commonly visited and are very popular in Florida, along with boating.  Many Celebrities own houses in Miami, like Dwayne Wade, Hulk Hogan, Jennifer Lopez, Madonna, Matt Damon, and Shaquille O’Neal.  Florida also has the highest Cuban American population in the US.  Traditional Cuban foods include rice, </a:t>
            </a:r>
            <a:r>
              <a:rPr lang="en-US" baseline="0" dirty="0" err="1" smtClean="0"/>
              <a:t>arroz</a:t>
            </a:r>
            <a:r>
              <a:rPr lang="en-US" baseline="0" dirty="0" smtClean="0"/>
              <a:t> con </a:t>
            </a:r>
            <a:r>
              <a:rPr lang="en-US" baseline="0" dirty="0" err="1" smtClean="0"/>
              <a:t>pollo</a:t>
            </a:r>
            <a:r>
              <a:rPr lang="en-US" baseline="0" dirty="0" smtClean="0"/>
              <a:t>, and pan con </a:t>
            </a:r>
            <a:r>
              <a:rPr lang="en-US" baseline="0" dirty="0" err="1" smtClean="0"/>
              <a:t>bistic</a:t>
            </a:r>
            <a:r>
              <a:rPr lang="en-US" baseline="0" dirty="0" smtClean="0"/>
              <a:t>.  Cuban Americans often drink a traditional drink called </a:t>
            </a:r>
            <a:r>
              <a:rPr lang="en-US" b="0" i="0" baseline="0" dirty="0" smtClean="0">
                <a:solidFill>
                  <a:srgbClr val="4F81BD"/>
                </a:solidFill>
                <a:latin typeface="Cambria"/>
              </a:rPr>
              <a:t>café </a:t>
            </a:r>
            <a:r>
              <a:rPr lang="en-US" b="0" i="0" baseline="0" dirty="0" err="1" smtClean="0">
                <a:solidFill>
                  <a:srgbClr val="4F81BD"/>
                </a:solidFill>
                <a:latin typeface="Cambria"/>
              </a:rPr>
              <a:t>cubano</a:t>
            </a:r>
            <a:r>
              <a:rPr lang="en-US" b="0" i="0" baseline="0" dirty="0" smtClean="0">
                <a:solidFill>
                  <a:srgbClr val="4F81BD"/>
                </a:solidFill>
                <a:latin typeface="Cambria"/>
              </a:rPr>
              <a:t>.  Also, most Cuban Americans are Roman Catholic.</a:t>
            </a:r>
            <a:endParaRPr lang="en-US" b="0" i="0"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Movement: </a:t>
            </a:r>
            <a:r>
              <a:rPr lang="en-US" baseline="0" dirty="0" smtClean="0"/>
              <a:t> Goods imported from Florida include fruit products, and automobiles.  Florida’s exports include citrus fruits, vegetables, sugarcane, dairy products, and nursery stock.</a:t>
            </a:r>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Regions: How is</a:t>
            </a:r>
            <a:r>
              <a:rPr lang="en-US" baseline="0" dirty="0" smtClean="0"/>
              <a:t> Florida Different from RI?:  Florida is different from RI because it has a year round warm climate, it produces citrus fruits, it is much bigger then RI, there are bigger tourist attractions in Florida.  As a similarity, both states have low high points;  RI’s being 812 feet above sea level, and Florida's being 345 feet above sea level.</a:t>
            </a:r>
          </a:p>
          <a:p>
            <a:endParaRPr lang="en-US" dirty="0"/>
          </a:p>
        </p:txBody>
      </p:sp>
      <p:sp>
        <p:nvSpPr>
          <p:cNvPr id="4" name="Slide Number Placeholder 3"/>
          <p:cNvSpPr>
            <a:spLocks noGrp="1"/>
          </p:cNvSpPr>
          <p:nvPr>
            <p:ph type="sldNum" sz="quarter" idx="10"/>
          </p:nvPr>
        </p:nvSpPr>
        <p:spPr/>
        <p:txBody>
          <a:bodyPr/>
          <a:lstStyle/>
          <a:p>
            <a:fld id="{FD88281C-8E23-4B11-980B-4CC9AB479F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BAE797F-CE24-426D-9B70-1AB359DE7444}" type="datetimeFigureOut">
              <a:rPr lang="en-US" smtClean="0"/>
              <a:pPr/>
              <a:t>4/14/2011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AE797F-CE24-426D-9B70-1AB359DE7444}"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AE797F-CE24-426D-9B70-1AB359DE7444}"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E797F-CE24-426D-9B70-1AB359DE7444}"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AE797F-CE24-426D-9B70-1AB359DE7444}"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AE797F-CE24-426D-9B70-1AB359DE7444}"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AE797F-CE24-426D-9B70-1AB359DE7444}" type="datetimeFigureOut">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AE797F-CE24-426D-9B70-1AB359DE7444}" type="datetimeFigureOut">
              <a:rPr lang="en-US" smtClean="0"/>
              <a:pPr/>
              <a:t>4/14/2011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AE797F-CE24-426D-9B70-1AB359DE7444}" type="datetimeFigureOut">
              <a:rPr lang="en-US" smtClean="0"/>
              <a:pPr/>
              <a:t>4/14/2011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E797F-CE24-426D-9B70-1AB359DE7444}" type="datetimeFigureOut">
              <a:rPr lang="en-US" smtClean="0"/>
              <a:pPr/>
              <a:t>4/14/2011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AE797F-CE24-426D-9B70-1AB359DE7444}" type="datetimeFigureOut">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38C3-0B79-4BE4-A32E-40991C199F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AE797F-CE24-426D-9B70-1AB359DE7444}" type="datetimeFigureOut">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40738C3-0B79-4BE4-A32E-40991C199F2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AE797F-CE24-426D-9B70-1AB359DE7444}" type="datetimeFigureOut">
              <a:rPr lang="en-US" smtClean="0"/>
              <a:pPr/>
              <a:t>4/14/2011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0738C3-0B79-4BE4-A32E-40991C199F2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tripadviso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hyperlink" Target="http://www.statesymbolsusa.org/site-map-02.html#Anchor-FloridaSymbols" TargetMode="External"/><Relationship Id="rId3" Type="http://schemas.openxmlformats.org/officeDocument/2006/relationships/hyperlink" Target="http://www.easybib.com/cite/form/website" TargetMode="External"/><Relationship Id="rId7" Type="http://schemas.openxmlformats.org/officeDocument/2006/relationships/hyperlink" Target="http://www.google.com/imghp?hl=en&amp;tab=w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50states.com/florida.htm" TargetMode="External"/><Relationship Id="rId5" Type="http://schemas.openxmlformats.org/officeDocument/2006/relationships/hyperlink" Target="http://quickfacts.census.gov/qfd/states/12000.html" TargetMode="External"/><Relationship Id="rId4" Type="http://schemas.openxmlformats.org/officeDocument/2006/relationships/hyperlink" Target="http://www.50states.com/facts/florida.ht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hyperlink" Target="http://www.dietsinreview.com/"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3505200" cy="1066800"/>
          </a:xfrm>
        </p:spPr>
        <p:txBody>
          <a:bodyPr/>
          <a:lstStyle/>
          <a:p>
            <a:pPr marR="0" algn="ctr" rtl="0"/>
            <a:r>
              <a:rPr lang="en-US" b="1" baseline="0" dirty="0" smtClean="0">
                <a:solidFill>
                  <a:srgbClr val="F45C18"/>
                </a:solidFill>
                <a:latin typeface="Ravie" pitchFamily="82" charset="0"/>
              </a:rPr>
              <a:t>Florida</a:t>
            </a:r>
          </a:p>
        </p:txBody>
      </p:sp>
      <p:sp>
        <p:nvSpPr>
          <p:cNvPr id="3" name="Text Placeholder 2"/>
          <p:cNvSpPr>
            <a:spLocks noGrp="1"/>
          </p:cNvSpPr>
          <p:nvPr>
            <p:ph type="body" idx="1"/>
          </p:nvPr>
        </p:nvSpPr>
        <p:spPr>
          <a:xfrm>
            <a:off x="457200" y="1752600"/>
            <a:ext cx="8229600" cy="4525963"/>
          </a:xfrm>
        </p:spPr>
        <p:txBody>
          <a:bodyPr/>
          <a:lstStyle/>
          <a:p>
            <a:pPr marR="0" lvl="0" algn="ctr" rtl="0">
              <a:buNone/>
            </a:pPr>
            <a:r>
              <a:rPr lang="en-US" b="1" i="1" baseline="0" dirty="0" smtClean="0">
                <a:solidFill>
                  <a:srgbClr val="4F81BD"/>
                </a:solidFill>
                <a:latin typeface="Ravie" pitchFamily="82" charset="0"/>
              </a:rPr>
              <a:t>“</a:t>
            </a:r>
            <a:r>
              <a:rPr lang="en-US" i="1" baseline="0" dirty="0" smtClean="0">
                <a:solidFill>
                  <a:srgbClr val="4F81BD"/>
                </a:solidFill>
                <a:latin typeface="Ravie" pitchFamily="82" charset="0"/>
              </a:rPr>
              <a:t>The Sunshine State”</a:t>
            </a:r>
          </a:p>
          <a:p>
            <a:pPr marR="0" lvl="1" algn="ctr" rtl="0">
              <a:buNone/>
            </a:pPr>
            <a:r>
              <a:rPr lang="en-US" b="1" baseline="0" dirty="0" smtClean="0">
                <a:solidFill>
                  <a:srgbClr val="F45C18"/>
                </a:solidFill>
                <a:latin typeface="Ravie" pitchFamily="82" charset="0"/>
              </a:rPr>
              <a:t>Kevin </a:t>
            </a:r>
            <a:r>
              <a:rPr lang="en-US" b="1" baseline="0" dirty="0" err="1" smtClean="0">
                <a:solidFill>
                  <a:srgbClr val="F45C18"/>
                </a:solidFill>
                <a:latin typeface="Ravie" pitchFamily="82" charset="0"/>
              </a:rPr>
              <a:t>Coogan</a:t>
            </a:r>
            <a:endParaRPr lang="en-US" b="1" baseline="0" dirty="0" smtClean="0">
              <a:solidFill>
                <a:srgbClr val="F45C18"/>
              </a:solidFill>
              <a:latin typeface="Ravie" pitchFamily="82" charset="0"/>
            </a:endParaRPr>
          </a:p>
        </p:txBody>
      </p:sp>
      <p:pic>
        <p:nvPicPr>
          <p:cNvPr id="10" name="Picture 3" descr="C:\Documents and Settings\coogank16\Local Settings\Temporary Internet Files\Content.IE5\AT3HDXSE\MC900156833[1].wmf"/>
          <p:cNvPicPr>
            <a:picLocks noChangeAspect="1" noChangeArrowheads="1"/>
          </p:cNvPicPr>
          <p:nvPr/>
        </p:nvPicPr>
        <p:blipFill>
          <a:blip r:embed="rId3" cstate="print"/>
          <a:srcRect/>
          <a:stretch>
            <a:fillRect/>
          </a:stretch>
        </p:blipFill>
        <p:spPr bwMode="auto">
          <a:xfrm>
            <a:off x="6629400" y="3581400"/>
            <a:ext cx="2286000" cy="2401348"/>
          </a:xfrm>
          <a:prstGeom prst="rect">
            <a:avLst/>
          </a:prstGeom>
          <a:noFill/>
        </p:spPr>
      </p:pic>
      <p:sp>
        <p:nvSpPr>
          <p:cNvPr id="15364" name="AutoShape 4" descr="data:image/jpg;base64,/9j/4AAQSkZJRgABAQAAAQABAAD/2wCEAAkGBhQSERUUEhQWFRUUFxYUFBgXGBcWFxYVFhQVGhcXFRgXHSceGBkjHBcVHy8gIycpLCwsFR4xNTAqNSYrLCkBCQoKDgwOGg8PGiokHB8qLS8pLCwpKSwpKiwqKSkqLCwpLCksLCksLCwpKSkpKSwpLCwpLCksKSwpKSwsKSwsKf/AABEIALcBEwMBIgACEQEDEQH/xAAbAAABBQEBAAAAAAAAAAAAAAADAAECBAUGB//EAD8QAAEDAgQDBQYEBAYCAwEAAAEAAhEDIQQSMUEFUWEicYGRoQYTMrHB8EJS0eEUFSOSM2JygqLxssIHU4Ml/8QAGgEAAwEBAQEAAAAAAAAAAAAAAAECBAMFBv/EACkRAAICAgEEAgIBBQEAAAAAAAABAhEDEiEEEzFBUWEUInEyQoGRwQX/2gAMAwEAAhEDEQA/AOPweLcyoHtMFji4cpbMT8vErZx+GBHvmiKb4IGsOHxMPUH0XP5Yj/8AX0AXT+yuMYWvoVR2agmn0rD4THcSFEZLHK/T8kU5xr2YoYQSQfg7J62dmPdObyC0OGN7Tm7OaTpHM2HeC0f6VCthshyx2g6XHYhs9NyRHiiYduRzZFwRJP4swkHu+M/7lWTHtFr5CE6aNujgS+kYs9t29HjUdzmwQsxnPnddTQpAUWvBv22E9ad2+Pu3T/saufruDnEiNTcadY+90v8AzZcuDH1qtbIFCkGpAKbQvao8sQCmAk1qIGpAQCmxSa1EDEASppPdKgaio1eMsa5wcdI9SR8/mpc4ryWotl6FIBMwyARBBvIuD3KYCogcBTASa1TaEAMFMBOApNagdiaFMBJrVMNSYxwptCQaphqljE0IzQoNCmApZQRqK1DaiNCktBGozHILVMFTRSDh6fOgSpAoodhw9PnQcyWdKgsLmToOZJOgs8bq4S/hiD505VgUMjgNIp03jvdSB/VXvdi1tM3/ACAB9AgcSoEOkaBlEf20nT4rHmwuL+jpiyJrjyXcS73sVIvbfXeOQ7RJ8xsqRGYQTMmJ6WHykq5SYA3LsAD/AHAT/wApPiUM0iD3SfSAF26WKljr44JzS1mdHQqF1CqG/EMmIYP9EseP7T6BYTeWt/8ApWcLijTzQfipkDzAMdYJ8kGmBANv2U9Lh0ySsfUZE4KvYgFNoTtaiBi9M88TWqbWpAIrEgTHbTVfEV46m1u8wrNSqAJJXI+1GMLZIJkT56f+wPguOSeitHWEdnRZ43xs0mkATqAZ0JaHN+YXNYWqarwXTBcNzLiBGuoAklV+JcS964k/C2w8BAHkqlLFnMHA6eg6dLrypZHJ0/B6Ecaij0LhrKtNomC10wHSCIM33Bgg7iHA81s0HkjtNLTykH1CyOFcUzsaXubFr7AxBBmMo7Lf1K0HcZosnM8dkwd46LZgnquXwZMyt8LkvBqIAshvtLRPwuHiQLefLqr2F4pSf8Lx4wFoWfG3WyOLxz+C2GqYYk1EAXW0ySIapgJ2tUwEmAg1TDU7WogYkykMGqQCkGpwFLLHDVNoTBTCQ7JJ5TJJUOyScFMEkUOyUpJpSlFBY8pJkkUFnnIaiwCC03BBHjlcAfVOGqQau84qSpmWMnF2VcA3LZ34iSJ1Dcx+gVrKlRpRUD+VoNxF5+atYhgJBH4mh3pdY8CeLI8b98mrM1kgpr0Vy2U4ZGimGqQattLyZHJ1REBSLgBJMAXJOyTyGgkmALk8guN4zxN9bNEim2zRzd166dy4dRnWFfZ1xYnkf0bWK9rKTDDQX9RYeZ/RF4b7T06piCwnSbjzH1XOcP4Q6sdw3Qnv2Hy7pK2MPwkMIafywSOYJb9PVed+XlS39fwbOxj/AKfZfxGJzue3dhDQJgSWNdJjUQT5Lj+NYtxPuryCNeUWnunXcQrVDGFuJhzpEtcbxMUmtv4bbpcbxAqOzmzWyAYu4zPZHLQSbBVnzJxv38F4sElL6OedRJcBtoAlTptF5gxOu/38kVz8wcQABoPAXvqUD3Fz93WReOTQ1yXqePaANJGxEibXvp+5VoYxhuJFpcIgE9wMfYWVSw/UaX6gnb0Wjg8A15GwLvd8rvBA8M3olqieS/RxFI6saYsC0ZTGxjuV3DYJhksqAj8sCfIEKnRwGWHgXGsGILYa4jcXujjDc5a4Ec4J0mO/kuU/19DS29nT8MrFgaJMu0zNOX/yW5hK+YXInpIHquMweMfTgkkHmTmtpLTb1XT8GxUtEwRoHAQbcwLb7a6rZ0nUpvXwZs2F+fJrgKQYpNaphi9cwDNCIAmAU4SKQwUwEgFKEhjAKScJJFCASSTwgBwknAShAxkk8J0ARSUkkBZwYYphqmGKYYtBkBtCTWafe6MGKQpqXFXfsq3VAsqcQqHE+MNpnK1udxtH6/e6xcbRqvdLg2LiGgAGYOX9+iw9R18MH2zXh6OeVX4LntDxNse6a6SfiDb9w9JQeG8EztBcIAJIHMuO/doicJ4Bllz7uMGBtz+fouiztpUwXkNAAJJOlv2XkrI+qy8eP+HorHHpofZmVKLqTYYBAk8jPy+WizcT7SFrf6jMtRokQWw+4A3trMdFo0uItxNQNEtYDLbfFEHM4bA6Ad5XN+3JZ/ERTI0GaOY5nuOnetjyptwjzFHHHC6cuJGPgz7yrmfJMWaLk8gPQK3i8E9xms5lMaNaSTA2Aa2THz5qGHrPps7PxP1MXA6HZWKmHuP6jHOA0dLbf7gBM9VgyN7WejFJKii/hoBs4RexDhMzboq9ai5tnC5HhI6haXEwSWFwgwAfAnySqO5X3Q5NVfJzaUjNwtH3hAEybDS2+60BgmtPaJBFyAQS20zOh01Co4jCF3+GdL5T4XB37lFmK7AD7RmExvGjvIeZXXh+Di1R0WHovgizmwQ65G0OsLjfwRmse4gyXA7WJmM2mvM7aKFPEGDUabCp0IcCd+eqvYGl/hvpfCDmLTEMJB5zYz6HWy6dvZUcduSWGaHjKTtIJ0BExPRafBWwRl5/CToQdjuR98kDAYOSLRGo17/BaPCaRbUB/NEjaea8xbY5V9mhfsjpqLbIganpC3miBi+qg7in9HjTVSZDKnhTDE+RUSQAUgFIMUg1BRCE8KeVOGpWMhlTwphifKgZCE8KYYnDUADhKEXInyoADCSLlSQB5jwXjTarg0vBkxm79LCfVb78PBIkW8vBec8Gw1UOHYggg6bHfuPzC9Mo1nFoBjS9lw6fLKfkvNCMfBAYUrE4zjnMBaD8Vg1pu7a587Bb2K4i5jOZ2HM7T0WFhMEXVczjnfoXH4ZmzabdgNPJT1eVwjXydekxRlLZ+gHC+FENL3tAcST3ToFapYeAP93/ALE/Irbx9PK0X0InrNj99EHBYbsttMOBvy1j75leJi6J9RLeb49f7PUzdVHCtYrn2UH1BTBO1vDtH78VzGLxBxNYB0tp05c4akAAk5ts20dVve12JNNkN7Jdb/NJG06Lm8LQDMK9zol5yi95BFua15oRx/pjRkxylNbSGx9cUwXtP9R5IbBIgaeEXA8FH2a9mKmIqB7gcmc53SAZgk3OskDzR/Z7gr8TWGaPzE7Bo+9F6VVDMPQORsNYIsN9L8yuvT4Ulb8IWTLrwvLOA9o+DspEy0Bgt2TAGVjnOPXbzXKsqZxc3BtPyMbRZdnxVz8VSdIkF0ktEQ2xcTrsweq4gUHDpPajkJOqzuqtHbaSdM0OHUy/+mQeeU6Rqco3MRp15IraI3Nohumomx9Fb9n3iHX7YEsnWIILTPkO9S4ngzRN2tu2CSCYkN0g7Wv1Oq4zqSLi2jKbSEGNdf0/VO/BCq29ncxqY58ytbh9VrwWgtnUSIk6R5AHxQcVhDTMHVZVkkpUdtbVlLCl9B5Y69OoWZgdAZaQ4HQAxErQ9l8TNZ9FxgSRyJAmenLyU8bgZaSNDr5T59VlnB1GVffUrkAuIF9onqtmPPfszTw+z0jheEyE04BIDtLgX23ixkdDorR4dEbTpGxBkeqq8P8AaBrqNKqWg5ne7c63xNs30ttuLTbrQ1jmNLdb3+R2utagsy19nBvt8sDhmEtmPIWRA1X6GMLWZdr+qEaY6/uvRx3GNP0Yp03aKwYpCmrAoiNf3Te7V2iKBCmpCQiBilkRY6AZUSjAIPL73RPdp/dpNjLNXiEiC1pG1lRcyTYIwYpBihUvBTbfkG3BOOw8wiUeHOJjTqU4anMotjSQQcPDfjnvEQkcFTOjyO+CPMIYUnvJS5+R8fBL+Wj8zfNJCgpJ/t8h+vweL+xvtGKQ93WdDT/hk6Nn8Jdt0nmu6a8G8eIK8vo4O+UgEGdOfIjv36LsfYyu403McQQw9k9Dp6Qs/T5f7WXnx+0XsewOcJMN1jnB3OzfnPRLADNUDyIa0HKD8/Gyt16AJJMZRYD8zjET0nZD9zFQCbuDnHuzAfVR1GPuStvhHXp56Kq5J4ntuyzYw7uM3HyWrQrZYA05WQMLhRLjO/0Cte5jddsUI440jhmlKctjjPbLENcTUqSMnZb0nYc3ug3/AAtk8lxtFj67mNAkA5WAaCTc/fIclpe0HEf4qvlYf6bCQ3/MZu7qTbwAXWeynAfdmSBmLRE7STI77f8AErM4qU+DXFuMLZ0Hs/winh6OQHtG7nRMmNOgGix/bXEu9y1odHazf2gx6ldMKVozBcr7Z4cQCT8Ol+sWHiJPzNl3y1HE0jNBuWRNlf2KYDnpGLsa4AmL30/2lcdx3AFmIc1o2ayAZ1AcQBymV13AKoZVpOOjgJtzBAJ/uI8lme2uH/8A6IDYOZsiBYkjeNdIhebB3hT+Gbpqsn8nOYOKT5ZfJ2jm3t2h1HXxXofEKLcVSplshrpM2uCC4k9xt/1K4/C8LJr+71MZnmZidGnqZnxHh23/AMfjNh3UXt/qUHPYJva4v98kYHHI2pexZG4pNHm2MwpoVeyfhdaeYXUcSpiu6hUaI97Jc3lk27pkeC0vbf2aiajWmAO1OpMXcPH5hY3sXis7xSds7MzwDszfEbKJ4udH/guGTjZGhU4Z2TsDYGOWgPKf0WG6jBuNPu8aL0TEYPQcv/I/oLeIXJcR4aQepLjHISQPSFiyLtTUUacctotsr8EoSx4js1HA8jaxg85v5L0X2cZFPLUkxEHp1XAcConO5hvmuOuhMD71XpHCGf0xOv3f9eq9XpHbbPO6iNcGmyhTn4jHkj5aQ2nxMqoQkGL0K+zN/CD1hTjsiD4qsGIganDFSJasiKaWQKeRSDEtg1BhifIET3ZTimUWVQPKlHRF92l7tFipg0pRMiXu0WgpgymhF92l7tPZBTApIvu0kbIep4nw3DsqMEncEWi2Yw0nmAuxweCZTBDBErnuGcErMDpa5smYM63uPNaP8LX/AM3r+i44YJfsPLkvg2HNBjpcd6z2S7GPOgbSa0f7nT9FX9zWG7vX9EhQrB2aXTAHkV1kk/Zxjlo6Jr1zHt17RGnT9xTPbqDtf5WH6n5KeLxtSkwvc4w3rryC4rI/EVi50uc8+ug8AueVqPCO+Bb8+kaXsfg8zwSPhBd4ggBekYGnlHffzXJYDBOpEhoP4RbpJPqtChi60wQ8DnmafQXSxY2vI82ZN8HThy5L21JykzEaDnoJ+9z0K0P4ip+Z334LC4sypUqdoktbBE7uv00CeaDcHRGLItgnDGFzGtGrWgj7Nwlx/AF2KbWOjQxrR4AfMnyUeDVjJg3aZm0xoR3QdFo4sueWEu7IM/2yQFgx4qgzdlyLdFPh3C/dvzOMlxzOd1MzK0eEO9zjyLBuIaTpfOI+gbbqq9ZxB1EEzFu07l3bp31ySwg9prpDrWJBjzI9VGjxJSr2JSWS0dhjsJ7xjmncELzDjnCnYWu009WBrp/zDN8w0Lt6fEahAOeCe6x5aLP4vhzVBzOkkRt3fVy25sW8bXkzYsqjKmaXD8YKtBtVujpJ6OntDwNvAKOJ4SCZjtEa8o1+q5v2axj2F1EOMTnaOoAkX5z6Fb9bFvB+KQB06/ss6xLKt65NLyduWt8FKjwuKrXfiBnxDiIHIkeHiu3wrBlEb3XIVsU5xa4GJ7rc/GQfJaTOIVPzH0/RasWLVcGfLlUnydGGqQasAY+p+Y+if+YVPzH0XXVnJTidCGqUBc4eIv8Az/JN/Mqn5z6I0YdyJ0tuSS5scSqfnPkP0TniVX8x8h+ifbY+4jpQVIFcweJ1fz+gTt4lV/P6BLtsfdR02bonzdAucHEan5vRM7ilX8yWjDuI6TN0ShcpiPaF1OPeVWMnQuIaDHU2RqXGnuEioCOYLSEdth3EdKnBXNs424uLRUaXAAlstkA6EjWEb+Z1OfyRox7o3sySwDxapz9AmR25B3YlPLKmPHzSa/vU2VZ2PlCyGsH7tp/Cb6pNpAH4T9+KsA9EDHYwUqT6h0Y0u8hYeJgIA4X284sHvFFvwsMv6vMW8AfVW/YjgzY964SNGW33P3zXKe+96/NbMTLrGS46nkvVuF4T3VFjOTRPebn5+iV8lVSJe4YPwffmn91T3aUYQeRTmjOirZnPVfBWe2nycO5Dr4OmQbGTzE9/pPmrZw/cnFKEbSDSPwcXwHDS+tsc5jW15/QLrGcKYQPPlErn+CRmqPIsaro37OaB9V07Y2CiEpKNFThFvkA/gzdp8xbn6LFfgYBIEf1ABP8ApI+Q9V0RNjqFmcUcQwCfhcHHukT4pZbnHVihGMXaLOE4cC29pJOgOplTqcMEG0+A/RWaVawvoOSg5rScxDZNpvcRouyySSo5ywwbOS4hw73NZlUSQHnNa0dnMOupC6t3CmOGtj0Kp4rh7BTc1jGsBkwCYJO8c1Y4PxFzqTAQJAym95bbTwXOEtG0vZ0ljU0m/RS4fw0B9WkXCzg9tnXa8A/MLRbw3/N8/wBEf3nazCJiJ6In8SeS7LM0cXgTK/8ALTz+/FRGBOmYW6hWTi7fBKG7Fjen8k+8yfx0AOAfEyD5fRC9w/S096uDFs/+vu/ZTGPaPwPH33qu8yfxkUf4apyCb3D/AMgPir38zHJ/ipsx7OZH33I7wfjfZnGi78nqEhSP5T5hbdPGgn4v+IPzCMMUNi2f9DVXeQvx/swWs/yx4pvdDefM/quhGMGnY/t/dF9838rD9+KO8g/HZy9XhrH/ABAOA/NdV6ns5QOtKmfBv6LsMzDrTb6/omFCidaY9Sjuh2Gcvg/Z+jScXU2sa5wAlogkbCwWkOHE7tncT+y2WYGiCIp3FxHMaIootJktf3EgjylHcH2V7MU8Gf8Amb5/skts4Vn5Xffikl3GX2YnKhwAP/eqIDtuEE3I1jcbmDtIG8JF2WBMCJJMWiyymgLm8/quU9veKBtBtIEZqhl23ZbeLc3R5LefiiAXa9mRcQSLnLygeFvFeYcb4r/E4hzz8Bs3eAI077nxQFFr2OwPvcQ0EWBzO37Lb/t4r1IuHM+H0XGewmFDGvqGws0HYbmfHKuuc9siddvGx7hdIqRMPGlzF7/eqY4raL6nu3nuQGvvBEdC4H035gowpyOZv4nu37kEkaWLDtnawRv4opqdI8f1Q6ZJIiZH9p0k/PQqJryYiw7pGvI29EwMvCUcr3syiAQ628k/sVrihPhzCBTwYz573bBG5giNSfJGZRuTJ3gX1569DYJIb5JsBjXSxtEIWJbmaWuGo80RzDoZMj76gquym50mw252nQzrb5oAIw2iL6Ta9te5Sygnryjooh5i/wDaBoByPNTmwm8jprvKYhiG65tULDYbI5xBlr730DvpY+itOvaB0nRQYGgkRvysJ/6QAnAzYWQmNcTGkdxVgRe2luUFOGibjoe5AAhP3qhVK+UwInxRRh2kmDyi5jpElNWws/C4SbwbyfoEADdXG5jndTZiB175soVMKSQZMbgAdrvlO5haBYuHdb0TAf8AiB9j05KJrjdvolFrNt0MfcIhdyAjnefTdAAxiW7C3Sfopivyn5pmw43ZHWDz5pVabNwOc/8ASQEm4rb9DfwSOMIsgimAZBbBvAmfnrqphoiIA8QgAwxh5/NTHEDzPn+irCiDP39EOrh8uhBB53v80wNBnEyPxH1+qccdcDqZ++SymNM2t3kiZPVQdSP4u4RMT9ECNw8ZPTy/dJYRqjePOUlVgW3iSQbg85zAxaD53HrKCwHUuacmhMmZF8wsZ228VlYz2ww9Om938TTfIgAGDNuVxyXJ1/8A5Uef8PDtzGCCXGxG+2YeXiopjujrPbLFCngariRLwKbQdy7YD/TJXmXC6RcQNSSAAOZ0AVTjXF8RiSPf1CYktAs1s8gPqtD2Q41Tw9Zj6zSA2b8zlIFjobynqCkeq8K4WKDG0yYdEu1ykzLtNeUTsrTmzmgTLfxC0dI377rMwHtGKgltJ5ZPZ0Im0fD3HVWK9Zz3dljtTqWiSG3uNhHPfZSOy8RcaEyC3bMYvJHLu8CnDQHa9kh2a5hsan5X6ql/FvABqe7bpbMT0PZNifEyht4rRc5wFVpcwEktETM+DjqIi1khmk57ZBDoa3YGJEddVEuGaA4Tqd5B0BMXGvmsNntLTIyyQ64Mt7JOxuYCn/NmuqCkXFlhld8MPGhk9kiOYAlMDbZUN50vG8noSLckmtdMFpgmxmDM9/LpssnDVXdoZy80gezOVzrmSDNzpaD3qTuMMZAlsOO5IgQ74mn5zCnkdI2CCLnMQDNnEkz0jRQc4iYbA1DpgX7jbyVZuPY4gFpyv7LZ0cRa4NgLq0/sEANAB1NoFpFudkWFCrGJ1B0kSREzOnrCg194AE8j2TpsCPRGY+WgjQyDbS+4iEwqggEOY6Trpp0JJCLCiBOYxJgacz9IU4mDccidDvsRIuq1NrWOLnOmSWi0XnnMKxRzNnTKd8w+L/SPuyLCggaNQbDpM25qLQd82m3f32QGSbEQJOmkTvGoKsuxWsASB2QbSI1vt4qgoi8aa31uBHKBF1Mtg638beX6oBccuwG7pseoM26apjirl0uc0wOyJvG2XUfJFiLmYAX7v+lA1JMCbbkCDz7vJUs7SWmzmukCw15kz0hL3+Zwja8SRY2k2goAsZJMkxJ0gd+qEKgOhB02MXsomu0ugd24+tx0TtfDoa6/+647iSRCdiGFEMJyxJubuPQEbBTdJ0v3GD4WA9U1/hMcxrBlRpZgSDE7QRYWABGpJQAnUotIM3E38vn4qJdpEAXFo287TCM6lew7IBzHMZBPT90OoWtEk25mI8Cd0xE6jNNYF7GALfJAZbtE+AzDX5+KMXCxLhGone1o+ylVYTYR1kwOdoEn0QBSr8SyHLlc47QB46lTpcUZoJJGwGlrh3KNEv4hrXS+YMCT8Mid9Lpv41j7mQbiDrG1hoEWBYY+2x65P2SWbXrVQ4huYDaASI6EJkwPEnUTMnffefor2FwpNhM6k3vH33Lf/lOHp/G8uNtMomduatU+JQC0NaxrhdxABjfS7vC3VWcyhg+Akx70hoJAjfX/AKXSH2FGWJaA4S33hMZt7ESLbKm72mENyglzQQ1xFxzMDTuVWt7S1ajS17xA0F5M9Yt4KGpMtNI16ns1w+k73b5Fr3c3vmNluUvZvDhgdRrPYDBIY4Ed4zzHguE/mpjLZxMa7Rr3o1PilQb2A6T0idPBGjHsjqsV7IgH3nvS4EWDzn8JkD0VX+WU3V2UBWYXkOcA1nw6b548DylYP88qxPvAd9Jg7ajXqg4TEuD84cQ7YixBPXdGjJckdhhvZBzXPDaoJOoOYNI321T1fY9pBpmo6RcaEAHpfKPFc47F16roD3k2GaYv6eSuswdWwfUcCNSZI7rXFuiWtexp/RpN4JTYIzPlm8NaIOoa82c7prZX8HTw1MyHXLYIOZxNryACD3glU2cGGZsU3OAFnFxE3/Nt3arQ4Zgmio6zWsbqCA4ydCHDxupdFclrB45hY0NY9wJLvhdlJHU6bBJry57QWOhxhzTqPEXjzVtlZjSf6ggz8RM6bcgi+8aQASCHC0GAZ12+qksC6uQ4tdfeIJECdAAoPazVzLi7T+KeR/EEd4LeyyXGLXPZHQ7eqia2XKHBxPMiYnc5bx1SAHTa2HANEAyQDrIF5OqgGlskuc4NnKMonui5HKRG6lSkEhwLjeAABAm1w4SNTomDWsc4REn+o2dddJ11HmEAPSYXNILnB5kbDKDyEXi1k1FoHZLojQmznHSYt8lOtWDWuP8AhgAS6MxHK11XZXMZah55XQ1kyREAWHjGqACukvMl1hY/CCTeAdJSpUGhxPu9dYuYIvmjrPkpYhgJADi2pBymTEEES8AwYBOu6I0FrZcTLey4C831gaG8ynYDNbIDmggC0EGHNi0t2tNtkFzCC2MrWjQRz26eEqTyW5jbITcDWI1FueyIxxMR2m6GTy3dIunYiqyuGvLQDBdcFpjNb8R06EozK5DiXSAIEFpF3RcEahMWty9nW55A69nn4IYDoGfMcxtEODTE3I0bHNMVE6tUfCCZknsj0cRY/NSe0O/FJAMDQ33ISa5sFriHEXExPnEIb6pAA2cQBsW8pvca+aBBWEFsbiQc3Pl6KLqnIw7UtAie+eijUNiZLd5ttrIOxhDpZajoIBETmgFpdOgmY80ASqAiYcLnvItN4/ZM6sYdnblkQHXOa8aC/iCUHEPAqhohsCwh2vh2VYsGjMXO5hrZOtrDRMCjSYGkA1DmjNNpvqO7oi1KhLy3K0gXLp0NrG1ir3uwBOvfqP3VHE1y1w7NQ5tACIbGszqmALEHtGwPXMR9EyavVpBxDsrTuC1tv+JSQHB5TVMmwA8UTKCJJsLDWY6W+qSS7nAIHCB2Zj8xP0juRgA8gNaKe0CT/wCRSSSbKRpUOBVY7L+yYvbfQc1ewXsw+qb9qJzS4jTlBSSXNyZaijTw3sc0tLy+IuRE6DaSVeHspQZdz3AG9rAu1g5WyO8FMkubkylFGnS4JRMCJ1i77gaEmdQr+Hw7dGANk6/FIaSIOa6SSll0PWoG7W2a4ExJ1iRHLwKpgvGnxBts0EOFgZMkiJSSSAuUaHZOjXkd4Bi1jbXkq1ThVFwZLYdIALS6M/O5tdMkgA3uIDnF5zGO2AA6Bsdo8FGjjHB5zNMQdXAz1gJJIApsx7ZpsAyh/aYS5xIk+Mb20Vinw7+pUi7XbAxMAa2seqZJAFh+H7bDOVu4vmnYBwMRrsoOaHhxMNcDpGYbHfchJJACo12uIiCAbiCCDzBn7hNi8PmhzJzg3IIZLReHQDbuTpIAqQ7O5zXy2ndwLQHARIDXD4geqJRxLXVHNmIIMQZ7YAFxaOiSSsCzWw7szQXZdpABJN+zBkAdQs8vdIzODg0STGRwEgAWkJJIAtvwDKhFQNA/EHAAOJjUyNUN4qRLD2iYh0Fp74ASSQASrRJZJsYuWk2I/LmVEPewFnxEkHsBrHZeZJtPqkkmiWMAD8FR9gcrZPUxJm/WU/DveSWVHOzGTBIc6I2cLW5EJJJiLeHwoy9l5cIPxBpPqAoYiqwQD1IBBg7baJJIACzG1GiAwgC3+IfqnSSTJs//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g;base64,/9j/4AAQSkZJRgABAQAAAQABAAD/2wCEAAkGBhQSERUUEhQWFRUUFxYUFBgXGBcWFxYVFhQVGhcXFRgXHSceGBkjHBcVHy8gIycpLCwsFR4xNTAqNSYrLCkBCQoKDgwOGg8PGiokHB8qLS8pLCwpKSwpKiwqKSkqLCwpLCksLCksLCwpKSkpKSwpLCwpLCksKSwpKSwsKSwsKf/AABEIALcBEwMBIgACEQEDEQH/xAAbAAABBQEBAAAAAAAAAAAAAAADAAECBAUGB//EAD8QAAEDAgQDBQYEBAYCAwEAAAEAAhEDIQQSMUEFUWEicYGRoQYTMrHB8EJS0eEUFSOSM2JygqLxssIHU4Ml/8QAGgEAAwEBAQEAAAAAAAAAAAAAAAECBAMFBv/EACkRAAICAgEEAgIBBQEAAAAAAAABAhEDEiEEEzFBUWEUInEyQoGRwQX/2gAMAwEAAhEDEQA/AOPweLcyoHtMFji4cpbMT8vErZx+GBHvmiKb4IGsOHxMPUH0XP5Yj/8AX0AXT+yuMYWvoVR2agmn0rD4THcSFEZLHK/T8kU5xr2YoYQSQfg7J62dmPdObyC0OGN7Tm7OaTpHM2HeC0f6VCthshyx2g6XHYhs9NyRHiiYduRzZFwRJP4swkHu+M/7lWTHtFr5CE6aNujgS+kYs9t29HjUdzmwQsxnPnddTQpAUWvBv22E9ad2+Pu3T/saufruDnEiNTcadY+90v8AzZcuDH1qtbIFCkGpAKbQvao8sQCmAk1qIGpAQCmxSa1EDEASppPdKgaio1eMsa5wcdI9SR8/mpc4ryWotl6FIBMwyARBBvIuD3KYCogcBTASa1TaEAMFMBOApNagdiaFMBJrVMNSYxwptCQaphqljE0IzQoNCmApZQRqK1DaiNCktBGozHILVMFTRSDh6fOgSpAoodhw9PnQcyWdKgsLmToOZJOgs8bq4S/hiD505VgUMjgNIp03jvdSB/VXvdi1tM3/ACAB9AgcSoEOkaBlEf20nT4rHmwuL+jpiyJrjyXcS73sVIvbfXeOQ7RJ8xsqRGYQTMmJ6WHykq5SYA3LsAD/AHAT/wApPiUM0iD3SfSAF26WKljr44JzS1mdHQqF1CqG/EMmIYP9EseP7T6BYTeWt/8ApWcLijTzQfipkDzAMdYJ8kGmBANv2U9Lh0ySsfUZE4KvYgFNoTtaiBi9M88TWqbWpAIrEgTHbTVfEV46m1u8wrNSqAJJXI+1GMLZIJkT56f+wPguOSeitHWEdnRZ43xs0mkATqAZ0JaHN+YXNYWqarwXTBcNzLiBGuoAklV+JcS964k/C2w8BAHkqlLFnMHA6eg6dLrypZHJ0/B6Ecaij0LhrKtNomC10wHSCIM33Bgg7iHA81s0HkjtNLTykH1CyOFcUzsaXubFr7AxBBmMo7Lf1K0HcZosnM8dkwd46LZgnquXwZMyt8LkvBqIAshvtLRPwuHiQLefLqr2F4pSf8Lx4wFoWfG3WyOLxz+C2GqYYk1EAXW0ySIapgJ2tUwEmAg1TDU7WogYkykMGqQCkGpwFLLHDVNoTBTCQ7JJ5TJJUOyScFMEkUOyUpJpSlFBY8pJkkUFnnIaiwCC03BBHjlcAfVOGqQau84qSpmWMnF2VcA3LZ34iSJ1Dcx+gVrKlRpRUD+VoNxF5+atYhgJBH4mh3pdY8CeLI8b98mrM1kgpr0Vy2U4ZGimGqQattLyZHJ1REBSLgBJMAXJOyTyGgkmALk8guN4zxN9bNEim2zRzd166dy4dRnWFfZ1xYnkf0bWK9rKTDDQX9RYeZ/RF4b7T06piCwnSbjzH1XOcP4Q6sdw3Qnv2Hy7pK2MPwkMIafywSOYJb9PVed+XlS39fwbOxj/AKfZfxGJzue3dhDQJgSWNdJjUQT5Lj+NYtxPuryCNeUWnunXcQrVDGFuJhzpEtcbxMUmtv4bbpcbxAqOzmzWyAYu4zPZHLQSbBVnzJxv38F4sElL6OedRJcBtoAlTptF5gxOu/38kVz8wcQABoPAXvqUD3Fz93WReOTQ1yXqePaANJGxEibXvp+5VoYxhuJFpcIgE9wMfYWVSw/UaX6gnb0Wjg8A15GwLvd8rvBA8M3olqieS/RxFI6saYsC0ZTGxjuV3DYJhksqAj8sCfIEKnRwGWHgXGsGILYa4jcXujjDc5a4Ec4J0mO/kuU/19DS29nT8MrFgaJMu0zNOX/yW5hK+YXInpIHquMweMfTgkkHmTmtpLTb1XT8GxUtEwRoHAQbcwLb7a6rZ0nUpvXwZs2F+fJrgKQYpNaphi9cwDNCIAmAU4SKQwUwEgFKEhjAKScJJFCASSTwgBwknAShAxkk8J0ARSUkkBZwYYphqmGKYYtBkBtCTWafe6MGKQpqXFXfsq3VAsqcQqHE+MNpnK1udxtH6/e6xcbRqvdLg2LiGgAGYOX9+iw9R18MH2zXh6OeVX4LntDxNse6a6SfiDb9w9JQeG8EztBcIAJIHMuO/doicJ4Bllz7uMGBtz+fouiztpUwXkNAAJJOlv2XkrI+qy8eP+HorHHpofZmVKLqTYYBAk8jPy+WizcT7SFrf6jMtRokQWw+4A3trMdFo0uItxNQNEtYDLbfFEHM4bA6Ad5XN+3JZ/ERTI0GaOY5nuOnetjyptwjzFHHHC6cuJGPgz7yrmfJMWaLk8gPQK3i8E9xms5lMaNaSTA2Aa2THz5qGHrPps7PxP1MXA6HZWKmHuP6jHOA0dLbf7gBM9VgyN7WejFJKii/hoBs4RexDhMzboq9ai5tnC5HhI6haXEwSWFwgwAfAnySqO5X3Q5NVfJzaUjNwtH3hAEybDS2+60BgmtPaJBFyAQS20zOh01Co4jCF3+GdL5T4XB37lFmK7AD7RmExvGjvIeZXXh+Di1R0WHovgizmwQ65G0OsLjfwRmse4gyXA7WJmM2mvM7aKFPEGDUabCp0IcCd+eqvYGl/hvpfCDmLTEMJB5zYz6HWy6dvZUcduSWGaHjKTtIJ0BExPRafBWwRl5/CToQdjuR98kDAYOSLRGo17/BaPCaRbUB/NEjaea8xbY5V9mhfsjpqLbIganpC3miBi+qg7in9HjTVSZDKnhTDE+RUSQAUgFIMUg1BRCE8KeVOGpWMhlTwphifKgZCE8KYYnDUADhKEXInyoADCSLlSQB5jwXjTarg0vBkxm79LCfVb78PBIkW8vBec8Gw1UOHYggg6bHfuPzC9Mo1nFoBjS9lw6fLKfkvNCMfBAYUrE4zjnMBaD8Vg1pu7a587Bb2K4i5jOZ2HM7T0WFhMEXVczjnfoXH4ZmzabdgNPJT1eVwjXydekxRlLZ+gHC+FENL3tAcST3ToFapYeAP93/ALE/Irbx9PK0X0InrNj99EHBYbsttMOBvy1j75leJi6J9RLeb49f7PUzdVHCtYrn2UH1BTBO1vDtH78VzGLxBxNYB0tp05c4akAAk5ts20dVve12JNNkN7Jdb/NJG06Lm8LQDMK9zol5yi95BFua15oRx/pjRkxylNbSGx9cUwXtP9R5IbBIgaeEXA8FH2a9mKmIqB7gcmc53SAZgk3OskDzR/Z7gr8TWGaPzE7Bo+9F6VVDMPQORsNYIsN9L8yuvT4Ulb8IWTLrwvLOA9o+DspEy0Bgt2TAGVjnOPXbzXKsqZxc3BtPyMbRZdnxVz8VSdIkF0ktEQ2xcTrsweq4gUHDpPajkJOqzuqtHbaSdM0OHUy/+mQeeU6Rqco3MRp15IraI3Nohumomx9Fb9n3iHX7YEsnWIILTPkO9S4ngzRN2tu2CSCYkN0g7Wv1Oq4zqSLi2jKbSEGNdf0/VO/BCq29ncxqY58ytbh9VrwWgtnUSIk6R5AHxQcVhDTMHVZVkkpUdtbVlLCl9B5Y69OoWZgdAZaQ4HQAxErQ9l8TNZ9FxgSRyJAmenLyU8bgZaSNDr5T59VlnB1GVffUrkAuIF9onqtmPPfszTw+z0jheEyE04BIDtLgX23ixkdDorR4dEbTpGxBkeqq8P8AaBrqNKqWg5ne7c63xNs30ttuLTbrQ1jmNLdb3+R2utagsy19nBvt8sDhmEtmPIWRA1X6GMLWZdr+qEaY6/uvRx3GNP0Yp03aKwYpCmrAoiNf3Te7V2iKBCmpCQiBilkRY6AZUSjAIPL73RPdp/dpNjLNXiEiC1pG1lRcyTYIwYpBihUvBTbfkG3BOOw8wiUeHOJjTqU4anMotjSQQcPDfjnvEQkcFTOjyO+CPMIYUnvJS5+R8fBL+Wj8zfNJCgpJ/t8h+vweL+xvtGKQ93WdDT/hk6Nn8Jdt0nmu6a8G8eIK8vo4O+UgEGdOfIjv36LsfYyu403McQQw9k9Dp6Qs/T5f7WXnx+0XsewOcJMN1jnB3OzfnPRLADNUDyIa0HKD8/Gyt16AJJMZRYD8zjET0nZD9zFQCbuDnHuzAfVR1GPuStvhHXp56Kq5J4ntuyzYw7uM3HyWrQrZYA05WQMLhRLjO/0Cte5jddsUI440jhmlKctjjPbLENcTUqSMnZb0nYc3ug3/AAtk8lxtFj67mNAkA5WAaCTc/fIclpe0HEf4qvlYf6bCQ3/MZu7qTbwAXWeynAfdmSBmLRE7STI77f8AErM4qU+DXFuMLZ0Hs/winh6OQHtG7nRMmNOgGix/bXEu9y1odHazf2gx6ldMKVozBcr7Z4cQCT8Ol+sWHiJPzNl3y1HE0jNBuWRNlf2KYDnpGLsa4AmL30/2lcdx3AFmIc1o2ayAZ1AcQBymV13AKoZVpOOjgJtzBAJ/uI8lme2uH/8A6IDYOZsiBYkjeNdIhebB3hT+Gbpqsn8nOYOKT5ZfJ2jm3t2h1HXxXofEKLcVSplshrpM2uCC4k9xt/1K4/C8LJr+71MZnmZidGnqZnxHh23/AMfjNh3UXt/qUHPYJva4v98kYHHI2pexZG4pNHm2MwpoVeyfhdaeYXUcSpiu6hUaI97Jc3lk27pkeC0vbf2aiajWmAO1OpMXcPH5hY3sXis7xSds7MzwDszfEbKJ4udH/guGTjZGhU4Z2TsDYGOWgPKf0WG6jBuNPu8aL0TEYPQcv/I/oLeIXJcR4aQepLjHISQPSFiyLtTUUacctotsr8EoSx4js1HA8jaxg85v5L0X2cZFPLUkxEHp1XAcConO5hvmuOuhMD71XpHCGf0xOv3f9eq9XpHbbPO6iNcGmyhTn4jHkj5aQ2nxMqoQkGL0K+zN/CD1hTjsiD4qsGIganDFSJasiKaWQKeRSDEtg1BhifIET3ZTimUWVQPKlHRF92l7tFipg0pRMiXu0WgpgymhF92l7tPZBTApIvu0kbIep4nw3DsqMEncEWi2Yw0nmAuxweCZTBDBErnuGcErMDpa5smYM63uPNaP8LX/AM3r+i44YJfsPLkvg2HNBjpcd6z2S7GPOgbSa0f7nT9FX9zWG7vX9EhQrB2aXTAHkV1kk/Zxjlo6Jr1zHt17RGnT9xTPbqDtf5WH6n5KeLxtSkwvc4w3rryC4rI/EVi50uc8+ug8AueVqPCO+Bb8+kaXsfg8zwSPhBd4ggBekYGnlHffzXJYDBOpEhoP4RbpJPqtChi60wQ8DnmafQXSxY2vI82ZN8HThy5L21JykzEaDnoJ+9z0K0P4ip+Z334LC4sypUqdoktbBE7uv00CeaDcHRGLItgnDGFzGtGrWgj7Nwlx/AF2KbWOjQxrR4AfMnyUeDVjJg3aZm0xoR3QdFo4sueWEu7IM/2yQFgx4qgzdlyLdFPh3C/dvzOMlxzOd1MzK0eEO9zjyLBuIaTpfOI+gbbqq9ZxB1EEzFu07l3bp31ySwg9prpDrWJBjzI9VGjxJSr2JSWS0dhjsJ7xjmncELzDjnCnYWu009WBrp/zDN8w0Lt6fEahAOeCe6x5aLP4vhzVBzOkkRt3fVy25sW8bXkzYsqjKmaXD8YKtBtVujpJ6OntDwNvAKOJ4SCZjtEa8o1+q5v2axj2F1EOMTnaOoAkX5z6Fb9bFvB+KQB06/ss6xLKt65NLyduWt8FKjwuKrXfiBnxDiIHIkeHiu3wrBlEb3XIVsU5xa4GJ7rc/GQfJaTOIVPzH0/RasWLVcGfLlUnydGGqQasAY+p+Y+if+YVPzH0XXVnJTidCGqUBc4eIv8Az/JN/Mqn5z6I0YdyJ0tuSS5scSqfnPkP0TniVX8x8h+ifbY+4jpQVIFcweJ1fz+gTt4lV/P6BLtsfdR02bonzdAucHEan5vRM7ilX8yWjDuI6TN0ShcpiPaF1OPeVWMnQuIaDHU2RqXGnuEioCOYLSEdth3EdKnBXNs424uLRUaXAAlstkA6EjWEb+Z1OfyRox7o3sySwDxapz9AmR25B3YlPLKmPHzSa/vU2VZ2PlCyGsH7tp/Cb6pNpAH4T9+KsA9EDHYwUqT6h0Y0u8hYeJgIA4X284sHvFFvwsMv6vMW8AfVW/YjgzY964SNGW33P3zXKe+96/NbMTLrGS46nkvVuF4T3VFjOTRPebn5+iV8lVSJe4YPwffmn91T3aUYQeRTmjOirZnPVfBWe2nycO5Dr4OmQbGTzE9/pPmrZw/cnFKEbSDSPwcXwHDS+tsc5jW15/QLrGcKYQPPlErn+CRmqPIsaro37OaB9V07Y2CiEpKNFThFvkA/gzdp8xbn6LFfgYBIEf1ABP8ApI+Q9V0RNjqFmcUcQwCfhcHHukT4pZbnHVihGMXaLOE4cC29pJOgOplTqcMEG0+A/RWaVawvoOSg5rScxDZNpvcRouyySSo5ywwbOS4hw73NZlUSQHnNa0dnMOupC6t3CmOGtj0Kp4rh7BTc1jGsBkwCYJO8c1Y4PxFzqTAQJAym95bbTwXOEtG0vZ0ljU0m/RS4fw0B9WkXCzg9tnXa8A/MLRbw3/N8/wBEf3nazCJiJ6In8SeS7LM0cXgTK/8ALTz+/FRGBOmYW6hWTi7fBKG7Fjen8k+8yfx0AOAfEyD5fRC9w/S096uDFs/+vu/ZTGPaPwPH33qu8yfxkUf4apyCb3D/AMgPir38zHJ/ipsx7OZH33I7wfjfZnGi78nqEhSP5T5hbdPGgn4v+IPzCMMUNi2f9DVXeQvx/swWs/yx4pvdDefM/quhGMGnY/t/dF9838rD9+KO8g/HZy9XhrH/ABAOA/NdV6ns5QOtKmfBv6LsMzDrTb6/omFCidaY9Sjuh2Gcvg/Z+jScXU2sa5wAlogkbCwWkOHE7tncT+y2WYGiCIp3FxHMaIootJktf3EgjylHcH2V7MU8Gf8Amb5/skts4Vn5Xffikl3GX2YnKhwAP/eqIDtuEE3I1jcbmDtIG8JF2WBMCJJMWiyymgLm8/quU9veKBtBtIEZqhl23ZbeLc3R5LefiiAXa9mRcQSLnLygeFvFeYcb4r/E4hzz8Bs3eAI077nxQFFr2OwPvcQ0EWBzO37Lb/t4r1IuHM+H0XGewmFDGvqGws0HYbmfHKuuc9siddvGx7hdIqRMPGlzF7/eqY4raL6nu3nuQGvvBEdC4H035gowpyOZv4nu37kEkaWLDtnawRv4opqdI8f1Q6ZJIiZH9p0k/PQqJryYiw7pGvI29EwMvCUcr3syiAQ628k/sVrihPhzCBTwYz573bBG5giNSfJGZRuTJ3gX1569DYJIb5JsBjXSxtEIWJbmaWuGo80RzDoZMj76gquym50mw252nQzrb5oAIw2iL6Ta9te5Sygnryjooh5i/wDaBoByPNTmwm8jprvKYhiG65tULDYbI5xBlr730DvpY+itOvaB0nRQYGgkRvysJ/6QAnAzYWQmNcTGkdxVgRe2luUFOGibjoe5AAhP3qhVK+UwInxRRh2kmDyi5jpElNWws/C4SbwbyfoEADdXG5jndTZiB175soVMKSQZMbgAdrvlO5haBYuHdb0TAf8AiB9j05KJrjdvolFrNt0MfcIhdyAjnefTdAAxiW7C3Sfopivyn5pmw43ZHWDz5pVabNwOc/8ASQEm4rb9DfwSOMIsgimAZBbBvAmfnrqphoiIA8QgAwxh5/NTHEDzPn+irCiDP39EOrh8uhBB53v80wNBnEyPxH1+qccdcDqZ++SymNM2t3kiZPVQdSP4u4RMT9ECNw8ZPTy/dJYRqjePOUlVgW3iSQbg85zAxaD53HrKCwHUuacmhMmZF8wsZ228VlYz2ww9Om938TTfIgAGDNuVxyXJ1/8A5Uef8PDtzGCCXGxG+2YeXiopjujrPbLFCngariRLwKbQdy7YD/TJXmXC6RcQNSSAAOZ0AVTjXF8RiSPf1CYktAs1s8gPqtD2Q41Tw9Zj6zSA2b8zlIFjobynqCkeq8K4WKDG0yYdEu1ykzLtNeUTsrTmzmgTLfxC0dI377rMwHtGKgltJ5ZPZ0Im0fD3HVWK9Zz3dljtTqWiSG3uNhHPfZSOy8RcaEyC3bMYvJHLu8CnDQHa9kh2a5hsan5X6ql/FvABqe7bpbMT0PZNifEyht4rRc5wFVpcwEktETM+DjqIi1khmk57ZBDoa3YGJEddVEuGaA4Tqd5B0BMXGvmsNntLTIyyQ64Mt7JOxuYCn/NmuqCkXFlhld8MPGhk9kiOYAlMDbZUN50vG8noSLckmtdMFpgmxmDM9/LpssnDVXdoZy80gezOVzrmSDNzpaD3qTuMMZAlsOO5IgQ74mn5zCnkdI2CCLnMQDNnEkz0jRQc4iYbA1DpgX7jbyVZuPY4gFpyv7LZ0cRa4NgLq0/sEANAB1NoFpFudkWFCrGJ1B0kSREzOnrCg194AE8j2TpsCPRGY+WgjQyDbS+4iEwqggEOY6Trpp0JJCLCiBOYxJgacz9IU4mDccidDvsRIuq1NrWOLnOmSWi0XnnMKxRzNnTKd8w+L/SPuyLCggaNQbDpM25qLQd82m3f32QGSbEQJOmkTvGoKsuxWsASB2QbSI1vt4qgoi8aa31uBHKBF1Mtg638beX6oBccuwG7pseoM26apjirl0uc0wOyJvG2XUfJFiLmYAX7v+lA1JMCbbkCDz7vJUs7SWmzmukCw15kz0hL3+Zwja8SRY2k2goAsZJMkxJ0gd+qEKgOhB02MXsomu0ugd24+tx0TtfDoa6/+647iSRCdiGFEMJyxJubuPQEbBTdJ0v3GD4WA9U1/hMcxrBlRpZgSDE7QRYWABGpJQAnUotIM3E38vn4qJdpEAXFo287TCM6lew7IBzHMZBPT90OoWtEk25mI8Cd0xE6jNNYF7GALfJAZbtE+AzDX5+KMXCxLhGone1o+ylVYTYR1kwOdoEn0QBSr8SyHLlc47QB46lTpcUZoJJGwGlrh3KNEv4hrXS+YMCT8Mid9Lpv41j7mQbiDrG1hoEWBYY+2x65P2SWbXrVQ4huYDaASI6EJkwPEnUTMnffefor2FwpNhM6k3vH33Lf/lOHp/G8uNtMomduatU+JQC0NaxrhdxABjfS7vC3VWcyhg+Akx70hoJAjfX/AKXSH2FGWJaA4S33hMZt7ESLbKm72mENyglzQQ1xFxzMDTuVWt7S1ajS17xA0F5M9Yt4KGpMtNI16ns1w+k73b5Fr3c3vmNluUvZvDhgdRrPYDBIY4Ed4zzHguE/mpjLZxMa7Rr3o1PilQb2A6T0idPBGjHsjqsV7IgH3nvS4EWDzn8JkD0VX+WU3V2UBWYXkOcA1nw6b548DylYP88qxPvAd9Jg7ajXqg4TEuD84cQ7YixBPXdGjJckdhhvZBzXPDaoJOoOYNI321T1fY9pBpmo6RcaEAHpfKPFc47F16roD3k2GaYv6eSuswdWwfUcCNSZI7rXFuiWtexp/RpN4JTYIzPlm8NaIOoa82c7prZX8HTw1MyHXLYIOZxNryACD3glU2cGGZsU3OAFnFxE3/Nt3arQ4Zgmio6zWsbqCA4ydCHDxupdFclrB45hY0NY9wJLvhdlJHU6bBJry57QWOhxhzTqPEXjzVtlZjSf6ggz8RM6bcgi+8aQASCHC0GAZ12+qksC6uQ4tdfeIJECdAAoPazVzLi7T+KeR/EEd4LeyyXGLXPZHQ7eqia2XKHBxPMiYnc5bx1SAHTa2HANEAyQDrIF5OqgGlskuc4NnKMonui5HKRG6lSkEhwLjeAABAm1w4SNTomDWsc4REn+o2dddJ11HmEAPSYXNILnB5kbDKDyEXi1k1FoHZLojQmznHSYt8lOtWDWuP8AhgAS6MxHK11XZXMZah55XQ1kyREAWHjGqACukvMl1hY/CCTeAdJSpUGhxPu9dYuYIvmjrPkpYhgJADi2pBymTEEES8AwYBOu6I0FrZcTLey4C831gaG8ynYDNbIDmggC0EGHNi0t2tNtkFzCC2MrWjQRz26eEqTyW5jbITcDWI1FueyIxxMR2m6GTy3dIunYiqyuGvLQDBdcFpjNb8R06EozK5DiXSAIEFpF3RcEahMWty9nW55A69nn4IYDoGfMcxtEODTE3I0bHNMVE6tUfCCZknsj0cRY/NSe0O/FJAMDQ33ISa5sFriHEXExPnEIb6pAA2cQBsW8pvca+aBBWEFsbiQc3Pl6KLqnIw7UtAie+eijUNiZLd5ttrIOxhDpZajoIBETmgFpdOgmY80ASqAiYcLnvItN4/ZM6sYdnblkQHXOa8aC/iCUHEPAqhohsCwh2vh2VYsGjMXO5hrZOtrDRMCjSYGkA1DmjNNpvqO7oi1KhLy3K0gXLp0NrG1ir3uwBOvfqP3VHE1y1w7NQ5tACIbGszqmALEHtGwPXMR9EyavVpBxDsrTuC1tv+JSQHB5TVMmwA8UTKCJJsLDWY6W+qSS7nAIHCB2Zj8xP0juRgA8gNaKe0CT/wCRSSSbKRpUOBVY7L+yYvbfQc1ewXsw+qb9qJzS4jTlBSSXNyZaijTw3sc0tLy+IuRE6DaSVeHspQZdz3AG9rAu1g5WyO8FMkubkylFGnS4JRMCJ1i77gaEmdQr+Hw7dGANk6/FIaSIOa6SSll0PWoG7W2a4ExJ1iRHLwKpgvGnxBts0EOFgZMkiJSSSAuUaHZOjXkd4Bi1jbXkq1ThVFwZLYdIALS6M/O5tdMkgA3uIDnF5zGO2AA6Bsdo8FGjjHB5zNMQdXAz1gJJIApsx7ZpsAyh/aYS5xIk+Mb20Vinw7+pUi7XbAxMAa2seqZJAFh+H7bDOVu4vmnYBwMRrsoOaHhxMNcDpGYbHfchJJACo12uIiCAbiCCDzBn7hNi8PmhzJzg3IIZLReHQDbuTpIAqQ7O5zXy2ndwLQHARIDXD4geqJRxLXVHNmIIMQZ7YAFxaOiSSsCzWw7szQXZdpABJN+zBkAdQs8vdIzODg0STGRwEgAWkJJIAtvwDKhFQNA/EHAAOJjUyNUN4qRLD2iYh0Fp74ASSQASrRJZJsYuWk2I/LmVEPewFnxEkHsBrHZeZJtPqkkmiWMAD8FR9gcrZPUxJm/WU/DveSWVHOzGTBIc6I2cLW5EJJJiLeHwoy9l5cIPxBpPqAoYiqwQD1IBBg7baJJIACzG1GiAwgC3+IfqnSSTJs//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g;base64,/9j/4AAQSkZJRgABAQAAAQABAAD/2wCEAAkGBhQSERUUEhQWFRUUFxYUFBgXGBcWFxYVFhQVGhcXFRgXHSceGBkjHBcVHy8gIycpLCwsFR4xNTAqNSYrLCkBCQoKDgwOGg8PGiokHB8qLS8pLCwpKSwpKiwqKSkqLCwpLCksLCksLCwpKSkpKSwpLCwpLCksKSwpKSwsKSwsKf/AABEIALcBEwMBIgACEQEDEQH/xAAbAAABBQEBAAAAAAAAAAAAAAADAAECBAUGB//EAD8QAAEDAgQDBQYEBAYCAwEAAAEAAhEDIQQSMUEFUWEicYGRoQYTMrHB8EJS0eEUFSOSM2JygqLxssIHU4Ml/8QAGgEAAwEBAQEAAAAAAAAAAAAAAAECBAMFBv/EACkRAAICAgEEAgIBBQEAAAAAAAABAhEDEiEEEzFBUWEUInEyQoGRwQX/2gAMAwEAAhEDEQA/AOPweLcyoHtMFji4cpbMT8vErZx+GBHvmiKb4IGsOHxMPUH0XP5Yj/8AX0AXT+yuMYWvoVR2agmn0rD4THcSFEZLHK/T8kU5xr2YoYQSQfg7J62dmPdObyC0OGN7Tm7OaTpHM2HeC0f6VCthshyx2g6XHYhs9NyRHiiYduRzZFwRJP4swkHu+M/7lWTHtFr5CE6aNujgS+kYs9t29HjUdzmwQsxnPnddTQpAUWvBv22E9ad2+Pu3T/saufruDnEiNTcadY+90v8AzZcuDH1qtbIFCkGpAKbQvao8sQCmAk1qIGpAQCmxSa1EDEASppPdKgaio1eMsa5wcdI9SR8/mpc4ryWotl6FIBMwyARBBvIuD3KYCogcBTASa1TaEAMFMBOApNagdiaFMBJrVMNSYxwptCQaphqljE0IzQoNCmApZQRqK1DaiNCktBGozHILVMFTRSDh6fOgSpAoodhw9PnQcyWdKgsLmToOZJOgs8bq4S/hiD505VgUMjgNIp03jvdSB/VXvdi1tM3/ACAB9AgcSoEOkaBlEf20nT4rHmwuL+jpiyJrjyXcS73sVIvbfXeOQ7RJ8xsqRGYQTMmJ6WHykq5SYA3LsAD/AHAT/wApPiUM0iD3SfSAF26WKljr44JzS1mdHQqF1CqG/EMmIYP9EseP7T6BYTeWt/8ApWcLijTzQfipkDzAMdYJ8kGmBANv2U9Lh0ySsfUZE4KvYgFNoTtaiBi9M88TWqbWpAIrEgTHbTVfEV46m1u8wrNSqAJJXI+1GMLZIJkT56f+wPguOSeitHWEdnRZ43xs0mkATqAZ0JaHN+YXNYWqarwXTBcNzLiBGuoAklV+JcS964k/C2w8BAHkqlLFnMHA6eg6dLrypZHJ0/B6Ecaij0LhrKtNomC10wHSCIM33Bgg7iHA81s0HkjtNLTykH1CyOFcUzsaXubFr7AxBBmMo7Lf1K0HcZosnM8dkwd46LZgnquXwZMyt8LkvBqIAshvtLRPwuHiQLefLqr2F4pSf8Lx4wFoWfG3WyOLxz+C2GqYYk1EAXW0ySIapgJ2tUwEmAg1TDU7WogYkykMGqQCkGpwFLLHDVNoTBTCQ7JJ5TJJUOyScFMEkUOyUpJpSlFBY8pJkkUFnnIaiwCC03BBHjlcAfVOGqQau84qSpmWMnF2VcA3LZ34iSJ1Dcx+gVrKlRpRUD+VoNxF5+atYhgJBH4mh3pdY8CeLI8b98mrM1kgpr0Vy2U4ZGimGqQattLyZHJ1REBSLgBJMAXJOyTyGgkmALk8guN4zxN9bNEim2zRzd166dy4dRnWFfZ1xYnkf0bWK9rKTDDQX9RYeZ/RF4b7T06piCwnSbjzH1XOcP4Q6sdw3Qnv2Hy7pK2MPwkMIafywSOYJb9PVed+XlS39fwbOxj/AKfZfxGJzue3dhDQJgSWNdJjUQT5Lj+NYtxPuryCNeUWnunXcQrVDGFuJhzpEtcbxMUmtv4bbpcbxAqOzmzWyAYu4zPZHLQSbBVnzJxv38F4sElL6OedRJcBtoAlTptF5gxOu/38kVz8wcQABoPAXvqUD3Fz93WReOTQ1yXqePaANJGxEibXvp+5VoYxhuJFpcIgE9wMfYWVSw/UaX6gnb0Wjg8A15GwLvd8rvBA8M3olqieS/RxFI6saYsC0ZTGxjuV3DYJhksqAj8sCfIEKnRwGWHgXGsGILYa4jcXujjDc5a4Ec4J0mO/kuU/19DS29nT8MrFgaJMu0zNOX/yW5hK+YXInpIHquMweMfTgkkHmTmtpLTb1XT8GxUtEwRoHAQbcwLb7a6rZ0nUpvXwZs2F+fJrgKQYpNaphi9cwDNCIAmAU4SKQwUwEgFKEhjAKScJJFCASSTwgBwknAShAxkk8J0ARSUkkBZwYYphqmGKYYtBkBtCTWafe6MGKQpqXFXfsq3VAsqcQqHE+MNpnK1udxtH6/e6xcbRqvdLg2LiGgAGYOX9+iw9R18MH2zXh6OeVX4LntDxNse6a6SfiDb9w9JQeG8EztBcIAJIHMuO/doicJ4Bllz7uMGBtz+fouiztpUwXkNAAJJOlv2XkrI+qy8eP+HorHHpofZmVKLqTYYBAk8jPy+WizcT7SFrf6jMtRokQWw+4A3trMdFo0uItxNQNEtYDLbfFEHM4bA6Ad5XN+3JZ/ERTI0GaOY5nuOnetjyptwjzFHHHC6cuJGPgz7yrmfJMWaLk8gPQK3i8E9xms5lMaNaSTA2Aa2THz5qGHrPps7PxP1MXA6HZWKmHuP6jHOA0dLbf7gBM9VgyN7WejFJKii/hoBs4RexDhMzboq9ai5tnC5HhI6haXEwSWFwgwAfAnySqO5X3Q5NVfJzaUjNwtH3hAEybDS2+60BgmtPaJBFyAQS20zOh01Co4jCF3+GdL5T4XB37lFmK7AD7RmExvGjvIeZXXh+Di1R0WHovgizmwQ65G0OsLjfwRmse4gyXA7WJmM2mvM7aKFPEGDUabCp0IcCd+eqvYGl/hvpfCDmLTEMJB5zYz6HWy6dvZUcduSWGaHjKTtIJ0BExPRafBWwRl5/CToQdjuR98kDAYOSLRGo17/BaPCaRbUB/NEjaea8xbY5V9mhfsjpqLbIganpC3miBi+qg7in9HjTVSZDKnhTDE+RUSQAUgFIMUg1BRCE8KeVOGpWMhlTwphifKgZCE8KYYnDUADhKEXInyoADCSLlSQB5jwXjTarg0vBkxm79LCfVb78PBIkW8vBec8Gw1UOHYggg6bHfuPzC9Mo1nFoBjS9lw6fLKfkvNCMfBAYUrE4zjnMBaD8Vg1pu7a587Bb2K4i5jOZ2HM7T0WFhMEXVczjnfoXH4ZmzabdgNPJT1eVwjXydekxRlLZ+gHC+FENL3tAcST3ToFapYeAP93/ALE/Irbx9PK0X0InrNj99EHBYbsttMOBvy1j75leJi6J9RLeb49f7PUzdVHCtYrn2UH1BTBO1vDtH78VzGLxBxNYB0tp05c4akAAk5ts20dVve12JNNkN7Jdb/NJG06Lm8LQDMK9zol5yi95BFua15oRx/pjRkxylNbSGx9cUwXtP9R5IbBIgaeEXA8FH2a9mKmIqB7gcmc53SAZgk3OskDzR/Z7gr8TWGaPzE7Bo+9F6VVDMPQORsNYIsN9L8yuvT4Ulb8IWTLrwvLOA9o+DspEy0Bgt2TAGVjnOPXbzXKsqZxc3BtPyMbRZdnxVz8VSdIkF0ktEQ2xcTrsweq4gUHDpPajkJOqzuqtHbaSdM0OHUy/+mQeeU6Rqco3MRp15IraI3Nohumomx9Fb9n3iHX7YEsnWIILTPkO9S4ngzRN2tu2CSCYkN0g7Wv1Oq4zqSLi2jKbSEGNdf0/VO/BCq29ncxqY58ytbh9VrwWgtnUSIk6R5AHxQcVhDTMHVZVkkpUdtbVlLCl9B5Y69OoWZgdAZaQ4HQAxErQ9l8TNZ9FxgSRyJAmenLyU8bgZaSNDr5T59VlnB1GVffUrkAuIF9onqtmPPfszTw+z0jheEyE04BIDtLgX23ixkdDorR4dEbTpGxBkeqq8P8AaBrqNKqWg5ne7c63xNs30ttuLTbrQ1jmNLdb3+R2utagsy19nBvt8sDhmEtmPIWRA1X6GMLWZdr+qEaY6/uvRx3GNP0Yp03aKwYpCmrAoiNf3Te7V2iKBCmpCQiBilkRY6AZUSjAIPL73RPdp/dpNjLNXiEiC1pG1lRcyTYIwYpBihUvBTbfkG3BOOw8wiUeHOJjTqU4anMotjSQQcPDfjnvEQkcFTOjyO+CPMIYUnvJS5+R8fBL+Wj8zfNJCgpJ/t8h+vweL+xvtGKQ93WdDT/hk6Nn8Jdt0nmu6a8G8eIK8vo4O+UgEGdOfIjv36LsfYyu403McQQw9k9Dp6Qs/T5f7WXnx+0XsewOcJMN1jnB3OzfnPRLADNUDyIa0HKD8/Gyt16AJJMZRYD8zjET0nZD9zFQCbuDnHuzAfVR1GPuStvhHXp56Kq5J4ntuyzYw7uM3HyWrQrZYA05WQMLhRLjO/0Cte5jddsUI440jhmlKctjjPbLENcTUqSMnZb0nYc3ug3/AAtk8lxtFj67mNAkA5WAaCTc/fIclpe0HEf4qvlYf6bCQ3/MZu7qTbwAXWeynAfdmSBmLRE7STI77f8AErM4qU+DXFuMLZ0Hs/winh6OQHtG7nRMmNOgGix/bXEu9y1odHazf2gx6ldMKVozBcr7Z4cQCT8Ol+sWHiJPzNl3y1HE0jNBuWRNlf2KYDnpGLsa4AmL30/2lcdx3AFmIc1o2ayAZ1AcQBymV13AKoZVpOOjgJtzBAJ/uI8lme2uH/8A6IDYOZsiBYkjeNdIhebB3hT+Gbpqsn8nOYOKT5ZfJ2jm3t2h1HXxXofEKLcVSplshrpM2uCC4k9xt/1K4/C8LJr+71MZnmZidGnqZnxHh23/AMfjNh3UXt/qUHPYJva4v98kYHHI2pexZG4pNHm2MwpoVeyfhdaeYXUcSpiu6hUaI97Jc3lk27pkeC0vbf2aiajWmAO1OpMXcPH5hY3sXis7xSds7MzwDszfEbKJ4udH/guGTjZGhU4Z2TsDYGOWgPKf0WG6jBuNPu8aL0TEYPQcv/I/oLeIXJcR4aQepLjHISQPSFiyLtTUUacctotsr8EoSx4js1HA8jaxg85v5L0X2cZFPLUkxEHp1XAcConO5hvmuOuhMD71XpHCGf0xOv3f9eq9XpHbbPO6iNcGmyhTn4jHkj5aQ2nxMqoQkGL0K+zN/CD1hTjsiD4qsGIganDFSJasiKaWQKeRSDEtg1BhifIET3ZTimUWVQPKlHRF92l7tFipg0pRMiXu0WgpgymhF92l7tPZBTApIvu0kbIep4nw3DsqMEncEWi2Yw0nmAuxweCZTBDBErnuGcErMDpa5smYM63uPNaP8LX/AM3r+i44YJfsPLkvg2HNBjpcd6z2S7GPOgbSa0f7nT9FX9zWG7vX9EhQrB2aXTAHkV1kk/Zxjlo6Jr1zHt17RGnT9xTPbqDtf5WH6n5KeLxtSkwvc4w3rryC4rI/EVi50uc8+ug8AueVqPCO+Bb8+kaXsfg8zwSPhBd4ggBekYGnlHffzXJYDBOpEhoP4RbpJPqtChi60wQ8DnmafQXSxY2vI82ZN8HThy5L21JykzEaDnoJ+9z0K0P4ip+Z334LC4sypUqdoktbBE7uv00CeaDcHRGLItgnDGFzGtGrWgj7Nwlx/AF2KbWOjQxrR4AfMnyUeDVjJg3aZm0xoR3QdFo4sueWEu7IM/2yQFgx4qgzdlyLdFPh3C/dvzOMlxzOd1MzK0eEO9zjyLBuIaTpfOI+gbbqq9ZxB1EEzFu07l3bp31ySwg9prpDrWJBjzI9VGjxJSr2JSWS0dhjsJ7xjmncELzDjnCnYWu009WBrp/zDN8w0Lt6fEahAOeCe6x5aLP4vhzVBzOkkRt3fVy25sW8bXkzYsqjKmaXD8YKtBtVujpJ6OntDwNvAKOJ4SCZjtEa8o1+q5v2axj2F1EOMTnaOoAkX5z6Fb9bFvB+KQB06/ss6xLKt65NLyduWt8FKjwuKrXfiBnxDiIHIkeHiu3wrBlEb3XIVsU5xa4GJ7rc/GQfJaTOIVPzH0/RasWLVcGfLlUnydGGqQasAY+p+Y+if+YVPzH0XXVnJTidCGqUBc4eIv8Az/JN/Mqn5z6I0YdyJ0tuSS5scSqfnPkP0TniVX8x8h+ifbY+4jpQVIFcweJ1fz+gTt4lV/P6BLtsfdR02bonzdAucHEan5vRM7ilX8yWjDuI6TN0ShcpiPaF1OPeVWMnQuIaDHU2RqXGnuEioCOYLSEdth3EdKnBXNs424uLRUaXAAlstkA6EjWEb+Z1OfyRox7o3sySwDxapz9AmR25B3YlPLKmPHzSa/vU2VZ2PlCyGsH7tp/Cb6pNpAH4T9+KsA9EDHYwUqT6h0Y0u8hYeJgIA4X284sHvFFvwsMv6vMW8AfVW/YjgzY964SNGW33P3zXKe+96/NbMTLrGS46nkvVuF4T3VFjOTRPebn5+iV8lVSJe4YPwffmn91T3aUYQeRTmjOirZnPVfBWe2nycO5Dr4OmQbGTzE9/pPmrZw/cnFKEbSDSPwcXwHDS+tsc5jW15/QLrGcKYQPPlErn+CRmqPIsaro37OaB9V07Y2CiEpKNFThFvkA/gzdp8xbn6LFfgYBIEf1ABP8ApI+Q9V0RNjqFmcUcQwCfhcHHukT4pZbnHVihGMXaLOE4cC29pJOgOplTqcMEG0+A/RWaVawvoOSg5rScxDZNpvcRouyySSo5ywwbOS4hw73NZlUSQHnNa0dnMOupC6t3CmOGtj0Kp4rh7BTc1jGsBkwCYJO8c1Y4PxFzqTAQJAym95bbTwXOEtG0vZ0ljU0m/RS4fw0B9WkXCzg9tnXa8A/MLRbw3/N8/wBEf3nazCJiJ6In8SeS7LM0cXgTK/8ALTz+/FRGBOmYW6hWTi7fBKG7Fjen8k+8yfx0AOAfEyD5fRC9w/S096uDFs/+vu/ZTGPaPwPH33qu8yfxkUf4apyCb3D/AMgPir38zHJ/ipsx7OZH33I7wfjfZnGi78nqEhSP5T5hbdPGgn4v+IPzCMMUNi2f9DVXeQvx/swWs/yx4pvdDefM/quhGMGnY/t/dF9838rD9+KO8g/HZy9XhrH/ABAOA/NdV6ns5QOtKmfBv6LsMzDrTb6/omFCidaY9Sjuh2Gcvg/Z+jScXU2sa5wAlogkbCwWkOHE7tncT+y2WYGiCIp3FxHMaIootJktf3EgjylHcH2V7MU8Gf8Amb5/skts4Vn5Xffikl3GX2YnKhwAP/eqIDtuEE3I1jcbmDtIG8JF2WBMCJJMWiyymgLm8/quU9veKBtBtIEZqhl23ZbeLc3R5LefiiAXa9mRcQSLnLygeFvFeYcb4r/E4hzz8Bs3eAI077nxQFFr2OwPvcQ0EWBzO37Lb/t4r1IuHM+H0XGewmFDGvqGws0HYbmfHKuuc9siddvGx7hdIqRMPGlzF7/eqY4raL6nu3nuQGvvBEdC4H035gowpyOZv4nu37kEkaWLDtnawRv4opqdI8f1Q6ZJIiZH9p0k/PQqJryYiw7pGvI29EwMvCUcr3syiAQ628k/sVrihPhzCBTwYz573bBG5giNSfJGZRuTJ3gX1569DYJIb5JsBjXSxtEIWJbmaWuGo80RzDoZMj76gquym50mw252nQzrb5oAIw2iL6Ta9te5Sygnryjooh5i/wDaBoByPNTmwm8jprvKYhiG65tULDYbI5xBlr730DvpY+itOvaB0nRQYGgkRvysJ/6QAnAzYWQmNcTGkdxVgRe2luUFOGibjoe5AAhP3qhVK+UwInxRRh2kmDyi5jpElNWws/C4SbwbyfoEADdXG5jndTZiB175soVMKSQZMbgAdrvlO5haBYuHdb0TAf8AiB9j05KJrjdvolFrNt0MfcIhdyAjnefTdAAxiW7C3Sfopivyn5pmw43ZHWDz5pVabNwOc/8ASQEm4rb9DfwSOMIsgimAZBbBvAmfnrqphoiIA8QgAwxh5/NTHEDzPn+irCiDP39EOrh8uhBB53v80wNBnEyPxH1+qccdcDqZ++SymNM2t3kiZPVQdSP4u4RMT9ECNw8ZPTy/dJYRqjePOUlVgW3iSQbg85zAxaD53HrKCwHUuacmhMmZF8wsZ228VlYz2ww9Om938TTfIgAGDNuVxyXJ1/8A5Uef8PDtzGCCXGxG+2YeXiopjujrPbLFCngariRLwKbQdy7YD/TJXmXC6RcQNSSAAOZ0AVTjXF8RiSPf1CYktAs1s8gPqtD2Q41Tw9Zj6zSA2b8zlIFjobynqCkeq8K4WKDG0yYdEu1ykzLtNeUTsrTmzmgTLfxC0dI377rMwHtGKgltJ5ZPZ0Im0fD3HVWK9Zz3dljtTqWiSG3uNhHPfZSOy8RcaEyC3bMYvJHLu8CnDQHa9kh2a5hsan5X6ql/FvABqe7bpbMT0PZNifEyht4rRc5wFVpcwEktETM+DjqIi1khmk57ZBDoa3YGJEddVEuGaA4Tqd5B0BMXGvmsNntLTIyyQ64Mt7JOxuYCn/NmuqCkXFlhld8MPGhk9kiOYAlMDbZUN50vG8noSLckmtdMFpgmxmDM9/LpssnDVXdoZy80gezOVzrmSDNzpaD3qTuMMZAlsOO5IgQ74mn5zCnkdI2CCLnMQDNnEkz0jRQc4iYbA1DpgX7jbyVZuPY4gFpyv7LZ0cRa4NgLq0/sEANAB1NoFpFudkWFCrGJ1B0kSREzOnrCg194AE8j2TpsCPRGY+WgjQyDbS+4iEwqggEOY6Trpp0JJCLCiBOYxJgacz9IU4mDccidDvsRIuq1NrWOLnOmSWi0XnnMKxRzNnTKd8w+L/SPuyLCggaNQbDpM25qLQd82m3f32QGSbEQJOmkTvGoKsuxWsASB2QbSI1vt4qgoi8aa31uBHKBF1Mtg638beX6oBccuwG7pseoM26apjirl0uc0wOyJvG2XUfJFiLmYAX7v+lA1JMCbbkCDz7vJUs7SWmzmukCw15kz0hL3+Zwja8SRY2k2goAsZJMkxJ0gd+qEKgOhB02MXsomu0ugd24+tx0TtfDoa6/+647iSRCdiGFEMJyxJubuPQEbBTdJ0v3GD4WA9U1/hMcxrBlRpZgSDE7QRYWABGpJQAnUotIM3E38vn4qJdpEAXFo287TCM6lew7IBzHMZBPT90OoWtEk25mI8Cd0xE6jNNYF7GALfJAZbtE+AzDX5+KMXCxLhGone1o+ylVYTYR1kwOdoEn0QBSr8SyHLlc47QB46lTpcUZoJJGwGlrh3KNEv4hrXS+YMCT8Mid9Lpv41j7mQbiDrG1hoEWBYY+2x65P2SWbXrVQ4huYDaASI6EJkwPEnUTMnffefor2FwpNhM6k3vH33Lf/lOHp/G8uNtMomduatU+JQC0NaxrhdxABjfS7vC3VWcyhg+Akx70hoJAjfX/AKXSH2FGWJaA4S33hMZt7ESLbKm72mENyglzQQ1xFxzMDTuVWt7S1ajS17xA0F5M9Yt4KGpMtNI16ns1w+k73b5Fr3c3vmNluUvZvDhgdRrPYDBIY4Ed4zzHguE/mpjLZxMa7Rr3o1PilQb2A6T0idPBGjHsjqsV7IgH3nvS4EWDzn8JkD0VX+WU3V2UBWYXkOcA1nw6b548DylYP88qxPvAd9Jg7ajXqg4TEuD84cQ7YixBPXdGjJckdhhvZBzXPDaoJOoOYNI321T1fY9pBpmo6RcaEAHpfKPFc47F16roD3k2GaYv6eSuswdWwfUcCNSZI7rXFuiWtexp/RpN4JTYIzPlm8NaIOoa82c7prZX8HTw1MyHXLYIOZxNryACD3glU2cGGZsU3OAFnFxE3/Nt3arQ4Zgmio6zWsbqCA4ydCHDxupdFclrB45hY0NY9wJLvhdlJHU6bBJry57QWOhxhzTqPEXjzVtlZjSf6ggz8RM6bcgi+8aQASCHC0GAZ12+qksC6uQ4tdfeIJECdAAoPazVzLi7T+KeR/EEd4LeyyXGLXPZHQ7eqia2XKHBxPMiYnc5bx1SAHTa2HANEAyQDrIF5OqgGlskuc4NnKMonui5HKRG6lSkEhwLjeAABAm1w4SNTomDWsc4REn+o2dddJ11HmEAPSYXNILnB5kbDKDyEXi1k1FoHZLojQmznHSYt8lOtWDWuP8AhgAS6MxHK11XZXMZah55XQ1kyREAWHjGqACukvMl1hY/CCTeAdJSpUGhxPu9dYuYIvmjrPkpYhgJADi2pBymTEEES8AwYBOu6I0FrZcTLey4C831gaG8ynYDNbIDmggC0EGHNi0t2tNtkFzCC2MrWjQRz26eEqTyW5jbITcDWI1FueyIxxMR2m6GTy3dIunYiqyuGvLQDBdcFpjNb8R06EozK5DiXSAIEFpF3RcEahMWty9nW55A69nn4IYDoGfMcxtEODTE3I0bHNMVE6tUfCCZknsj0cRY/NSe0O/FJAMDQ33ISa5sFriHEXExPnEIb6pAA2cQBsW8pvca+aBBWEFsbiQc3Pl6KLqnIw7UtAie+eijUNiZLd5ttrIOxhDpZajoIBETmgFpdOgmY80ASqAiYcLnvItN4/ZM6sYdnblkQHXOa8aC/iCUHEPAqhohsCwh2vh2VYsGjMXO5hrZOtrDRMCjSYGkA1DmjNNpvqO7oi1KhLy3K0gXLp0NrG1ir3uwBOvfqP3VHE1y1w7NQ5tACIbGszqmALEHtGwPXMR9EyavVpBxDsrTuC1tv+JSQHB5TVMmwA8UTKCJJsLDWY6W+qSS7nAIHCB2Zj8xP0juRgA8gNaKe0CT/wCRSSSbKRpUOBVY7L+yYvbfQc1ewXsw+qb9qJzS4jTlBSSXNyZaijTw3sc0tLy+IuRE6DaSVeHspQZdz3AG9rAu1g5WyO8FMkubkylFGnS4JRMCJ1i77gaEmdQr+Hw7dGANk6/FIaSIOa6SSll0PWoG7W2a4ExJ1iRHLwKpgvGnxBts0EOFgZMkiJSSSAuUaHZOjXkd4Bi1jbXkq1ThVFwZLYdIALS6M/O5tdMkgA3uIDnF5zGO2AA6Bsdo8FGjjHB5zNMQdXAz1gJJIApsx7ZpsAyh/aYS5xIk+Mb20Vinw7+pUi7XbAxMAa2seqZJAFh+H7bDOVu4vmnYBwMRrsoOaHhxMNcDpGYbHfchJJACo12uIiCAbiCCDzBn7hNi8PmhzJzg3IIZLReHQDbuTpIAqQ7O5zXy2ndwLQHARIDXD4geqJRxLXVHNmIIMQZ7YAFxaOiSSsCzWw7szQXZdpABJN+zBkAdQs8vdIzODg0STGRwEgAWkJJIAtvwDKhFQNA/EHAAOJjUyNUN4qRLD2iYh0Fp74ASSQASrRJZJsYuWk2I/LmVEPewFnxEkHsBrHZeZJtPqkkmiWMAD8FR9gcrZPUxJm/WU/DveSWVHOzGTBIc6I2cLW5EJJJiLeHwoy9l5cIPxBpPqAoYiqwQD1IBBg7baJJIACzG1GiAwgC3+IfqnSSTJs//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data:image/jpg;base64,/9j/4AAQSkZJRgABAQAAAQABAAD/2wCEAAkGBhQSERUUEhQWFRUUFxYUFBgXGBcWFxYVFhQVGhcXFRgXHSceGBkjHBcVHy8gIycpLCwsFR4xNTAqNSYrLCkBCQoKDgwOGg8PGiokHB8qLS8pLCwpKSwpKiwqKSkqLCwpLCksLCksLCwpKSkpKSwpLCwpLCksKSwpKSwsKSwsKf/AABEIALcBEwMBIgACEQEDEQH/xAAbAAABBQEBAAAAAAAAAAAAAAADAAECBAUGB//EAD8QAAEDAgQDBQYEBAYCAwEAAAEAAhEDIQQSMUEFUWEicYGRoQYTMrHB8EJS0eEUFSOSM2JygqLxssIHU4Ml/8QAGgEAAwEBAQEAAAAAAAAAAAAAAAECBAMFBv/EACkRAAICAgEEAgIBBQEAAAAAAAABAhEDEiEEEzFBUWEUInEyQoGRwQX/2gAMAwEAAhEDEQA/AOPweLcyoHtMFji4cpbMT8vErZx+GBHvmiKb4IGsOHxMPUH0XP5Yj/8AX0AXT+yuMYWvoVR2agmn0rD4THcSFEZLHK/T8kU5xr2YoYQSQfg7J62dmPdObyC0OGN7Tm7OaTpHM2HeC0f6VCthshyx2g6XHYhs9NyRHiiYduRzZFwRJP4swkHu+M/7lWTHtFr5CE6aNujgS+kYs9t29HjUdzmwQsxnPnddTQpAUWvBv22E9ad2+Pu3T/saufruDnEiNTcadY+90v8AzZcuDH1qtbIFCkGpAKbQvao8sQCmAk1qIGpAQCmxSa1EDEASppPdKgaio1eMsa5wcdI9SR8/mpc4ryWotl6FIBMwyARBBvIuD3KYCogcBTASa1TaEAMFMBOApNagdiaFMBJrVMNSYxwptCQaphqljE0IzQoNCmApZQRqK1DaiNCktBGozHILVMFTRSDh6fOgSpAoodhw9PnQcyWdKgsLmToOZJOgs8bq4S/hiD505VgUMjgNIp03jvdSB/VXvdi1tM3/ACAB9AgcSoEOkaBlEf20nT4rHmwuL+jpiyJrjyXcS73sVIvbfXeOQ7RJ8xsqRGYQTMmJ6WHykq5SYA3LsAD/AHAT/wApPiUM0iD3SfSAF26WKljr44JzS1mdHQqF1CqG/EMmIYP9EseP7T6BYTeWt/8ApWcLijTzQfipkDzAMdYJ8kGmBANv2U9Lh0ySsfUZE4KvYgFNoTtaiBi9M88TWqbWpAIrEgTHbTVfEV46m1u8wrNSqAJJXI+1GMLZIJkT56f+wPguOSeitHWEdnRZ43xs0mkATqAZ0JaHN+YXNYWqarwXTBcNzLiBGuoAklV+JcS964k/C2w8BAHkqlLFnMHA6eg6dLrypZHJ0/B6Ecaij0LhrKtNomC10wHSCIM33Bgg7iHA81s0HkjtNLTykH1CyOFcUzsaXubFr7AxBBmMo7Lf1K0HcZosnM8dkwd46LZgnquXwZMyt8LkvBqIAshvtLRPwuHiQLefLqr2F4pSf8Lx4wFoWfG3WyOLxz+C2GqYYk1EAXW0ySIapgJ2tUwEmAg1TDU7WogYkykMGqQCkGpwFLLHDVNoTBTCQ7JJ5TJJUOyScFMEkUOyUpJpSlFBY8pJkkUFnnIaiwCC03BBHjlcAfVOGqQau84qSpmWMnF2VcA3LZ34iSJ1Dcx+gVrKlRpRUD+VoNxF5+atYhgJBH4mh3pdY8CeLI8b98mrM1kgpr0Vy2U4ZGimGqQattLyZHJ1REBSLgBJMAXJOyTyGgkmALk8guN4zxN9bNEim2zRzd166dy4dRnWFfZ1xYnkf0bWK9rKTDDQX9RYeZ/RF4b7T06piCwnSbjzH1XOcP4Q6sdw3Qnv2Hy7pK2MPwkMIafywSOYJb9PVed+XlS39fwbOxj/AKfZfxGJzue3dhDQJgSWNdJjUQT5Lj+NYtxPuryCNeUWnunXcQrVDGFuJhzpEtcbxMUmtv4bbpcbxAqOzmzWyAYu4zPZHLQSbBVnzJxv38F4sElL6OedRJcBtoAlTptF5gxOu/38kVz8wcQABoPAXvqUD3Fz93WReOTQ1yXqePaANJGxEibXvp+5VoYxhuJFpcIgE9wMfYWVSw/UaX6gnb0Wjg8A15GwLvd8rvBA8M3olqieS/RxFI6saYsC0ZTGxjuV3DYJhksqAj8sCfIEKnRwGWHgXGsGILYa4jcXujjDc5a4Ec4J0mO/kuU/19DS29nT8MrFgaJMu0zNOX/yW5hK+YXInpIHquMweMfTgkkHmTmtpLTb1XT8GxUtEwRoHAQbcwLb7a6rZ0nUpvXwZs2F+fJrgKQYpNaphi9cwDNCIAmAU4SKQwUwEgFKEhjAKScJJFCASSTwgBwknAShAxkk8J0ARSUkkBZwYYphqmGKYYtBkBtCTWafe6MGKQpqXFXfsq3VAsqcQqHE+MNpnK1udxtH6/e6xcbRqvdLg2LiGgAGYOX9+iw9R18MH2zXh6OeVX4LntDxNse6a6SfiDb9w9JQeG8EztBcIAJIHMuO/doicJ4Bllz7uMGBtz+fouiztpUwXkNAAJJOlv2XkrI+qy8eP+HorHHpofZmVKLqTYYBAk8jPy+WizcT7SFrf6jMtRokQWw+4A3trMdFo0uItxNQNEtYDLbfFEHM4bA6Ad5XN+3JZ/ERTI0GaOY5nuOnetjyptwjzFHHHC6cuJGPgz7yrmfJMWaLk8gPQK3i8E9xms5lMaNaSTA2Aa2THz5qGHrPps7PxP1MXA6HZWKmHuP6jHOA0dLbf7gBM9VgyN7WejFJKii/hoBs4RexDhMzboq9ai5tnC5HhI6haXEwSWFwgwAfAnySqO5X3Q5NVfJzaUjNwtH3hAEybDS2+60BgmtPaJBFyAQS20zOh01Co4jCF3+GdL5T4XB37lFmK7AD7RmExvGjvIeZXXh+Di1R0WHovgizmwQ65G0OsLjfwRmse4gyXA7WJmM2mvM7aKFPEGDUabCp0IcCd+eqvYGl/hvpfCDmLTEMJB5zYz6HWy6dvZUcduSWGaHjKTtIJ0BExPRafBWwRl5/CToQdjuR98kDAYOSLRGo17/BaPCaRbUB/NEjaea8xbY5V9mhfsjpqLbIganpC3miBi+qg7in9HjTVSZDKnhTDE+RUSQAUgFIMUg1BRCE8KeVOGpWMhlTwphifKgZCE8KYYnDUADhKEXInyoADCSLlSQB5jwXjTarg0vBkxm79LCfVb78PBIkW8vBec8Gw1UOHYggg6bHfuPzC9Mo1nFoBjS9lw6fLKfkvNCMfBAYUrE4zjnMBaD8Vg1pu7a587Bb2K4i5jOZ2HM7T0WFhMEXVczjnfoXH4ZmzabdgNPJT1eVwjXydekxRlLZ+gHC+FENL3tAcST3ToFapYeAP93/ALE/Irbx9PK0X0InrNj99EHBYbsttMOBvy1j75leJi6J9RLeb49f7PUzdVHCtYrn2UH1BTBO1vDtH78VzGLxBxNYB0tp05c4akAAk5ts20dVve12JNNkN7Jdb/NJG06Lm8LQDMK9zol5yi95BFua15oRx/pjRkxylNbSGx9cUwXtP9R5IbBIgaeEXA8FH2a9mKmIqB7gcmc53SAZgk3OskDzR/Z7gr8TWGaPzE7Bo+9F6VVDMPQORsNYIsN9L8yuvT4Ulb8IWTLrwvLOA9o+DspEy0Bgt2TAGVjnOPXbzXKsqZxc3BtPyMbRZdnxVz8VSdIkF0ktEQ2xcTrsweq4gUHDpPajkJOqzuqtHbaSdM0OHUy/+mQeeU6Rqco3MRp15IraI3Nohumomx9Fb9n3iHX7YEsnWIILTPkO9S4ngzRN2tu2CSCYkN0g7Wv1Oq4zqSLi2jKbSEGNdf0/VO/BCq29ncxqY58ytbh9VrwWgtnUSIk6R5AHxQcVhDTMHVZVkkpUdtbVlLCl9B5Y69OoWZgdAZaQ4HQAxErQ9l8TNZ9FxgSRyJAmenLyU8bgZaSNDr5T59VlnB1GVffUrkAuIF9onqtmPPfszTw+z0jheEyE04BIDtLgX23ixkdDorR4dEbTpGxBkeqq8P8AaBrqNKqWg5ne7c63xNs30ttuLTbrQ1jmNLdb3+R2utagsy19nBvt8sDhmEtmPIWRA1X6GMLWZdr+qEaY6/uvRx3GNP0Yp03aKwYpCmrAoiNf3Te7V2iKBCmpCQiBilkRY6AZUSjAIPL73RPdp/dpNjLNXiEiC1pG1lRcyTYIwYpBihUvBTbfkG3BOOw8wiUeHOJjTqU4anMotjSQQcPDfjnvEQkcFTOjyO+CPMIYUnvJS5+R8fBL+Wj8zfNJCgpJ/t8h+vweL+xvtGKQ93WdDT/hk6Nn8Jdt0nmu6a8G8eIK8vo4O+UgEGdOfIjv36LsfYyu403McQQw9k9Dp6Qs/T5f7WXnx+0XsewOcJMN1jnB3OzfnPRLADNUDyIa0HKD8/Gyt16AJJMZRYD8zjET0nZD9zFQCbuDnHuzAfVR1GPuStvhHXp56Kq5J4ntuyzYw7uM3HyWrQrZYA05WQMLhRLjO/0Cte5jddsUI440jhmlKctjjPbLENcTUqSMnZb0nYc3ug3/AAtk8lxtFj67mNAkA5WAaCTc/fIclpe0HEf4qvlYf6bCQ3/MZu7qTbwAXWeynAfdmSBmLRE7STI77f8AErM4qU+DXFuMLZ0Hs/winh6OQHtG7nRMmNOgGix/bXEu9y1odHazf2gx6ldMKVozBcr7Z4cQCT8Ol+sWHiJPzNl3y1HE0jNBuWRNlf2KYDnpGLsa4AmL30/2lcdx3AFmIc1o2ayAZ1AcQBymV13AKoZVpOOjgJtzBAJ/uI8lme2uH/8A6IDYOZsiBYkjeNdIhebB3hT+Gbpqsn8nOYOKT5ZfJ2jm3t2h1HXxXofEKLcVSplshrpM2uCC4k9xt/1K4/C8LJr+71MZnmZidGnqZnxHh23/AMfjNh3UXt/qUHPYJva4v98kYHHI2pexZG4pNHm2MwpoVeyfhdaeYXUcSpiu6hUaI97Jc3lk27pkeC0vbf2aiajWmAO1OpMXcPH5hY3sXis7xSds7MzwDszfEbKJ4udH/guGTjZGhU4Z2TsDYGOWgPKf0WG6jBuNPu8aL0TEYPQcv/I/oLeIXJcR4aQepLjHISQPSFiyLtTUUacctotsr8EoSx4js1HA8jaxg85v5L0X2cZFPLUkxEHp1XAcConO5hvmuOuhMD71XpHCGf0xOv3f9eq9XpHbbPO6iNcGmyhTn4jHkj5aQ2nxMqoQkGL0K+zN/CD1hTjsiD4qsGIganDFSJasiKaWQKeRSDEtg1BhifIET3ZTimUWVQPKlHRF92l7tFipg0pRMiXu0WgpgymhF92l7tPZBTApIvu0kbIep4nw3DsqMEncEWi2Yw0nmAuxweCZTBDBErnuGcErMDpa5smYM63uPNaP8LX/AM3r+i44YJfsPLkvg2HNBjpcd6z2S7GPOgbSa0f7nT9FX9zWG7vX9EhQrB2aXTAHkV1kk/Zxjlo6Jr1zHt17RGnT9xTPbqDtf5WH6n5KeLxtSkwvc4w3rryC4rI/EVi50uc8+ug8AueVqPCO+Bb8+kaXsfg8zwSPhBd4ggBekYGnlHffzXJYDBOpEhoP4RbpJPqtChi60wQ8DnmafQXSxY2vI82ZN8HThy5L21JykzEaDnoJ+9z0K0P4ip+Z334LC4sypUqdoktbBE7uv00CeaDcHRGLItgnDGFzGtGrWgj7Nwlx/AF2KbWOjQxrR4AfMnyUeDVjJg3aZm0xoR3QdFo4sueWEu7IM/2yQFgx4qgzdlyLdFPh3C/dvzOMlxzOd1MzK0eEO9zjyLBuIaTpfOI+gbbqq9ZxB1EEzFu07l3bp31ySwg9prpDrWJBjzI9VGjxJSr2JSWS0dhjsJ7xjmncELzDjnCnYWu009WBrp/zDN8w0Lt6fEahAOeCe6x5aLP4vhzVBzOkkRt3fVy25sW8bXkzYsqjKmaXD8YKtBtVujpJ6OntDwNvAKOJ4SCZjtEa8o1+q5v2axj2F1EOMTnaOoAkX5z6Fb9bFvB+KQB06/ss6xLKt65NLyduWt8FKjwuKrXfiBnxDiIHIkeHiu3wrBlEb3XIVsU5xa4GJ7rc/GQfJaTOIVPzH0/RasWLVcGfLlUnydGGqQasAY+p+Y+if+YVPzH0XXVnJTidCGqUBc4eIv8Az/JN/Mqn5z6I0YdyJ0tuSS5scSqfnPkP0TniVX8x8h+ifbY+4jpQVIFcweJ1fz+gTt4lV/P6BLtsfdR02bonzdAucHEan5vRM7ilX8yWjDuI6TN0ShcpiPaF1OPeVWMnQuIaDHU2RqXGnuEioCOYLSEdth3EdKnBXNs424uLRUaXAAlstkA6EjWEb+Z1OfyRox7o3sySwDxapz9AmR25B3YlPLKmPHzSa/vU2VZ2PlCyGsH7tp/Cb6pNpAH4T9+KsA9EDHYwUqT6h0Y0u8hYeJgIA4X284sHvFFvwsMv6vMW8AfVW/YjgzY964SNGW33P3zXKe+96/NbMTLrGS46nkvVuF4T3VFjOTRPebn5+iV8lVSJe4YPwffmn91T3aUYQeRTmjOirZnPVfBWe2nycO5Dr4OmQbGTzE9/pPmrZw/cnFKEbSDSPwcXwHDS+tsc5jW15/QLrGcKYQPPlErn+CRmqPIsaro37OaB9V07Y2CiEpKNFThFvkA/gzdp8xbn6LFfgYBIEf1ABP8ApI+Q9V0RNjqFmcUcQwCfhcHHukT4pZbnHVihGMXaLOE4cC29pJOgOplTqcMEG0+A/RWaVawvoOSg5rScxDZNpvcRouyySSo5ywwbOS4hw73NZlUSQHnNa0dnMOupC6t3CmOGtj0Kp4rh7BTc1jGsBkwCYJO8c1Y4PxFzqTAQJAym95bbTwXOEtG0vZ0ljU0m/RS4fw0B9WkXCzg9tnXa8A/MLRbw3/N8/wBEf3nazCJiJ6In8SeS7LM0cXgTK/8ALTz+/FRGBOmYW6hWTi7fBKG7Fjen8k+8yfx0AOAfEyD5fRC9w/S096uDFs/+vu/ZTGPaPwPH33qu8yfxkUf4apyCb3D/AMgPir38zHJ/ipsx7OZH33I7wfjfZnGi78nqEhSP5T5hbdPGgn4v+IPzCMMUNi2f9DVXeQvx/swWs/yx4pvdDefM/quhGMGnY/t/dF9838rD9+KO8g/HZy9XhrH/ABAOA/NdV6ns5QOtKmfBv6LsMzDrTb6/omFCidaY9Sjuh2Gcvg/Z+jScXU2sa5wAlogkbCwWkOHE7tncT+y2WYGiCIp3FxHMaIootJktf3EgjylHcH2V7MU8Gf8Amb5/skts4Vn5Xffikl3GX2YnKhwAP/eqIDtuEE3I1jcbmDtIG8JF2WBMCJJMWiyymgLm8/quU9veKBtBtIEZqhl23ZbeLc3R5LefiiAXa9mRcQSLnLygeFvFeYcb4r/E4hzz8Bs3eAI077nxQFFr2OwPvcQ0EWBzO37Lb/t4r1IuHM+H0XGewmFDGvqGws0HYbmfHKuuc9siddvGx7hdIqRMPGlzF7/eqY4raL6nu3nuQGvvBEdC4H035gowpyOZv4nu37kEkaWLDtnawRv4opqdI8f1Q6ZJIiZH9p0k/PQqJryYiw7pGvI29EwMvCUcr3syiAQ628k/sVrihPhzCBTwYz573bBG5giNSfJGZRuTJ3gX1569DYJIb5JsBjXSxtEIWJbmaWuGo80RzDoZMj76gquym50mw252nQzrb5oAIw2iL6Ta9te5Sygnryjooh5i/wDaBoByPNTmwm8jprvKYhiG65tULDYbI5xBlr730DvpY+itOvaB0nRQYGgkRvysJ/6QAnAzYWQmNcTGkdxVgRe2luUFOGibjoe5AAhP3qhVK+UwInxRRh2kmDyi5jpElNWws/C4SbwbyfoEADdXG5jndTZiB175soVMKSQZMbgAdrvlO5haBYuHdb0TAf8AiB9j05KJrjdvolFrNt0MfcIhdyAjnefTdAAxiW7C3Sfopivyn5pmw43ZHWDz5pVabNwOc/8ASQEm4rb9DfwSOMIsgimAZBbBvAmfnrqphoiIA8QgAwxh5/NTHEDzPn+irCiDP39EOrh8uhBB53v80wNBnEyPxH1+qccdcDqZ++SymNM2t3kiZPVQdSP4u4RMT9ECNw8ZPTy/dJYRqjePOUlVgW3iSQbg85zAxaD53HrKCwHUuacmhMmZF8wsZ228VlYz2ww9Om938TTfIgAGDNuVxyXJ1/8A5Uef8PDtzGCCXGxG+2YeXiopjujrPbLFCngariRLwKbQdy7YD/TJXmXC6RcQNSSAAOZ0AVTjXF8RiSPf1CYktAs1s8gPqtD2Q41Tw9Zj6zSA2b8zlIFjobynqCkeq8K4WKDG0yYdEu1ykzLtNeUTsrTmzmgTLfxC0dI377rMwHtGKgltJ5ZPZ0Im0fD3HVWK9Zz3dljtTqWiSG3uNhHPfZSOy8RcaEyC3bMYvJHLu8CnDQHa9kh2a5hsan5X6ql/FvABqe7bpbMT0PZNifEyht4rRc5wFVpcwEktETM+DjqIi1khmk57ZBDoa3YGJEddVEuGaA4Tqd5B0BMXGvmsNntLTIyyQ64Mt7JOxuYCn/NmuqCkXFlhld8MPGhk9kiOYAlMDbZUN50vG8noSLckmtdMFpgmxmDM9/LpssnDVXdoZy80gezOVzrmSDNzpaD3qTuMMZAlsOO5IgQ74mn5zCnkdI2CCLnMQDNnEkz0jRQc4iYbA1DpgX7jbyVZuPY4gFpyv7LZ0cRa4NgLq0/sEANAB1NoFpFudkWFCrGJ1B0kSREzOnrCg194AE8j2TpsCPRGY+WgjQyDbS+4iEwqggEOY6Trpp0JJCLCiBOYxJgacz9IU4mDccidDvsRIuq1NrWOLnOmSWi0XnnMKxRzNnTKd8w+L/SPuyLCggaNQbDpM25qLQd82m3f32QGSbEQJOmkTvGoKsuxWsASB2QbSI1vt4qgoi8aa31uBHKBF1Mtg638beX6oBccuwG7pseoM26apjirl0uc0wOyJvG2XUfJFiLmYAX7v+lA1JMCbbkCDz7vJUs7SWmzmukCw15kz0hL3+Zwja8SRY2k2goAsZJMkxJ0gd+qEKgOhB02MXsomu0ugd24+tx0TtfDoa6/+647iSRCdiGFEMJyxJubuPQEbBTdJ0v3GD4WA9U1/hMcxrBlRpZgSDE7QRYWABGpJQAnUotIM3E38vn4qJdpEAXFo287TCM6lew7IBzHMZBPT90OoWtEk25mI8Cd0xE6jNNYF7GALfJAZbtE+AzDX5+KMXCxLhGone1o+ylVYTYR1kwOdoEn0QBSr8SyHLlc47QB46lTpcUZoJJGwGlrh3KNEv4hrXS+YMCT8Mid9Lpv41j7mQbiDrG1hoEWBYY+2x65P2SWbXrVQ4huYDaASI6EJkwPEnUTMnffefor2FwpNhM6k3vH33Lf/lOHp/G8uNtMomduatU+JQC0NaxrhdxABjfS7vC3VWcyhg+Akx70hoJAjfX/AKXSH2FGWJaA4S33hMZt7ESLbKm72mENyglzQQ1xFxzMDTuVWt7S1ajS17xA0F5M9Yt4KGpMtNI16ns1w+k73b5Fr3c3vmNluUvZvDhgdRrPYDBIY4Ed4zzHguE/mpjLZxMa7Rr3o1PilQb2A6T0idPBGjHsjqsV7IgH3nvS4EWDzn8JkD0VX+WU3V2UBWYXkOcA1nw6b548DylYP88qxPvAd9Jg7ajXqg4TEuD84cQ7YixBPXdGjJckdhhvZBzXPDaoJOoOYNI321T1fY9pBpmo6RcaEAHpfKPFc47F16roD3k2GaYv6eSuswdWwfUcCNSZI7rXFuiWtexp/RpN4JTYIzPlm8NaIOoa82c7prZX8HTw1MyHXLYIOZxNryACD3glU2cGGZsU3OAFnFxE3/Nt3arQ4Zgmio6zWsbqCA4ydCHDxupdFclrB45hY0NY9wJLvhdlJHU6bBJry57QWOhxhzTqPEXjzVtlZjSf6ggz8RM6bcgi+8aQASCHC0GAZ12+qksC6uQ4tdfeIJECdAAoPazVzLi7T+KeR/EEd4LeyyXGLXPZHQ7eqia2XKHBxPMiYnc5bx1SAHTa2HANEAyQDrIF5OqgGlskuc4NnKMonui5HKRG6lSkEhwLjeAABAm1w4SNTomDWsc4REn+o2dddJ11HmEAPSYXNILnB5kbDKDyEXi1k1FoHZLojQmznHSYt8lOtWDWuP8AhgAS6MxHK11XZXMZah55XQ1kyREAWHjGqACukvMl1hY/CCTeAdJSpUGhxPu9dYuYIvmjrPkpYhgJADi2pBymTEEES8AwYBOu6I0FrZcTLey4C831gaG8ynYDNbIDmggC0EGHNi0t2tNtkFzCC2MrWjQRz26eEqTyW5jbITcDWI1FueyIxxMR2m6GTy3dIunYiqyuGvLQDBdcFpjNb8R06EozK5DiXSAIEFpF3RcEahMWty9nW55A69nn4IYDoGfMcxtEODTE3I0bHNMVE6tUfCCZknsj0cRY/NSe0O/FJAMDQ33ISa5sFriHEXExPnEIb6pAA2cQBsW8pvca+aBBWEFsbiQc3Pl6KLqnIw7UtAie+eijUNiZLd5ttrIOxhDpZajoIBETmgFpdOgmY80ASqAiYcLnvItN4/ZM6sYdnblkQHXOa8aC/iCUHEPAqhohsCwh2vh2VYsGjMXO5hrZOtrDRMCjSYGkA1DmjNNpvqO7oi1KhLy3K0gXLp0NrG1ir3uwBOvfqP3VHE1y1w7NQ5tACIbGszqmALEHtGwPXMR9EyavVpBxDsrTuC1tv+JSQHB5TVMmwA8UTKCJJsLDWY6W+qSS7nAIHCB2Zj8xP0juRgA8gNaKe0CT/wCRSSSbKRpUOBVY7L+yYvbfQc1ewXsw+qb9qJzS4jTlBSSXNyZaijTw3sc0tLy+IuRE6DaSVeHspQZdz3AG9rAu1g5WyO8FMkubkylFGnS4JRMCJ1i77gaEmdQr+Hw7dGANk6/FIaSIOa6SSll0PWoG7W2a4ExJ1iRHLwKpgvGnxBts0EOFgZMkiJSSSAuUaHZOjXkd4Bi1jbXkq1ThVFwZLYdIALS6M/O5tdMkgA3uIDnF5zGO2AA6Bsdo8FGjjHB5zNMQdXAz1gJJIApsx7ZpsAyh/aYS5xIk+Mb20Vinw7+pUi7XbAxMAa2seqZJAFh+H7bDOVu4vmnYBwMRrsoOaHhxMNcDpGYbHfchJJACo12uIiCAbiCCDzBn7hNi8PmhzJzg3IIZLReHQDbuTpIAqQ7O5zXy2ndwLQHARIDXD4geqJRxLXVHNmIIMQZ7YAFxaOiSSsCzWw7szQXZdpABJN+zBkAdQs8vdIzODg0STGRwEgAWkJJIAtvwDKhFQNA/EHAAOJjUyNUN4qRLD2iYh0Fp74ASSQASrRJZJsYuWk2I/LmVEPewFnxEkHsBrHZeZJtPqkkmiWMAD8FR9gcrZPUxJm/WU/DveSWVHOzGTBIc6I2cLW5EJJJiLeHwoy9l5cIPxBpPqAoYiqwQD1IBBg7baJJIACzG1GiAwgC3+IfqnSSTJs//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2" name="Picture 12" descr="Beautiful Florida Beaches">
            <a:hlinkClick r:id="rId4"/>
          </p:cNvPr>
          <p:cNvPicPr>
            <a:picLocks noChangeAspect="1" noChangeArrowheads="1"/>
          </p:cNvPicPr>
          <p:nvPr/>
        </p:nvPicPr>
        <p:blipFill>
          <a:blip r:embed="rId5" cstate="print"/>
          <a:srcRect/>
          <a:stretch>
            <a:fillRect/>
          </a:stretch>
        </p:blipFill>
        <p:spPr bwMode="auto">
          <a:xfrm>
            <a:off x="228601" y="3879571"/>
            <a:ext cx="2667000" cy="2087194"/>
          </a:xfrm>
          <a:prstGeom prst="rect">
            <a:avLst/>
          </a:prstGeom>
          <a:noFill/>
        </p:spPr>
      </p:pic>
      <p:pic>
        <p:nvPicPr>
          <p:cNvPr id="22532" name="Picture 4" descr="http://t1.gstatic.com/images?q=tbn:ANd9GcSrmvfxd306gg8jjyihvrrIWHwKB1KYgrLpl_taWrbbsD4sqPLh-w"/>
          <p:cNvPicPr>
            <a:picLocks noChangeAspect="1" noChangeArrowheads="1"/>
          </p:cNvPicPr>
          <p:nvPr/>
        </p:nvPicPr>
        <p:blipFill>
          <a:blip r:embed="rId6" cstate="print"/>
          <a:srcRect/>
          <a:stretch>
            <a:fillRect/>
          </a:stretch>
        </p:blipFill>
        <p:spPr bwMode="auto">
          <a:xfrm>
            <a:off x="3048000" y="3200400"/>
            <a:ext cx="3429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fltVal val="0"/>
                                          </p:val>
                                        </p:tav>
                                        <p:tav tm="100000">
                                          <p:val>
                                            <p:strVal val="#ppt_w"/>
                                          </p:val>
                                        </p:tav>
                                      </p:tavLst>
                                    </p:anim>
                                    <p:anim calcmode="lin" valueType="num">
                                      <p:cBhvr>
                                        <p:cTn id="8" dur="1000" fill="hold"/>
                                        <p:tgtEl>
                                          <p:spTgt spid="22532"/>
                                        </p:tgtEl>
                                        <p:attrNameLst>
                                          <p:attrName>ppt_h</p:attrName>
                                        </p:attrNameLst>
                                      </p:cBhvr>
                                      <p:tavLst>
                                        <p:tav tm="0">
                                          <p:val>
                                            <p:fltVal val="0"/>
                                          </p:val>
                                        </p:tav>
                                        <p:tav tm="100000">
                                          <p:val>
                                            <p:strVal val="#ppt_h"/>
                                          </p:val>
                                        </p:tav>
                                      </p:tavLst>
                                    </p:anim>
                                    <p:anim calcmode="lin" valueType="num">
                                      <p:cBhvr>
                                        <p:cTn id="9" dur="1000" fill="hold"/>
                                        <p:tgtEl>
                                          <p:spTgt spid="225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0" end="0"/>
                                            </p:txEl>
                                          </p:spTgt>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372"/>
                                        </p:tgtEl>
                                        <p:attrNameLst>
                                          <p:attrName>style.visibility</p:attrName>
                                        </p:attrNameLst>
                                      </p:cBhvr>
                                      <p:to>
                                        <p:strVal val="visible"/>
                                      </p:to>
                                    </p:set>
                                    <p:anim calcmode="lin" valueType="num">
                                      <p:cBhvr>
                                        <p:cTn id="37" dur="500" fill="hold"/>
                                        <p:tgtEl>
                                          <p:spTgt spid="15372"/>
                                        </p:tgtEl>
                                        <p:attrNameLst>
                                          <p:attrName>ppt_w</p:attrName>
                                        </p:attrNameLst>
                                      </p:cBhvr>
                                      <p:tavLst>
                                        <p:tav tm="0">
                                          <p:val>
                                            <p:fltVal val="0"/>
                                          </p:val>
                                        </p:tav>
                                        <p:tav tm="100000">
                                          <p:val>
                                            <p:strVal val="#ppt_w"/>
                                          </p:val>
                                        </p:tav>
                                      </p:tavLst>
                                    </p:anim>
                                    <p:anim calcmode="lin" valueType="num">
                                      <p:cBhvr>
                                        <p:cTn id="38" dur="500" fill="hold"/>
                                        <p:tgtEl>
                                          <p:spTgt spid="15372"/>
                                        </p:tgtEl>
                                        <p:attrNameLst>
                                          <p:attrName>ppt_h</p:attrName>
                                        </p:attrNameLst>
                                      </p:cBhvr>
                                      <p:tavLst>
                                        <p:tav tm="0">
                                          <p:val>
                                            <p:fltVal val="0"/>
                                          </p:val>
                                        </p:tav>
                                        <p:tav tm="100000">
                                          <p:val>
                                            <p:strVal val="#ppt_h"/>
                                          </p:val>
                                        </p:tav>
                                      </p:tavLst>
                                    </p:anim>
                                    <p:animEffect transition="in" filter="fade">
                                      <p:cBhvr>
                                        <p:cTn id="39" dur="500"/>
                                        <p:tgtEl>
                                          <p:spTgt spid="15372"/>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xit" presetSubtype="0" accel="100000" fill="hold" nodeType="clickEffect">
                                  <p:stCondLst>
                                    <p:cond delay="0"/>
                                  </p:stCondLst>
                                  <p:childTnLst>
                                    <p:anim calcmode="lin" valueType="num">
                                      <p:cBhvr>
                                        <p:cTn id="49" dur="500"/>
                                        <p:tgtEl>
                                          <p:spTgt spid="22532"/>
                                        </p:tgtEl>
                                        <p:attrNameLst>
                                          <p:attrName>ppt_w</p:attrName>
                                        </p:attrNameLst>
                                      </p:cBhvr>
                                      <p:tavLst>
                                        <p:tav tm="0">
                                          <p:val>
                                            <p:strVal val="ppt_w"/>
                                          </p:val>
                                        </p:tav>
                                        <p:tav tm="100000">
                                          <p:val>
                                            <p:fltVal val="0"/>
                                          </p:val>
                                        </p:tav>
                                      </p:tavLst>
                                    </p:anim>
                                    <p:anim calcmode="lin" valueType="num">
                                      <p:cBhvr>
                                        <p:cTn id="50" dur="500"/>
                                        <p:tgtEl>
                                          <p:spTgt spid="22532"/>
                                        </p:tgtEl>
                                        <p:attrNameLst>
                                          <p:attrName>ppt_h</p:attrName>
                                        </p:attrNameLst>
                                      </p:cBhvr>
                                      <p:tavLst>
                                        <p:tav tm="0">
                                          <p:val>
                                            <p:strVal val="ppt_h"/>
                                          </p:val>
                                        </p:tav>
                                        <p:tav tm="100000">
                                          <p:val>
                                            <p:fltVal val="0"/>
                                          </p:val>
                                        </p:tav>
                                      </p:tavLst>
                                    </p:anim>
                                    <p:anim calcmode="lin" valueType="num">
                                      <p:cBhvr>
                                        <p:cTn id="51" dur="500"/>
                                        <p:tgtEl>
                                          <p:spTgt spid="22532"/>
                                        </p:tgtEl>
                                        <p:attrNameLst>
                                          <p:attrName>style.rotation</p:attrName>
                                        </p:attrNameLst>
                                      </p:cBhvr>
                                      <p:tavLst>
                                        <p:tav tm="0">
                                          <p:val>
                                            <p:fltVal val="0"/>
                                          </p:val>
                                        </p:tav>
                                        <p:tav tm="100000">
                                          <p:val>
                                            <p:fltVal val="360"/>
                                          </p:val>
                                        </p:tav>
                                      </p:tavLst>
                                    </p:anim>
                                    <p:animEffect transition="out" filter="fade">
                                      <p:cBhvr>
                                        <p:cTn id="52" dur="500"/>
                                        <p:tgtEl>
                                          <p:spTgt spid="22532"/>
                                        </p:tgtEl>
                                      </p:cBhvr>
                                    </p:animEffect>
                                    <p:set>
                                      <p:cBhvr>
                                        <p:cTn id="53" dur="1" fill="hold">
                                          <p:stCondLst>
                                            <p:cond delay="4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baseline="0" dirty="0" smtClean="0">
                <a:solidFill>
                  <a:srgbClr val="F45C18"/>
                </a:solidFill>
                <a:latin typeface="Ravie" pitchFamily="82" charset="0"/>
              </a:rPr>
              <a:t>Fun Facts</a:t>
            </a:r>
          </a:p>
        </p:txBody>
      </p:sp>
      <p:sp>
        <p:nvSpPr>
          <p:cNvPr id="3" name="Text Placeholder 2"/>
          <p:cNvSpPr>
            <a:spLocks noGrp="1"/>
          </p:cNvSpPr>
          <p:nvPr>
            <p:ph type="body" idx="1"/>
          </p:nvPr>
        </p:nvSpPr>
        <p:spPr>
          <a:xfrm>
            <a:off x="228600" y="1828800"/>
            <a:ext cx="5105400" cy="4800600"/>
          </a:xfrm>
        </p:spPr>
        <p:txBody>
          <a:bodyPr>
            <a:normAutofit fontScale="62500" lnSpcReduction="20000"/>
          </a:bodyPr>
          <a:lstStyle/>
          <a:p>
            <a:pPr marR="0" lvl="0" rtl="0"/>
            <a:r>
              <a:rPr lang="en-US" sz="2900" b="1" baseline="0" dirty="0" smtClean="0">
                <a:solidFill>
                  <a:srgbClr val="4F81BD"/>
                </a:solidFill>
                <a:latin typeface="Cambria"/>
              </a:rPr>
              <a:t>Many Tourist Attractions</a:t>
            </a:r>
          </a:p>
          <a:p>
            <a:pPr marR="0" lvl="1" rtl="0"/>
            <a:r>
              <a:rPr lang="en-US" sz="2900" b="1" baseline="0" dirty="0" smtClean="0">
                <a:solidFill>
                  <a:srgbClr val="4F81BD"/>
                </a:solidFill>
                <a:latin typeface="Cambria"/>
              </a:rPr>
              <a:t>Daytona Beach</a:t>
            </a:r>
          </a:p>
          <a:p>
            <a:pPr marR="0" lvl="1" rtl="0"/>
            <a:r>
              <a:rPr lang="en-US" sz="2900" b="1" baseline="0" dirty="0" smtClean="0">
                <a:solidFill>
                  <a:srgbClr val="4F81BD"/>
                </a:solidFill>
                <a:latin typeface="Cambria"/>
              </a:rPr>
              <a:t> Disney World </a:t>
            </a:r>
          </a:p>
          <a:p>
            <a:pPr marR="0" lvl="1" rtl="0"/>
            <a:r>
              <a:rPr lang="en-US" sz="2900" b="1" baseline="0" dirty="0" smtClean="0">
                <a:solidFill>
                  <a:srgbClr val="4F81BD"/>
                </a:solidFill>
                <a:latin typeface="Cambria"/>
              </a:rPr>
              <a:t>Universal Studios</a:t>
            </a:r>
          </a:p>
          <a:p>
            <a:pPr marR="0" lvl="1" rtl="0"/>
            <a:r>
              <a:rPr lang="en-US" sz="2900" b="1" baseline="0" dirty="0" smtClean="0">
                <a:solidFill>
                  <a:srgbClr val="4F81BD"/>
                </a:solidFill>
                <a:latin typeface="Cambria"/>
              </a:rPr>
              <a:t>Everglades National Park</a:t>
            </a:r>
          </a:p>
          <a:p>
            <a:pPr marR="0" lvl="1" rtl="0"/>
            <a:r>
              <a:rPr lang="en-US" sz="2900" b="1" baseline="0" dirty="0" smtClean="0">
                <a:solidFill>
                  <a:srgbClr val="4F81BD"/>
                </a:solidFill>
                <a:latin typeface="Cambria"/>
              </a:rPr>
              <a:t>Palm/West Palm Beach</a:t>
            </a:r>
          </a:p>
          <a:p>
            <a:pPr marR="0" lvl="0" rtl="0"/>
            <a:r>
              <a:rPr lang="en-US" sz="2900" b="1" baseline="0" dirty="0" smtClean="0">
                <a:solidFill>
                  <a:srgbClr val="4F81BD"/>
                </a:solidFill>
                <a:latin typeface="Cambria"/>
              </a:rPr>
              <a:t>Orlando</a:t>
            </a:r>
          </a:p>
          <a:p>
            <a:pPr marR="0" lvl="1" rtl="0"/>
            <a:r>
              <a:rPr lang="en-US" sz="2900" b="1" baseline="0" dirty="0" smtClean="0">
                <a:solidFill>
                  <a:srgbClr val="4F81BD"/>
                </a:solidFill>
                <a:latin typeface="Cambria"/>
              </a:rPr>
              <a:t> Most tourists than any other amusement park destination in the US</a:t>
            </a:r>
          </a:p>
          <a:p>
            <a:pPr marR="0" lvl="0" rtl="0"/>
            <a:r>
              <a:rPr lang="en-US" sz="2900" b="1" baseline="0" dirty="0" smtClean="0">
                <a:solidFill>
                  <a:srgbClr val="4F81BD"/>
                </a:solidFill>
                <a:latin typeface="Cambria"/>
              </a:rPr>
              <a:t>Gatorade </a:t>
            </a:r>
          </a:p>
          <a:p>
            <a:pPr marR="0" lvl="1" rtl="0"/>
            <a:r>
              <a:rPr lang="en-US" sz="2900" b="1" baseline="0" dirty="0" smtClean="0">
                <a:solidFill>
                  <a:srgbClr val="4F81BD"/>
                </a:solidFill>
                <a:latin typeface="Cambria"/>
              </a:rPr>
              <a:t>Made and developed for the University of Florida Gators</a:t>
            </a:r>
          </a:p>
          <a:p>
            <a:pPr marR="0" lvl="0" rtl="0"/>
            <a:r>
              <a:rPr lang="en-US" sz="2900" b="1" baseline="0" dirty="0" smtClean="0">
                <a:solidFill>
                  <a:srgbClr val="4F81BD"/>
                </a:solidFill>
                <a:latin typeface="Cambria"/>
              </a:rPr>
              <a:t>Sun Tan Lotion</a:t>
            </a:r>
          </a:p>
          <a:p>
            <a:pPr marR="0" lvl="1" rtl="0"/>
            <a:r>
              <a:rPr lang="en-US" sz="2900" b="1" baseline="0" dirty="0" smtClean="0">
                <a:solidFill>
                  <a:srgbClr val="4F81BD"/>
                </a:solidFill>
                <a:latin typeface="Cambria"/>
              </a:rPr>
              <a:t>Invented in 1944 by Miami Beach pharmacist Benjamin Green </a:t>
            </a:r>
          </a:p>
          <a:p>
            <a:pPr marR="0" lvl="0" rtl="0"/>
            <a:r>
              <a:rPr lang="en-US" sz="2900" b="1" baseline="0" dirty="0" smtClean="0">
                <a:solidFill>
                  <a:srgbClr val="4F81BD"/>
                </a:solidFill>
                <a:latin typeface="Cambria"/>
              </a:rPr>
              <a:t>Florida’s Key West </a:t>
            </a:r>
          </a:p>
          <a:p>
            <a:pPr marR="0" lvl="1" rtl="0"/>
            <a:r>
              <a:rPr lang="en-US" sz="2900" b="1" baseline="0" dirty="0" smtClean="0">
                <a:solidFill>
                  <a:srgbClr val="4F81BD"/>
                </a:solidFill>
                <a:latin typeface="Cambria"/>
              </a:rPr>
              <a:t>Highest year round temperature in the US</a:t>
            </a:r>
          </a:p>
          <a:p>
            <a:pPr lvl="2"/>
            <a:endParaRPr lang="en-US" b="1" baseline="0" dirty="0" smtClean="0">
              <a:solidFill>
                <a:srgbClr val="4F81BD"/>
              </a:solidFill>
              <a:latin typeface="Cambria"/>
            </a:endParaRPr>
          </a:p>
          <a:p>
            <a:pPr marR="0" lvl="1" rtl="0"/>
            <a:endParaRPr lang="en-US" b="1" baseline="0" dirty="0" smtClean="0">
              <a:solidFill>
                <a:srgbClr val="4F81BD"/>
              </a:solidFill>
              <a:latin typeface="Times New Roman"/>
            </a:endParaRPr>
          </a:p>
        </p:txBody>
      </p:sp>
      <p:pic>
        <p:nvPicPr>
          <p:cNvPr id="2050" name="Picture 2" descr="http://t2.gstatic.com/images?q=tbn:ANd9GcRVxaKfoPoz_Jz0Zl2cPrzw0hTG6PUcT2daf9oBGgkfqI18l91m"/>
          <p:cNvPicPr>
            <a:picLocks noChangeAspect="1" noChangeArrowheads="1"/>
          </p:cNvPicPr>
          <p:nvPr/>
        </p:nvPicPr>
        <p:blipFill>
          <a:blip r:embed="rId3" cstate="print"/>
          <a:srcRect/>
          <a:stretch>
            <a:fillRect/>
          </a:stretch>
        </p:blipFill>
        <p:spPr bwMode="auto">
          <a:xfrm>
            <a:off x="4191000" y="1905000"/>
            <a:ext cx="759922" cy="1639047"/>
          </a:xfrm>
          <a:prstGeom prst="rect">
            <a:avLst/>
          </a:prstGeom>
          <a:noFill/>
        </p:spPr>
      </p:pic>
      <p:pic>
        <p:nvPicPr>
          <p:cNvPr id="4" name="Picture 2" descr="Universal Studios"/>
          <p:cNvPicPr>
            <a:picLocks noChangeAspect="1" noChangeArrowheads="1"/>
          </p:cNvPicPr>
          <p:nvPr/>
        </p:nvPicPr>
        <p:blipFill>
          <a:blip r:embed="rId4" cstate="print"/>
          <a:srcRect/>
          <a:stretch>
            <a:fillRect/>
          </a:stretch>
        </p:blipFill>
        <p:spPr bwMode="auto">
          <a:xfrm>
            <a:off x="5715000" y="685800"/>
            <a:ext cx="2438400" cy="1670305"/>
          </a:xfrm>
          <a:prstGeom prst="rect">
            <a:avLst/>
          </a:prstGeom>
          <a:noFill/>
        </p:spPr>
      </p:pic>
      <p:sp>
        <p:nvSpPr>
          <p:cNvPr id="6" name="Rectangle 5"/>
          <p:cNvSpPr/>
          <p:nvPr/>
        </p:nvSpPr>
        <p:spPr>
          <a:xfrm>
            <a:off x="5486400" y="2438400"/>
            <a:ext cx="3429000" cy="4247317"/>
          </a:xfrm>
          <a:prstGeom prst="rect">
            <a:avLst/>
          </a:prstGeom>
        </p:spPr>
        <p:txBody>
          <a:bodyPr wrap="square">
            <a:spAutoFit/>
          </a:bodyPr>
          <a:lstStyle/>
          <a:p>
            <a:pPr>
              <a:buFont typeface="Arial" pitchFamily="34" charset="0"/>
              <a:buChar char="•"/>
            </a:pPr>
            <a:r>
              <a:rPr lang="en-US" b="1" dirty="0" smtClean="0">
                <a:solidFill>
                  <a:srgbClr val="4F81BD"/>
                </a:solidFill>
                <a:latin typeface="Cambria"/>
              </a:rPr>
              <a:t>Sports Teams</a:t>
            </a:r>
          </a:p>
          <a:p>
            <a:pPr lvl="1">
              <a:buFont typeface="Arial" pitchFamily="34" charset="0"/>
              <a:buChar char="•"/>
            </a:pPr>
            <a:r>
              <a:rPr lang="en-US" b="1" dirty="0" smtClean="0">
                <a:solidFill>
                  <a:srgbClr val="4F81BD"/>
                </a:solidFill>
                <a:latin typeface="Cambria"/>
              </a:rPr>
              <a:t>Baseball</a:t>
            </a:r>
          </a:p>
          <a:p>
            <a:pPr lvl="2">
              <a:buFont typeface="Arial" pitchFamily="34" charset="0"/>
              <a:buChar char="•"/>
            </a:pPr>
            <a:r>
              <a:rPr lang="en-US" b="1" dirty="0" smtClean="0">
                <a:solidFill>
                  <a:srgbClr val="4F81BD"/>
                </a:solidFill>
                <a:latin typeface="Cambria"/>
              </a:rPr>
              <a:t>Florida Marlins</a:t>
            </a:r>
          </a:p>
          <a:p>
            <a:pPr lvl="2">
              <a:buFont typeface="Arial" pitchFamily="34" charset="0"/>
              <a:buChar char="•"/>
            </a:pPr>
            <a:r>
              <a:rPr lang="en-US" b="1" dirty="0" smtClean="0">
                <a:solidFill>
                  <a:srgbClr val="4F81BD"/>
                </a:solidFill>
                <a:latin typeface="Cambria"/>
              </a:rPr>
              <a:t>Tampa Bay Rays</a:t>
            </a:r>
          </a:p>
          <a:p>
            <a:pPr lvl="1">
              <a:buFont typeface="Arial" pitchFamily="34" charset="0"/>
              <a:buChar char="•"/>
            </a:pPr>
            <a:r>
              <a:rPr lang="en-US" b="1" dirty="0" smtClean="0">
                <a:solidFill>
                  <a:srgbClr val="4F81BD"/>
                </a:solidFill>
                <a:latin typeface="Cambria"/>
              </a:rPr>
              <a:t>Basketball</a:t>
            </a:r>
          </a:p>
          <a:p>
            <a:pPr lvl="2">
              <a:buFont typeface="Arial" pitchFamily="34" charset="0"/>
              <a:buChar char="•"/>
            </a:pPr>
            <a:r>
              <a:rPr lang="en-US" b="1" dirty="0" smtClean="0">
                <a:solidFill>
                  <a:srgbClr val="4F81BD"/>
                </a:solidFill>
                <a:latin typeface="Cambria"/>
              </a:rPr>
              <a:t>Miami Heat</a:t>
            </a:r>
          </a:p>
          <a:p>
            <a:pPr lvl="2">
              <a:buFont typeface="Arial" pitchFamily="34" charset="0"/>
              <a:buChar char="•"/>
            </a:pPr>
            <a:r>
              <a:rPr lang="en-US" b="1" dirty="0" smtClean="0">
                <a:solidFill>
                  <a:srgbClr val="4F81BD"/>
                </a:solidFill>
                <a:latin typeface="Cambria"/>
              </a:rPr>
              <a:t>Orlando Magic</a:t>
            </a:r>
          </a:p>
          <a:p>
            <a:pPr lvl="1">
              <a:buFont typeface="Arial" pitchFamily="34" charset="0"/>
              <a:buChar char="•"/>
            </a:pPr>
            <a:r>
              <a:rPr lang="en-US" b="1" dirty="0" smtClean="0">
                <a:solidFill>
                  <a:srgbClr val="4F81BD"/>
                </a:solidFill>
                <a:latin typeface="Cambria"/>
              </a:rPr>
              <a:t>Football</a:t>
            </a:r>
          </a:p>
          <a:p>
            <a:pPr lvl="2">
              <a:buFont typeface="Arial" pitchFamily="34" charset="0"/>
              <a:buChar char="•"/>
            </a:pPr>
            <a:r>
              <a:rPr lang="en-US" b="1" dirty="0" smtClean="0">
                <a:solidFill>
                  <a:srgbClr val="4F81BD"/>
                </a:solidFill>
                <a:latin typeface="Cambria"/>
              </a:rPr>
              <a:t>Jacksonville Jaguars</a:t>
            </a:r>
          </a:p>
          <a:p>
            <a:pPr lvl="2">
              <a:buFont typeface="Arial" pitchFamily="34" charset="0"/>
              <a:buChar char="•"/>
            </a:pPr>
            <a:r>
              <a:rPr lang="en-US" b="1" dirty="0" smtClean="0">
                <a:solidFill>
                  <a:srgbClr val="4F81BD"/>
                </a:solidFill>
                <a:latin typeface="Cambria"/>
              </a:rPr>
              <a:t>Miami Dolphins</a:t>
            </a:r>
          </a:p>
          <a:p>
            <a:pPr lvl="2">
              <a:buFont typeface="Arial" pitchFamily="34" charset="0"/>
              <a:buChar char="•"/>
            </a:pPr>
            <a:r>
              <a:rPr lang="en-US" b="1" dirty="0" smtClean="0">
                <a:solidFill>
                  <a:srgbClr val="4F81BD"/>
                </a:solidFill>
                <a:latin typeface="Cambria"/>
              </a:rPr>
              <a:t>Tampa Bay Buccaneers</a:t>
            </a:r>
          </a:p>
          <a:p>
            <a:pPr lvl="1">
              <a:buFont typeface="Arial" pitchFamily="34" charset="0"/>
              <a:buChar char="•"/>
            </a:pPr>
            <a:r>
              <a:rPr lang="en-US" b="1" dirty="0" smtClean="0">
                <a:solidFill>
                  <a:srgbClr val="4F81BD"/>
                </a:solidFill>
                <a:latin typeface="Cambria"/>
              </a:rPr>
              <a:t>Hockey</a:t>
            </a:r>
          </a:p>
          <a:p>
            <a:pPr lvl="2">
              <a:buFont typeface="Arial" pitchFamily="34" charset="0"/>
              <a:buChar char="•"/>
            </a:pPr>
            <a:r>
              <a:rPr lang="en-US" b="1" dirty="0" smtClean="0">
                <a:solidFill>
                  <a:srgbClr val="4F81BD"/>
                </a:solidFill>
                <a:latin typeface="Cambria"/>
              </a:rPr>
              <a:t>Florida Panthers</a:t>
            </a:r>
          </a:p>
          <a:p>
            <a:pPr lvl="2">
              <a:buFont typeface="Arial" pitchFamily="34" charset="0"/>
              <a:buChar char="•"/>
            </a:pPr>
            <a:r>
              <a:rPr lang="en-US" b="1" dirty="0" smtClean="0">
                <a:solidFill>
                  <a:srgbClr val="4F81BD"/>
                </a:solidFill>
                <a:latin typeface="Cambria"/>
              </a:rPr>
              <a:t>Tampa Bay Lightning</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2" end="2"/>
                                            </p:txEl>
                                          </p:spTgt>
                                        </p:tgtEl>
                                        <p:attrNameLst>
                                          <p:attrName>ppt_x</p:attrName>
                                          <p:attrName>ppt_y</p:attrName>
                                        </p:attrNameLst>
                                      </p:cBhvr>
                                    </p:animMotion>
                                    <p:animEffect transition="in" filter="fade">
                                      <p:cBhvr>
                                        <p:cTn id="27" dur="1000"/>
                                        <p:tgtEl>
                                          <p:spTgt spid="3">
                                            <p:txEl>
                                              <p:pRg st="2" end="2"/>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Scale>
                                      <p:cBhvr>
                                        <p:cTn id="30"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3" end="3"/>
                                            </p:txEl>
                                          </p:spTgt>
                                        </p:tgtEl>
                                        <p:attrNameLst>
                                          <p:attrName>ppt_x</p:attrName>
                                          <p:attrName>ppt_y</p:attrName>
                                        </p:attrNameLst>
                                      </p:cBhvr>
                                    </p:animMotion>
                                    <p:animEffect transition="in" filter="fade">
                                      <p:cBhvr>
                                        <p:cTn id="32" dur="1000"/>
                                        <p:tgtEl>
                                          <p:spTgt spid="3">
                                            <p:txEl>
                                              <p:pRg st="3" end="3"/>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Scale>
                                      <p:cBhvr>
                                        <p:cTn id="4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5" end="5"/>
                                            </p:txEl>
                                          </p:spTgt>
                                        </p:tgtEl>
                                        <p:attrNameLst>
                                          <p:attrName>ppt_x</p:attrName>
                                          <p:attrName>ppt_y</p:attrName>
                                        </p:attrNameLst>
                                      </p:cBhvr>
                                    </p:animMotion>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Scale>
                                      <p:cBhvr>
                                        <p:cTn id="47"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6" end="6"/>
                                            </p:txEl>
                                          </p:spTgt>
                                        </p:tgtEl>
                                        <p:attrNameLst>
                                          <p:attrName>ppt_x</p:attrName>
                                          <p:attrName>ppt_y</p:attrName>
                                        </p:attrNameLst>
                                      </p:cBhvr>
                                    </p:animMotion>
                                    <p:animEffect transition="in" filter="fade">
                                      <p:cBhvr>
                                        <p:cTn id="49" dur="1000"/>
                                        <p:tgtEl>
                                          <p:spTgt spid="3">
                                            <p:txEl>
                                              <p:pRg st="6" end="6"/>
                                            </p:txEl>
                                          </p:spTgt>
                                        </p:tgtEl>
                                      </p:cBhvr>
                                    </p:animEffect>
                                  </p:childTnLst>
                                </p:cTn>
                              </p:par>
                              <p:par>
                                <p:cTn id="50" presetID="5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Scale>
                                      <p:cBhvr>
                                        <p:cTn id="52"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7" end="7"/>
                                            </p:txEl>
                                          </p:spTgt>
                                        </p:tgtEl>
                                        <p:attrNameLst>
                                          <p:attrName>ppt_x</p:attrName>
                                          <p:attrName>ppt_y</p:attrName>
                                        </p:attrNameLst>
                                      </p:cBhvr>
                                    </p:animMotion>
                                    <p:animEffect transition="in" filter="fade">
                                      <p:cBhvr>
                                        <p:cTn id="54" dur="10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ppt_x</p:attrName>
                                        </p:attrNameLst>
                                      </p:cBhvr>
                                      <p:tavLst>
                                        <p:tav tm="0">
                                          <p:val>
                                            <p:strVal val="#ppt_x-.2"/>
                                          </p:val>
                                        </p:tav>
                                        <p:tav tm="100000">
                                          <p:val>
                                            <p:strVal val="#ppt_x"/>
                                          </p:val>
                                        </p:tav>
                                      </p:tavLst>
                                    </p:anim>
                                    <p:anim calcmode="lin" valueType="num">
                                      <p:cBhvr>
                                        <p:cTn id="6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Scale>
                                      <p:cBhvr>
                                        <p:cTn id="66"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
                                            <p:txEl>
                                              <p:pRg st="8" end="8"/>
                                            </p:txEl>
                                          </p:spTgt>
                                        </p:tgtEl>
                                        <p:attrNameLst>
                                          <p:attrName>ppt_x</p:attrName>
                                          <p:attrName>ppt_y</p:attrName>
                                        </p:attrNameLst>
                                      </p:cBhvr>
                                    </p:animMotion>
                                    <p:animEffect transition="in" filter="fade">
                                      <p:cBhvr>
                                        <p:cTn id="68" dur="1000"/>
                                        <p:tgtEl>
                                          <p:spTgt spid="3">
                                            <p:txEl>
                                              <p:pRg st="8" end="8"/>
                                            </p:txEl>
                                          </p:spTgt>
                                        </p:tgtEl>
                                      </p:cBhvr>
                                    </p:animEffect>
                                  </p:childTnLst>
                                </p:cTn>
                              </p:par>
                              <p:par>
                                <p:cTn id="69" presetID="52" presetClass="entr" presetSubtype="0"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Scale>
                                      <p:cBhvr>
                                        <p:cTn id="71"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
                                            <p:txEl>
                                              <p:pRg st="9" end="9"/>
                                            </p:txEl>
                                          </p:spTgt>
                                        </p:tgtEl>
                                        <p:attrNameLst>
                                          <p:attrName>ppt_x</p:attrName>
                                          <p:attrName>ppt_y</p:attrName>
                                        </p:attrNameLst>
                                      </p:cBhvr>
                                    </p:animMotion>
                                    <p:animEffect transition="in" filter="fade">
                                      <p:cBhvr>
                                        <p:cTn id="73" dur="1000"/>
                                        <p:tgtEl>
                                          <p:spTgt spid="3">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nodeType="clickEffect">
                                  <p:stCondLst>
                                    <p:cond delay="0"/>
                                  </p:stCondLst>
                                  <p:childTnLst>
                                    <p:set>
                                      <p:cBhvr>
                                        <p:cTn id="77" dur="1" fill="hold">
                                          <p:stCondLst>
                                            <p:cond delay="0"/>
                                          </p:stCondLst>
                                        </p:cTn>
                                        <p:tgtEl>
                                          <p:spTgt spid="2050"/>
                                        </p:tgtEl>
                                        <p:attrNameLst>
                                          <p:attrName>style.visibility</p:attrName>
                                        </p:attrNameLst>
                                      </p:cBhvr>
                                      <p:to>
                                        <p:strVal val="visible"/>
                                      </p:to>
                                    </p:set>
                                    <p:animEffect transition="in" filter="fade">
                                      <p:cBhvr>
                                        <p:cTn id="78" dur="1000"/>
                                        <p:tgtEl>
                                          <p:spTgt spid="2050"/>
                                        </p:tgtEl>
                                      </p:cBhvr>
                                    </p:animEffect>
                                    <p:anim calcmode="lin" valueType="num">
                                      <p:cBhvr>
                                        <p:cTn id="79" dur="1000" fill="hold"/>
                                        <p:tgtEl>
                                          <p:spTgt spid="2050"/>
                                        </p:tgtEl>
                                        <p:attrNameLst>
                                          <p:attrName>ppt_x</p:attrName>
                                        </p:attrNameLst>
                                      </p:cBhvr>
                                      <p:tavLst>
                                        <p:tav tm="0">
                                          <p:val>
                                            <p:strVal val="#ppt_x"/>
                                          </p:val>
                                        </p:tav>
                                        <p:tav tm="100000">
                                          <p:val>
                                            <p:strVal val="#ppt_x"/>
                                          </p:val>
                                        </p:tav>
                                      </p:tavLst>
                                    </p:anim>
                                    <p:anim calcmode="lin" valueType="num">
                                      <p:cBhvr>
                                        <p:cTn id="80" dur="900" decel="100000" fill="hold"/>
                                        <p:tgtEl>
                                          <p:spTgt spid="2050"/>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2"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Scale>
                                      <p:cBhvr>
                                        <p:cTn id="86"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3">
                                            <p:txEl>
                                              <p:pRg st="10" end="10"/>
                                            </p:txEl>
                                          </p:spTgt>
                                        </p:tgtEl>
                                        <p:attrNameLst>
                                          <p:attrName>ppt_x</p:attrName>
                                          <p:attrName>ppt_y</p:attrName>
                                        </p:attrNameLst>
                                      </p:cBhvr>
                                    </p:animMotion>
                                    <p:animEffect transition="in" filter="fade">
                                      <p:cBhvr>
                                        <p:cTn id="88" dur="1000"/>
                                        <p:tgtEl>
                                          <p:spTgt spid="3">
                                            <p:txEl>
                                              <p:pRg st="10" end="10"/>
                                            </p:txEl>
                                          </p:spTgt>
                                        </p:tgtEl>
                                      </p:cBhvr>
                                    </p:animEffect>
                                  </p:childTnLst>
                                </p:cTn>
                              </p:par>
                              <p:par>
                                <p:cTn id="89" presetID="52" presetClass="entr" presetSubtype="0" fill="hold" nodeType="with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Scale>
                                      <p:cBhvr>
                                        <p:cTn id="91"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3">
                                            <p:txEl>
                                              <p:pRg st="11" end="11"/>
                                            </p:txEl>
                                          </p:spTgt>
                                        </p:tgtEl>
                                        <p:attrNameLst>
                                          <p:attrName>ppt_x</p:attrName>
                                          <p:attrName>ppt_y</p:attrName>
                                        </p:attrNameLst>
                                      </p:cBhvr>
                                    </p:animMotion>
                                    <p:animEffect transition="in" filter="fade">
                                      <p:cBhvr>
                                        <p:cTn id="93" dur="1000"/>
                                        <p:tgtEl>
                                          <p:spTgt spid="3">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Scale>
                                      <p:cBhvr>
                                        <p:cTn id="98" dur="1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3">
                                            <p:txEl>
                                              <p:pRg st="12" end="12"/>
                                            </p:txEl>
                                          </p:spTgt>
                                        </p:tgtEl>
                                        <p:attrNameLst>
                                          <p:attrName>ppt_x</p:attrName>
                                          <p:attrName>ppt_y</p:attrName>
                                        </p:attrNameLst>
                                      </p:cBhvr>
                                    </p:animMotion>
                                    <p:animEffect transition="in" filter="fade">
                                      <p:cBhvr>
                                        <p:cTn id="100" dur="1000"/>
                                        <p:tgtEl>
                                          <p:spTgt spid="3">
                                            <p:txEl>
                                              <p:pRg st="12" end="12"/>
                                            </p:txEl>
                                          </p:spTgt>
                                        </p:tgtEl>
                                      </p:cBhvr>
                                    </p:animEffect>
                                  </p:childTnLst>
                                </p:cTn>
                              </p:par>
                              <p:par>
                                <p:cTn id="101" presetID="52" presetClass="entr" presetSubtype="0" fill="hold" nodeType="withEffect">
                                  <p:stCondLst>
                                    <p:cond delay="0"/>
                                  </p:stCondLst>
                                  <p:childTnLst>
                                    <p:set>
                                      <p:cBhvr>
                                        <p:cTn id="102" dur="1" fill="hold">
                                          <p:stCondLst>
                                            <p:cond delay="0"/>
                                          </p:stCondLst>
                                        </p:cTn>
                                        <p:tgtEl>
                                          <p:spTgt spid="3">
                                            <p:txEl>
                                              <p:pRg st="13" end="13"/>
                                            </p:txEl>
                                          </p:spTgt>
                                        </p:tgtEl>
                                        <p:attrNameLst>
                                          <p:attrName>style.visibility</p:attrName>
                                        </p:attrNameLst>
                                      </p:cBhvr>
                                      <p:to>
                                        <p:strVal val="visible"/>
                                      </p:to>
                                    </p:set>
                                    <p:animScale>
                                      <p:cBhvr>
                                        <p:cTn id="103" dur="10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
                                            <p:txEl>
                                              <p:pRg st="13" end="13"/>
                                            </p:txEl>
                                          </p:spTgt>
                                        </p:tgtEl>
                                        <p:attrNameLst>
                                          <p:attrName>ppt_x</p:attrName>
                                          <p:attrName>ppt_y</p:attrName>
                                        </p:attrNameLst>
                                      </p:cBhvr>
                                    </p:animMotion>
                                    <p:animEffect transition="in" filter="fade">
                                      <p:cBhvr>
                                        <p:cTn id="105" dur="1000"/>
                                        <p:tgtEl>
                                          <p:spTgt spid="3">
                                            <p:txEl>
                                              <p:pRg st="13" end="1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7" presetClass="entr" presetSubtype="0" fill="hold" nodeType="clickEffect">
                                  <p:stCondLst>
                                    <p:cond delay="0"/>
                                  </p:stCondLst>
                                  <p:childTnLst>
                                    <p:set>
                                      <p:cBhvr>
                                        <p:cTn id="109" dur="1" fill="hold">
                                          <p:stCondLst>
                                            <p:cond delay="0"/>
                                          </p:stCondLst>
                                        </p:cTn>
                                        <p:tgtEl>
                                          <p:spTgt spid="6">
                                            <p:txEl>
                                              <p:pRg st="0" end="0"/>
                                            </p:txEl>
                                          </p:spTgt>
                                        </p:tgtEl>
                                        <p:attrNameLst>
                                          <p:attrName>style.visibility</p:attrName>
                                        </p:attrNameLst>
                                      </p:cBhvr>
                                      <p:to>
                                        <p:strVal val="visible"/>
                                      </p:to>
                                    </p:set>
                                    <p:animEffect transition="in" filter="fade">
                                      <p:cBhvr>
                                        <p:cTn id="110" dur="1000"/>
                                        <p:tgtEl>
                                          <p:spTgt spid="6">
                                            <p:txEl>
                                              <p:pRg st="0" end="0"/>
                                            </p:txEl>
                                          </p:spTgt>
                                        </p:tgtEl>
                                      </p:cBhvr>
                                    </p:animEffect>
                                    <p:anim calcmode="lin" valueType="num">
                                      <p:cBhvr>
                                        <p:cTn id="1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12"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nodeType="clickEffect">
                                  <p:stCondLst>
                                    <p:cond delay="0"/>
                                  </p:stCondLst>
                                  <p:childTnLst>
                                    <p:set>
                                      <p:cBhvr>
                                        <p:cTn id="117" dur="1" fill="hold">
                                          <p:stCondLst>
                                            <p:cond delay="0"/>
                                          </p:stCondLst>
                                        </p:cTn>
                                        <p:tgtEl>
                                          <p:spTgt spid="6">
                                            <p:txEl>
                                              <p:pRg st="1" end="1"/>
                                            </p:txEl>
                                          </p:spTgt>
                                        </p:tgtEl>
                                        <p:attrNameLst>
                                          <p:attrName>style.visibility</p:attrName>
                                        </p:attrNameLst>
                                      </p:cBhvr>
                                      <p:to>
                                        <p:strVal val="visible"/>
                                      </p:to>
                                    </p:set>
                                    <p:anim calcmode="lin" valueType="num">
                                      <p:cBhvr>
                                        <p:cTn id="1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19" dur="500" fill="hold"/>
                                        <p:tgtEl>
                                          <p:spTgt spid="6">
                                            <p:txEl>
                                              <p:pRg st="1" end="1"/>
                                            </p:txEl>
                                          </p:spTgt>
                                        </p:tgtEl>
                                        <p:attrNameLst>
                                          <p:attrName>ppt_h</p:attrName>
                                        </p:attrNameLst>
                                      </p:cBhvr>
                                      <p:tavLst>
                                        <p:tav tm="0">
                                          <p:val>
                                            <p:strVal val="#ppt_h"/>
                                          </p:val>
                                        </p:tav>
                                        <p:tav tm="100000">
                                          <p:val>
                                            <p:strVal val="#ppt_h"/>
                                          </p:val>
                                        </p:tav>
                                      </p:tavLst>
                                    </p:anim>
                                  </p:childTnLst>
                                </p:cTn>
                              </p:par>
                              <p:par>
                                <p:cTn id="120" presetID="17" presetClass="entr" presetSubtype="10" fill="hold" nodeType="withEffect">
                                  <p:stCondLst>
                                    <p:cond delay="0"/>
                                  </p:stCondLst>
                                  <p:childTnLst>
                                    <p:set>
                                      <p:cBhvr>
                                        <p:cTn id="121" dur="1" fill="hold">
                                          <p:stCondLst>
                                            <p:cond delay="0"/>
                                          </p:stCondLst>
                                        </p:cTn>
                                        <p:tgtEl>
                                          <p:spTgt spid="6">
                                            <p:txEl>
                                              <p:pRg st="2" end="2"/>
                                            </p:txEl>
                                          </p:spTgt>
                                        </p:tgtEl>
                                        <p:attrNameLst>
                                          <p:attrName>style.visibility</p:attrName>
                                        </p:attrNameLst>
                                      </p:cBhvr>
                                      <p:to>
                                        <p:strVal val="visible"/>
                                      </p:to>
                                    </p:set>
                                    <p:anim calcmode="lin" valueType="num">
                                      <p:cBhvr>
                                        <p:cTn id="1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23" dur="500" fill="hold"/>
                                        <p:tgtEl>
                                          <p:spTgt spid="6">
                                            <p:txEl>
                                              <p:pRg st="2" end="2"/>
                                            </p:txEl>
                                          </p:spTgt>
                                        </p:tgtEl>
                                        <p:attrNameLst>
                                          <p:attrName>ppt_h</p:attrName>
                                        </p:attrNameLst>
                                      </p:cBhvr>
                                      <p:tavLst>
                                        <p:tav tm="0">
                                          <p:val>
                                            <p:strVal val="#ppt_h"/>
                                          </p:val>
                                        </p:tav>
                                        <p:tav tm="100000">
                                          <p:val>
                                            <p:strVal val="#ppt_h"/>
                                          </p:val>
                                        </p:tav>
                                      </p:tavLst>
                                    </p:anim>
                                  </p:childTnLst>
                                </p:cTn>
                              </p:par>
                              <p:par>
                                <p:cTn id="124" presetID="17" presetClass="entr" presetSubtype="10" fill="hold" nodeType="withEffect">
                                  <p:stCondLst>
                                    <p:cond delay="0"/>
                                  </p:stCondLst>
                                  <p:childTnLst>
                                    <p:set>
                                      <p:cBhvr>
                                        <p:cTn id="125" dur="1" fill="hold">
                                          <p:stCondLst>
                                            <p:cond delay="0"/>
                                          </p:stCondLst>
                                        </p:cTn>
                                        <p:tgtEl>
                                          <p:spTgt spid="6">
                                            <p:txEl>
                                              <p:pRg st="3" end="3"/>
                                            </p:txEl>
                                          </p:spTgt>
                                        </p:tgtEl>
                                        <p:attrNameLst>
                                          <p:attrName>style.visibility</p:attrName>
                                        </p:attrNameLst>
                                      </p:cBhvr>
                                      <p:to>
                                        <p:strVal val="visible"/>
                                      </p:to>
                                    </p:set>
                                    <p:anim calcmode="lin" valueType="num">
                                      <p:cBhvr>
                                        <p:cTn id="12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7" presetClass="entr" presetSubtype="10" fill="hold" nodeType="clickEffect">
                                  <p:stCondLst>
                                    <p:cond delay="0"/>
                                  </p:stCondLst>
                                  <p:childTnLst>
                                    <p:set>
                                      <p:cBhvr>
                                        <p:cTn id="131" dur="1" fill="hold">
                                          <p:stCondLst>
                                            <p:cond delay="0"/>
                                          </p:stCondLst>
                                        </p:cTn>
                                        <p:tgtEl>
                                          <p:spTgt spid="6">
                                            <p:txEl>
                                              <p:pRg st="4" end="4"/>
                                            </p:txEl>
                                          </p:spTgt>
                                        </p:tgtEl>
                                        <p:attrNameLst>
                                          <p:attrName>style.visibility</p:attrName>
                                        </p:attrNameLst>
                                      </p:cBhvr>
                                      <p:to>
                                        <p:strVal val="visible"/>
                                      </p:to>
                                    </p:set>
                                    <p:anim calcmode="lin" valueType="num">
                                      <p:cBhvr>
                                        <p:cTn id="13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3" dur="500" fill="hold"/>
                                        <p:tgtEl>
                                          <p:spTgt spid="6">
                                            <p:txEl>
                                              <p:pRg st="4" end="4"/>
                                            </p:txEl>
                                          </p:spTgt>
                                        </p:tgtEl>
                                        <p:attrNameLst>
                                          <p:attrName>ppt_h</p:attrName>
                                        </p:attrNameLst>
                                      </p:cBhvr>
                                      <p:tavLst>
                                        <p:tav tm="0">
                                          <p:val>
                                            <p:strVal val="#ppt_h"/>
                                          </p:val>
                                        </p:tav>
                                        <p:tav tm="100000">
                                          <p:val>
                                            <p:strVal val="#ppt_h"/>
                                          </p:val>
                                        </p:tav>
                                      </p:tavLst>
                                    </p:anim>
                                  </p:childTnLst>
                                </p:cTn>
                              </p:par>
                              <p:par>
                                <p:cTn id="134" presetID="17" presetClass="entr" presetSubtype="10" fill="hold" nodeType="withEffect">
                                  <p:stCondLst>
                                    <p:cond delay="0"/>
                                  </p:stCondLst>
                                  <p:childTnLst>
                                    <p:set>
                                      <p:cBhvr>
                                        <p:cTn id="135" dur="1" fill="hold">
                                          <p:stCondLst>
                                            <p:cond delay="0"/>
                                          </p:stCondLst>
                                        </p:cTn>
                                        <p:tgtEl>
                                          <p:spTgt spid="6">
                                            <p:txEl>
                                              <p:pRg st="5" end="5"/>
                                            </p:txEl>
                                          </p:spTgt>
                                        </p:tgtEl>
                                        <p:attrNameLst>
                                          <p:attrName>style.visibility</p:attrName>
                                        </p:attrNameLst>
                                      </p:cBhvr>
                                      <p:to>
                                        <p:strVal val="visible"/>
                                      </p:to>
                                    </p:set>
                                    <p:anim calcmode="lin" valueType="num">
                                      <p:cBhvr>
                                        <p:cTn id="136"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37" dur="500" fill="hold"/>
                                        <p:tgtEl>
                                          <p:spTgt spid="6">
                                            <p:txEl>
                                              <p:pRg st="5" end="5"/>
                                            </p:txEl>
                                          </p:spTgt>
                                        </p:tgtEl>
                                        <p:attrNameLst>
                                          <p:attrName>ppt_h</p:attrName>
                                        </p:attrNameLst>
                                      </p:cBhvr>
                                      <p:tavLst>
                                        <p:tav tm="0">
                                          <p:val>
                                            <p:strVal val="#ppt_h"/>
                                          </p:val>
                                        </p:tav>
                                        <p:tav tm="100000">
                                          <p:val>
                                            <p:strVal val="#ppt_h"/>
                                          </p:val>
                                        </p:tav>
                                      </p:tavLst>
                                    </p:anim>
                                  </p:childTnLst>
                                </p:cTn>
                              </p:par>
                              <p:par>
                                <p:cTn id="138" presetID="17" presetClass="entr" presetSubtype="10" fill="hold" nodeType="withEffect">
                                  <p:stCondLst>
                                    <p:cond delay="0"/>
                                  </p:stCondLst>
                                  <p:childTnLst>
                                    <p:set>
                                      <p:cBhvr>
                                        <p:cTn id="139" dur="1" fill="hold">
                                          <p:stCondLst>
                                            <p:cond delay="0"/>
                                          </p:stCondLst>
                                        </p:cTn>
                                        <p:tgtEl>
                                          <p:spTgt spid="6">
                                            <p:txEl>
                                              <p:pRg st="6" end="6"/>
                                            </p:txEl>
                                          </p:spTgt>
                                        </p:tgtEl>
                                        <p:attrNameLst>
                                          <p:attrName>style.visibility</p:attrName>
                                        </p:attrNameLst>
                                      </p:cBhvr>
                                      <p:to>
                                        <p:strVal val="visible"/>
                                      </p:to>
                                    </p:set>
                                    <p:anim calcmode="lin" valueType="num">
                                      <p:cBhvr>
                                        <p:cTn id="14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41"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17" presetClass="entr" presetSubtype="10" fill="hold" nodeType="clickEffect">
                                  <p:stCondLst>
                                    <p:cond delay="0"/>
                                  </p:stCondLst>
                                  <p:childTnLst>
                                    <p:set>
                                      <p:cBhvr>
                                        <p:cTn id="145" dur="1" fill="hold">
                                          <p:stCondLst>
                                            <p:cond delay="0"/>
                                          </p:stCondLst>
                                        </p:cTn>
                                        <p:tgtEl>
                                          <p:spTgt spid="6">
                                            <p:txEl>
                                              <p:pRg st="7" end="7"/>
                                            </p:txEl>
                                          </p:spTgt>
                                        </p:tgtEl>
                                        <p:attrNameLst>
                                          <p:attrName>style.visibility</p:attrName>
                                        </p:attrNameLst>
                                      </p:cBhvr>
                                      <p:to>
                                        <p:strVal val="visible"/>
                                      </p:to>
                                    </p:set>
                                    <p:anim calcmode="lin" valueType="num">
                                      <p:cBhvr>
                                        <p:cTn id="14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47" dur="500" fill="hold"/>
                                        <p:tgtEl>
                                          <p:spTgt spid="6">
                                            <p:txEl>
                                              <p:pRg st="7" end="7"/>
                                            </p:txEl>
                                          </p:spTgt>
                                        </p:tgtEl>
                                        <p:attrNameLst>
                                          <p:attrName>ppt_h</p:attrName>
                                        </p:attrNameLst>
                                      </p:cBhvr>
                                      <p:tavLst>
                                        <p:tav tm="0">
                                          <p:val>
                                            <p:strVal val="#ppt_h"/>
                                          </p:val>
                                        </p:tav>
                                        <p:tav tm="100000">
                                          <p:val>
                                            <p:strVal val="#ppt_h"/>
                                          </p:val>
                                        </p:tav>
                                      </p:tavLst>
                                    </p:anim>
                                  </p:childTnLst>
                                </p:cTn>
                              </p:par>
                              <p:par>
                                <p:cTn id="148" presetID="17" presetClass="entr" presetSubtype="10" fill="hold" nodeType="withEffect">
                                  <p:stCondLst>
                                    <p:cond delay="0"/>
                                  </p:stCondLst>
                                  <p:childTnLst>
                                    <p:set>
                                      <p:cBhvr>
                                        <p:cTn id="149" dur="1" fill="hold">
                                          <p:stCondLst>
                                            <p:cond delay="0"/>
                                          </p:stCondLst>
                                        </p:cTn>
                                        <p:tgtEl>
                                          <p:spTgt spid="6">
                                            <p:txEl>
                                              <p:pRg st="8" end="8"/>
                                            </p:txEl>
                                          </p:spTgt>
                                        </p:tgtEl>
                                        <p:attrNameLst>
                                          <p:attrName>style.visibility</p:attrName>
                                        </p:attrNameLst>
                                      </p:cBhvr>
                                      <p:to>
                                        <p:strVal val="visible"/>
                                      </p:to>
                                    </p:set>
                                    <p:anim calcmode="lin" valueType="num">
                                      <p:cBhvr>
                                        <p:cTn id="150"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51" dur="500" fill="hold"/>
                                        <p:tgtEl>
                                          <p:spTgt spid="6">
                                            <p:txEl>
                                              <p:pRg st="8" end="8"/>
                                            </p:txEl>
                                          </p:spTgt>
                                        </p:tgtEl>
                                        <p:attrNameLst>
                                          <p:attrName>ppt_h</p:attrName>
                                        </p:attrNameLst>
                                      </p:cBhvr>
                                      <p:tavLst>
                                        <p:tav tm="0">
                                          <p:val>
                                            <p:strVal val="#ppt_h"/>
                                          </p:val>
                                        </p:tav>
                                        <p:tav tm="100000">
                                          <p:val>
                                            <p:strVal val="#ppt_h"/>
                                          </p:val>
                                        </p:tav>
                                      </p:tavLst>
                                    </p:anim>
                                  </p:childTnLst>
                                </p:cTn>
                              </p:par>
                              <p:par>
                                <p:cTn id="152" presetID="17" presetClass="entr" presetSubtype="10" fill="hold" nodeType="withEffect">
                                  <p:stCondLst>
                                    <p:cond delay="0"/>
                                  </p:stCondLst>
                                  <p:childTnLst>
                                    <p:set>
                                      <p:cBhvr>
                                        <p:cTn id="153" dur="1" fill="hold">
                                          <p:stCondLst>
                                            <p:cond delay="0"/>
                                          </p:stCondLst>
                                        </p:cTn>
                                        <p:tgtEl>
                                          <p:spTgt spid="6">
                                            <p:txEl>
                                              <p:pRg st="9" end="9"/>
                                            </p:txEl>
                                          </p:spTgt>
                                        </p:tgtEl>
                                        <p:attrNameLst>
                                          <p:attrName>style.visibility</p:attrName>
                                        </p:attrNameLst>
                                      </p:cBhvr>
                                      <p:to>
                                        <p:strVal val="visible"/>
                                      </p:to>
                                    </p:set>
                                    <p:anim calcmode="lin" valueType="num">
                                      <p:cBhvr>
                                        <p:cTn id="154"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55" dur="500" fill="hold"/>
                                        <p:tgtEl>
                                          <p:spTgt spid="6">
                                            <p:txEl>
                                              <p:pRg st="9" end="9"/>
                                            </p:txEl>
                                          </p:spTgt>
                                        </p:tgtEl>
                                        <p:attrNameLst>
                                          <p:attrName>ppt_h</p:attrName>
                                        </p:attrNameLst>
                                      </p:cBhvr>
                                      <p:tavLst>
                                        <p:tav tm="0">
                                          <p:val>
                                            <p:strVal val="#ppt_h"/>
                                          </p:val>
                                        </p:tav>
                                        <p:tav tm="100000">
                                          <p:val>
                                            <p:strVal val="#ppt_h"/>
                                          </p:val>
                                        </p:tav>
                                      </p:tavLst>
                                    </p:anim>
                                  </p:childTnLst>
                                </p:cTn>
                              </p:par>
                              <p:par>
                                <p:cTn id="156" presetID="17" presetClass="entr" presetSubtype="10" fill="hold" nodeType="withEffect">
                                  <p:stCondLst>
                                    <p:cond delay="0"/>
                                  </p:stCondLst>
                                  <p:childTnLst>
                                    <p:set>
                                      <p:cBhvr>
                                        <p:cTn id="157" dur="1" fill="hold">
                                          <p:stCondLst>
                                            <p:cond delay="0"/>
                                          </p:stCondLst>
                                        </p:cTn>
                                        <p:tgtEl>
                                          <p:spTgt spid="6">
                                            <p:txEl>
                                              <p:pRg st="10" end="10"/>
                                            </p:txEl>
                                          </p:spTgt>
                                        </p:tgtEl>
                                        <p:attrNameLst>
                                          <p:attrName>style.visibility</p:attrName>
                                        </p:attrNameLst>
                                      </p:cBhvr>
                                      <p:to>
                                        <p:strVal val="visible"/>
                                      </p:to>
                                    </p:set>
                                    <p:anim calcmode="lin" valueType="num">
                                      <p:cBhvr>
                                        <p:cTn id="158"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59"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17" presetClass="entr" presetSubtype="10" fill="hold" nodeType="clickEffect">
                                  <p:stCondLst>
                                    <p:cond delay="0"/>
                                  </p:stCondLst>
                                  <p:childTnLst>
                                    <p:set>
                                      <p:cBhvr>
                                        <p:cTn id="163" dur="1" fill="hold">
                                          <p:stCondLst>
                                            <p:cond delay="0"/>
                                          </p:stCondLst>
                                        </p:cTn>
                                        <p:tgtEl>
                                          <p:spTgt spid="6">
                                            <p:txEl>
                                              <p:pRg st="11" end="11"/>
                                            </p:txEl>
                                          </p:spTgt>
                                        </p:tgtEl>
                                        <p:attrNameLst>
                                          <p:attrName>style.visibility</p:attrName>
                                        </p:attrNameLst>
                                      </p:cBhvr>
                                      <p:to>
                                        <p:strVal val="visible"/>
                                      </p:to>
                                    </p:set>
                                    <p:anim calcmode="lin" valueType="num">
                                      <p:cBhvr>
                                        <p:cTn id="164"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65" dur="500" fill="hold"/>
                                        <p:tgtEl>
                                          <p:spTgt spid="6">
                                            <p:txEl>
                                              <p:pRg st="11" end="11"/>
                                            </p:txEl>
                                          </p:spTgt>
                                        </p:tgtEl>
                                        <p:attrNameLst>
                                          <p:attrName>ppt_h</p:attrName>
                                        </p:attrNameLst>
                                      </p:cBhvr>
                                      <p:tavLst>
                                        <p:tav tm="0">
                                          <p:val>
                                            <p:strVal val="#ppt_h"/>
                                          </p:val>
                                        </p:tav>
                                        <p:tav tm="100000">
                                          <p:val>
                                            <p:strVal val="#ppt_h"/>
                                          </p:val>
                                        </p:tav>
                                      </p:tavLst>
                                    </p:anim>
                                  </p:childTnLst>
                                </p:cTn>
                              </p:par>
                              <p:par>
                                <p:cTn id="166" presetID="17" presetClass="entr" presetSubtype="10" fill="hold" nodeType="withEffect">
                                  <p:stCondLst>
                                    <p:cond delay="0"/>
                                  </p:stCondLst>
                                  <p:childTnLst>
                                    <p:set>
                                      <p:cBhvr>
                                        <p:cTn id="167" dur="1" fill="hold">
                                          <p:stCondLst>
                                            <p:cond delay="0"/>
                                          </p:stCondLst>
                                        </p:cTn>
                                        <p:tgtEl>
                                          <p:spTgt spid="6">
                                            <p:txEl>
                                              <p:pRg st="12" end="12"/>
                                            </p:txEl>
                                          </p:spTgt>
                                        </p:tgtEl>
                                        <p:attrNameLst>
                                          <p:attrName>style.visibility</p:attrName>
                                        </p:attrNameLst>
                                      </p:cBhvr>
                                      <p:to>
                                        <p:strVal val="visible"/>
                                      </p:to>
                                    </p:set>
                                    <p:anim calcmode="lin" valueType="num">
                                      <p:cBhvr>
                                        <p:cTn id="168"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169" dur="500" fill="hold"/>
                                        <p:tgtEl>
                                          <p:spTgt spid="6">
                                            <p:txEl>
                                              <p:pRg st="12" end="12"/>
                                            </p:txEl>
                                          </p:spTgt>
                                        </p:tgtEl>
                                        <p:attrNameLst>
                                          <p:attrName>ppt_h</p:attrName>
                                        </p:attrNameLst>
                                      </p:cBhvr>
                                      <p:tavLst>
                                        <p:tav tm="0">
                                          <p:val>
                                            <p:strVal val="#ppt_h"/>
                                          </p:val>
                                        </p:tav>
                                        <p:tav tm="100000">
                                          <p:val>
                                            <p:strVal val="#ppt_h"/>
                                          </p:val>
                                        </p:tav>
                                      </p:tavLst>
                                    </p:anim>
                                  </p:childTnLst>
                                </p:cTn>
                              </p:par>
                              <p:par>
                                <p:cTn id="170" presetID="17" presetClass="entr" presetSubtype="10" fill="hold" nodeType="withEffect">
                                  <p:stCondLst>
                                    <p:cond delay="0"/>
                                  </p:stCondLst>
                                  <p:childTnLst>
                                    <p:set>
                                      <p:cBhvr>
                                        <p:cTn id="171" dur="1" fill="hold">
                                          <p:stCondLst>
                                            <p:cond delay="0"/>
                                          </p:stCondLst>
                                        </p:cTn>
                                        <p:tgtEl>
                                          <p:spTgt spid="6">
                                            <p:txEl>
                                              <p:pRg st="13" end="13"/>
                                            </p:txEl>
                                          </p:spTgt>
                                        </p:tgtEl>
                                        <p:attrNameLst>
                                          <p:attrName>style.visibility</p:attrName>
                                        </p:attrNameLst>
                                      </p:cBhvr>
                                      <p:to>
                                        <p:strVal val="visible"/>
                                      </p:to>
                                    </p:set>
                                    <p:anim calcmode="lin" valueType="num">
                                      <p:cBhvr>
                                        <p:cTn id="172"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73" dur="500" fill="hold"/>
                                        <p:tgtEl>
                                          <p:spTgt spid="6">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5C18"/>
                </a:solidFill>
                <a:latin typeface="Ravie" pitchFamily="82" charset="0"/>
              </a:rPr>
              <a:t>Bibliography </a:t>
            </a:r>
            <a:endParaRPr lang="en-US" dirty="0">
              <a:solidFill>
                <a:srgbClr val="F45C18"/>
              </a:solidFill>
              <a:latin typeface="Ravie" pitchFamily="82" charset="0"/>
            </a:endParaRPr>
          </a:p>
        </p:txBody>
      </p:sp>
      <p:sp>
        <p:nvSpPr>
          <p:cNvPr id="3" name="Content Placeholder 2"/>
          <p:cNvSpPr>
            <a:spLocks noGrp="1"/>
          </p:cNvSpPr>
          <p:nvPr>
            <p:ph idx="1"/>
          </p:nvPr>
        </p:nvSpPr>
        <p:spPr>
          <a:xfrm>
            <a:off x="457200" y="2209800"/>
            <a:ext cx="8229600" cy="4389120"/>
          </a:xfrm>
        </p:spPr>
        <p:txBody>
          <a:bodyPr>
            <a:normAutofit fontScale="62500" lnSpcReduction="20000"/>
          </a:bodyPr>
          <a:lstStyle/>
          <a:p>
            <a:r>
              <a:rPr lang="en-US" i="1" dirty="0" smtClean="0"/>
              <a:t>Florida Article World Book Student</a:t>
            </a:r>
            <a:r>
              <a:rPr lang="en-US" dirty="0" smtClean="0"/>
              <a:t>. World Book, 2011. Web. 28 Mar. 2011. </a:t>
            </a:r>
            <a:r>
              <a:rPr lang="en-US" dirty="0" smtClean="0">
                <a:hlinkClick r:id="rId3"/>
              </a:rPr>
              <a:t>http://www.easybib.com/cite/form/website</a:t>
            </a:r>
            <a:endParaRPr lang="en-US" dirty="0" smtClean="0"/>
          </a:p>
          <a:p>
            <a:endParaRPr lang="en-US" dirty="0" smtClean="0"/>
          </a:p>
          <a:p>
            <a:r>
              <a:rPr lang="en-US" dirty="0" smtClean="0"/>
              <a:t>"Florida Fast Facts and Trivia." </a:t>
            </a:r>
            <a:r>
              <a:rPr lang="en-US" i="1" dirty="0" smtClean="0"/>
              <a:t>50states.com - States and Capitals</a:t>
            </a:r>
            <a:r>
              <a:rPr lang="en-US" dirty="0" smtClean="0"/>
              <a:t>. </a:t>
            </a:r>
            <a:r>
              <a:rPr lang="en-US" dirty="0" err="1" smtClean="0"/>
              <a:t>Marchex</a:t>
            </a:r>
            <a:r>
              <a:rPr lang="en-US" dirty="0" smtClean="0"/>
              <a:t>, Inc, 2011. Web. 25 Mar. 2011. </a:t>
            </a:r>
            <a:r>
              <a:rPr lang="en-US" dirty="0" smtClean="0">
                <a:hlinkClick r:id="rId4"/>
              </a:rPr>
              <a:t>http://www.50states.com/facts/florida.htm</a:t>
            </a:r>
            <a:endParaRPr lang="en-US" dirty="0" smtClean="0"/>
          </a:p>
          <a:p>
            <a:pPr>
              <a:buNone/>
            </a:pPr>
            <a:r>
              <a:rPr lang="en-US" dirty="0" smtClean="0"/>
              <a:t> </a:t>
            </a:r>
          </a:p>
          <a:p>
            <a:r>
              <a:rPr lang="en-US" dirty="0" smtClean="0"/>
              <a:t>"Florida </a:t>
            </a:r>
            <a:r>
              <a:rPr lang="en-US" dirty="0" err="1" smtClean="0"/>
              <a:t>QuickFacts</a:t>
            </a:r>
            <a:r>
              <a:rPr lang="en-US" dirty="0" smtClean="0"/>
              <a:t> from the US Census Bureau." </a:t>
            </a:r>
            <a:r>
              <a:rPr lang="en-US" i="1" dirty="0" smtClean="0"/>
              <a:t>State and County </a:t>
            </a:r>
            <a:r>
              <a:rPr lang="en-US" i="1" dirty="0" err="1" smtClean="0"/>
              <a:t>QuickFacts</a:t>
            </a:r>
            <a:r>
              <a:rPr lang="en-US" dirty="0" smtClean="0"/>
              <a:t>. 4 Nov. 2010. Web. 28 Mar. 2011. </a:t>
            </a:r>
            <a:r>
              <a:rPr lang="en-US" dirty="0" smtClean="0">
                <a:hlinkClick r:id="rId5"/>
              </a:rPr>
              <a:t>http://quickfacts.census.gov/qfd/states/12000.html</a:t>
            </a:r>
            <a:endParaRPr lang="en-US" dirty="0" smtClean="0"/>
          </a:p>
          <a:p>
            <a:endParaRPr lang="en-US" dirty="0" smtClean="0"/>
          </a:p>
          <a:p>
            <a:r>
              <a:rPr lang="en-US" dirty="0" smtClean="0"/>
              <a:t>"Florida State Information - Symbols, Capital, Constitution, Flags, Maps, Song and More." </a:t>
            </a:r>
            <a:r>
              <a:rPr lang="en-US" i="1" dirty="0" smtClean="0"/>
              <a:t>50states.com - States and Capitals</a:t>
            </a:r>
            <a:r>
              <a:rPr lang="en-US" dirty="0" smtClean="0"/>
              <a:t>. </a:t>
            </a:r>
            <a:r>
              <a:rPr lang="en-US" dirty="0" err="1" smtClean="0"/>
              <a:t>Marchex</a:t>
            </a:r>
            <a:r>
              <a:rPr lang="en-US" dirty="0" smtClean="0"/>
              <a:t>, Inc, 2011. Web. 25 Mar. 2011. </a:t>
            </a:r>
            <a:r>
              <a:rPr lang="en-US" dirty="0" smtClean="0">
                <a:hlinkClick r:id="rId6"/>
              </a:rPr>
              <a:t>http://www.50states.com/florida.htm</a:t>
            </a:r>
            <a:endParaRPr lang="en-US" dirty="0" smtClean="0"/>
          </a:p>
          <a:p>
            <a:endParaRPr lang="en-US" dirty="0" smtClean="0"/>
          </a:p>
          <a:p>
            <a:r>
              <a:rPr lang="en-US" dirty="0" smtClean="0"/>
              <a:t>"Google Images." </a:t>
            </a:r>
            <a:r>
              <a:rPr lang="en-US" i="1" dirty="0" smtClean="0"/>
              <a:t>Google</a:t>
            </a:r>
            <a:r>
              <a:rPr lang="en-US" dirty="0" smtClean="0"/>
              <a:t>. Google, 2011. Web. 28 Mar. 2011. </a:t>
            </a:r>
            <a:r>
              <a:rPr lang="en-US" dirty="0" smtClean="0">
                <a:hlinkClick r:id="rId7"/>
              </a:rPr>
              <a:t>http://www.google.com/imghp?hl=en&amp;tab=wi</a:t>
            </a:r>
            <a:endParaRPr lang="en-US" dirty="0" smtClean="0"/>
          </a:p>
          <a:p>
            <a:endParaRPr lang="en-US" dirty="0" smtClean="0"/>
          </a:p>
          <a:p>
            <a:r>
              <a:rPr lang="en-US" dirty="0" smtClean="0"/>
              <a:t>"Site Map Page 2 - State Symbols USA." </a:t>
            </a:r>
            <a:r>
              <a:rPr lang="en-US" i="1" dirty="0" smtClean="0"/>
              <a:t>State Symbols USA - Official State and National Symbols, Emblems, Icons</a:t>
            </a:r>
            <a:r>
              <a:rPr lang="en-US" dirty="0" smtClean="0"/>
              <a:t>. Web. 28 Mar. 2011. </a:t>
            </a:r>
            <a:r>
              <a:rPr lang="en-US" dirty="0" smtClean="0">
                <a:hlinkClick r:id="rId8"/>
              </a:rPr>
              <a:t>http://www.statesymbolsusa.org/site-map-02.html#Anchor-FloridaSymbols</a:t>
            </a:r>
            <a:endParaRPr lang="en-US" dirty="0" smtClean="0"/>
          </a:p>
          <a:p>
            <a:endParaRPr lang="en-US" dirty="0" smtClean="0"/>
          </a:p>
          <a:p>
            <a:endParaRPr lang="en-US" dirty="0"/>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dirty="0"/>
          </a:p>
        </p:txBody>
      </p:sp>
      <p:pic>
        <p:nvPicPr>
          <p:cNvPr id="2050" name="Picture 2" descr="http://www.dietsinreview.com/diet_column/wp-content/uploads/2009/01/miami-skyline.jpg">
            <a:hlinkClick r:id="rId4"/>
          </p:cNvPr>
          <p:cNvPicPr>
            <a:picLocks noChangeAspect="1" noChangeArrowheads="1"/>
          </p:cNvPicPr>
          <p:nvPr/>
        </p:nvPicPr>
        <p:blipFill>
          <a:blip r:embed="rId5" cstate="print"/>
          <a:srcRect/>
          <a:stretch>
            <a:fillRect/>
          </a:stretch>
        </p:blipFill>
        <p:spPr bwMode="auto">
          <a:xfrm>
            <a:off x="-2057400" y="0"/>
            <a:ext cx="13073661" cy="6858000"/>
          </a:xfrm>
          <a:prstGeom prst="rect">
            <a:avLst/>
          </a:prstGeom>
          <a:noFill/>
        </p:spPr>
      </p:pic>
      <p:pic>
        <p:nvPicPr>
          <p:cNvPr id="2051" name="Picture 3" descr="C:\Documents and Settings\coogank16\Local Settings\Temporary Internet Files\Content.IE5\AT3HDXSE\MM900041151[1].gif"/>
          <p:cNvPicPr>
            <a:picLocks noChangeAspect="1" noChangeArrowheads="1" noCrop="1"/>
          </p:cNvPicPr>
          <p:nvPr/>
        </p:nvPicPr>
        <p:blipFill>
          <a:blip r:embed="rId6" cstate="print"/>
          <a:srcRect/>
          <a:stretch>
            <a:fillRect/>
          </a:stretch>
        </p:blipFill>
        <p:spPr bwMode="auto">
          <a:xfrm rot="1401850">
            <a:off x="7295964" y="-3913"/>
            <a:ext cx="1813266" cy="1430780"/>
          </a:xfrm>
          <a:prstGeom prst="rect">
            <a:avLst/>
          </a:prstGeom>
          <a:noFill/>
        </p:spPr>
      </p:pic>
      <p:sp>
        <p:nvSpPr>
          <p:cNvPr id="17" name="TextBox 16"/>
          <p:cNvSpPr txBox="1"/>
          <p:nvPr/>
        </p:nvSpPr>
        <p:spPr>
          <a:xfrm>
            <a:off x="0" y="304800"/>
            <a:ext cx="7086600" cy="1323439"/>
          </a:xfrm>
          <a:prstGeom prst="rect">
            <a:avLst/>
          </a:prstGeom>
          <a:noFill/>
        </p:spPr>
        <p:txBody>
          <a:bodyPr wrap="square" rtlCol="0">
            <a:spAutoFit/>
          </a:bodyPr>
          <a:lstStyle/>
          <a:p>
            <a:r>
              <a:rPr lang="en-US" sz="4000" dirty="0" smtClean="0">
                <a:solidFill>
                  <a:srgbClr val="F45C18"/>
                </a:solidFill>
                <a:latin typeface="Ravie" pitchFamily="82" charset="0"/>
              </a:rPr>
              <a:t>Thank you For Watching</a:t>
            </a:r>
            <a:endParaRPr lang="en-US" sz="4000" dirty="0">
              <a:solidFill>
                <a:srgbClr val="F45C18"/>
              </a:solidFill>
              <a:latin typeface="Ravie" pitchFamily="82" charset="0"/>
            </a:endParaRPr>
          </a:p>
        </p:txBody>
      </p:sp>
      <p:pic>
        <p:nvPicPr>
          <p:cNvPr id="2071" name="Picture 23" descr="C:\Documents and Settings\coogank16\Local Settings\Temporary Internet Files\Content.IE5\XGDFEMBW\MC900191843[1].wmf"/>
          <p:cNvPicPr>
            <a:picLocks noChangeAspect="1" noChangeArrowheads="1"/>
          </p:cNvPicPr>
          <p:nvPr/>
        </p:nvPicPr>
        <p:blipFill>
          <a:blip r:embed="rId7" cstate="print"/>
          <a:srcRect/>
          <a:stretch>
            <a:fillRect/>
          </a:stretch>
        </p:blipFill>
        <p:spPr bwMode="auto">
          <a:xfrm rot="20995454" flipH="1">
            <a:off x="6671193" y="4099365"/>
            <a:ext cx="2575780" cy="1575933"/>
          </a:xfrm>
          <a:prstGeom prst="rect">
            <a:avLst/>
          </a:prstGeom>
          <a:noFill/>
        </p:spPr>
      </p:pic>
      <p:pic>
        <p:nvPicPr>
          <p:cNvPr id="2076" name="Picture 28" descr="C:\Documents and Settings\coogank16\Local Settings\Temporary Internet Files\Content.IE5\AT3HDXSE\MC900191917[1].wmf"/>
          <p:cNvPicPr>
            <a:picLocks noChangeAspect="1" noChangeArrowheads="1"/>
          </p:cNvPicPr>
          <p:nvPr/>
        </p:nvPicPr>
        <p:blipFill>
          <a:blip r:embed="rId8" cstate="print"/>
          <a:srcRect/>
          <a:stretch>
            <a:fillRect/>
          </a:stretch>
        </p:blipFill>
        <p:spPr bwMode="auto">
          <a:xfrm rot="482230">
            <a:off x="11671355" y="4116376"/>
            <a:ext cx="1207914" cy="1357313"/>
          </a:xfrm>
          <a:prstGeom prst="rect">
            <a:avLst/>
          </a:prstGeom>
          <a:noFill/>
        </p:spPr>
      </p:pic>
      <p:cxnSp>
        <p:nvCxnSpPr>
          <p:cNvPr id="41" name="Straight Connector 40"/>
          <p:cNvCxnSpPr/>
          <p:nvPr/>
        </p:nvCxnSpPr>
        <p:spPr>
          <a:xfrm flipV="1">
            <a:off x="9144000" y="4648200"/>
            <a:ext cx="281940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MS900074687[1].wav">
            <a:hlinkClick r:id="" action="ppaction://media"/>
          </p:cNvPr>
          <p:cNvPicPr>
            <a:picLocks noGrp="1" noRot="1" noChangeAspect="1"/>
          </p:cNvPicPr>
          <p:nvPr>
            <p:ph idx="1"/>
            <a:wavAudioFile r:embed="rId1" name="MS900074687[1].wav"/>
          </p:nvPr>
        </p:nvPicPr>
        <p:blipFill>
          <a:blip r:embed="rId9" cstate="print"/>
          <a:stretch>
            <a:fillRect/>
          </a:stretch>
        </p:blipFill>
        <p:spPr>
          <a:xfrm>
            <a:off x="4038600" y="708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05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66667E-6 1.11111E-6 C -0.07604 0.03449 -0.24115 -0.00393 -0.24115 -0.00393 C -0.36406 0.00023 -0.47795 0.00579 -0.60295 0.00787 C -0.62639 0.01852 -0.59809 0.00672 -0.65 0.01574 C -0.6599 0.01736 -0.67934 0.02361 -0.67934 0.02361 C -0.80573 0.0206 -0.93229 0.02014 -1.05868 0.01574 C -1.07795 0.01505 -1.09809 0.00232 -1.11753 1.11111E-6 C -1.15312 -0.0044 -1.18802 -0.00578 -1.22344 -0.0118 C -1.24549 -0.02153 -1.27101 -0.0199 -1.2941 -0.02338 C -1.29705 -0.02477 -1.30295 -0.02731 -1.30295 -0.02731 " pathEditMode="relative" ptsTypes="fffffffffA">
                                      <p:cBhvr>
                                        <p:cTn id="18" dur="2000" fill="hold"/>
                                        <p:tgtEl>
                                          <p:spTgt spid="2051"/>
                                        </p:tgtEl>
                                        <p:attrNameLst>
                                          <p:attrName>ppt_x</p:attrName>
                                          <p:attrName>ppt_y</p:attrName>
                                        </p:attrNameLst>
                                      </p:cBhvr>
                                    </p:animMotion>
                                  </p:child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6850" fill="hold"/>
                                        <p:tgtEl>
                                          <p:spTgt spid="20"/>
                                        </p:tgtEl>
                                      </p:cBhvr>
                                    </p:cmd>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 0 C -0.0776 0.01179 -0.1059 0.00855 -0.21354 0.01086 C -0.50486 0.05061 -1.09184 0.02889 -1.09184 0.02889 C -1.24583 0.02773 -1.55399 0.02519 -1.55399 0.02519 " pathEditMode="relative" ptsTypes="fffA">
                                      <p:cBhvr>
                                        <p:cTn id="25" dur="5000" fill="hold"/>
                                        <p:tgtEl>
                                          <p:spTgt spid="2071"/>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 0 C -0.0776 0.01179 -0.1059 0.00855 -0.21354 0.01086 C -0.50486 0.05061 -1.09184 0.02889 -1.09184 0.02889 C -1.24583 0.02773 -1.55399 0.02519 -1.55399 0.02519 " pathEditMode="relative" ptsTypes="fffA">
                                      <p:cBhvr>
                                        <p:cTn id="27" dur="5000" fill="hold"/>
                                        <p:tgtEl>
                                          <p:spTgt spid="41"/>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C -0.0776 0.01179 -0.1059 0.00855 -0.21354 0.01086 C -0.50486 0.05061 -1.09184 0.02889 -1.09184 0.02889 C -1.24583 0.02773 -1.55399 0.02519 -1.55399 0.02519 " pathEditMode="relative" ptsTypes="fffA">
                                      <p:cBhvr>
                                        <p:cTn id="29" dur="5000" fill="hold"/>
                                        <p:tgtEl>
                                          <p:spTgt spid="20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marR="0" rtl="0"/>
            <a:r>
              <a:rPr lang="en-US" b="1" baseline="0" dirty="0" smtClean="0">
                <a:solidFill>
                  <a:srgbClr val="F45C18"/>
                </a:solidFill>
                <a:latin typeface="Ravie" pitchFamily="82" charset="0"/>
              </a:rPr>
              <a:t>General Information</a:t>
            </a:r>
          </a:p>
        </p:txBody>
      </p:sp>
      <p:sp>
        <p:nvSpPr>
          <p:cNvPr id="3" name="Text Placeholder 2"/>
          <p:cNvSpPr>
            <a:spLocks noGrp="1"/>
          </p:cNvSpPr>
          <p:nvPr>
            <p:ph type="body" idx="1"/>
          </p:nvPr>
        </p:nvSpPr>
        <p:spPr>
          <a:xfrm>
            <a:off x="0" y="1600200"/>
            <a:ext cx="2286000" cy="3124200"/>
          </a:xfrm>
        </p:spPr>
        <p:txBody>
          <a:bodyPr>
            <a:normAutofit/>
          </a:bodyPr>
          <a:lstStyle/>
          <a:p>
            <a:pPr marR="0" lvl="0" rtl="0"/>
            <a:r>
              <a:rPr lang="en-US" sz="1800" b="1" baseline="0" dirty="0" smtClean="0">
                <a:solidFill>
                  <a:srgbClr val="4F81BD"/>
                </a:solidFill>
                <a:latin typeface="Cambria"/>
              </a:rPr>
              <a:t>Population</a:t>
            </a:r>
          </a:p>
          <a:p>
            <a:pPr marR="0" lvl="1" rtl="0"/>
            <a:r>
              <a:rPr lang="en-US" sz="1800" b="1" baseline="0" dirty="0" smtClean="0">
                <a:solidFill>
                  <a:srgbClr val="4F81BD"/>
                </a:solidFill>
                <a:latin typeface="Cambria"/>
              </a:rPr>
              <a:t>15,982,378</a:t>
            </a:r>
          </a:p>
          <a:p>
            <a:pPr marR="0" lvl="0" rtl="0"/>
            <a:r>
              <a:rPr lang="en-US" sz="1800" b="1" baseline="0" dirty="0" smtClean="0">
                <a:solidFill>
                  <a:srgbClr val="4F81BD"/>
                </a:solidFill>
                <a:latin typeface="Cambria"/>
              </a:rPr>
              <a:t>State Flag</a:t>
            </a:r>
          </a:p>
          <a:p>
            <a:pPr marR="0" lvl="1" rtl="0"/>
            <a:r>
              <a:rPr lang="en-US" sz="1800" b="1" baseline="0" dirty="0" smtClean="0">
                <a:solidFill>
                  <a:srgbClr val="4F81BD"/>
                </a:solidFill>
                <a:latin typeface="Cambria"/>
              </a:rPr>
              <a:t>Represents </a:t>
            </a:r>
          </a:p>
          <a:p>
            <a:pPr marR="0" lvl="2" rtl="0"/>
            <a:r>
              <a:rPr lang="en-US" sz="1800" b="1" i="1" baseline="0" dirty="0" smtClean="0">
                <a:solidFill>
                  <a:srgbClr val="4F81BD"/>
                </a:solidFill>
                <a:latin typeface="Cambria"/>
              </a:rPr>
              <a:t>Sunshine</a:t>
            </a:r>
          </a:p>
          <a:p>
            <a:pPr marR="0" lvl="2" rtl="0"/>
            <a:r>
              <a:rPr lang="en-US" sz="1800" b="1" i="1" baseline="0" dirty="0" smtClean="0">
                <a:solidFill>
                  <a:srgbClr val="4F81BD"/>
                </a:solidFill>
                <a:latin typeface="Cambria"/>
              </a:rPr>
              <a:t>Flowers</a:t>
            </a:r>
          </a:p>
          <a:p>
            <a:pPr marR="0" lvl="2" rtl="0"/>
            <a:r>
              <a:rPr lang="en-US" sz="1800" b="1" i="1" baseline="0" dirty="0" smtClean="0">
                <a:solidFill>
                  <a:srgbClr val="4F81BD"/>
                </a:solidFill>
                <a:latin typeface="Cambria"/>
              </a:rPr>
              <a:t> Palm trees</a:t>
            </a:r>
          </a:p>
          <a:p>
            <a:pPr marR="0" lvl="2" rtl="0"/>
            <a:r>
              <a:rPr lang="en-US" sz="1800" b="1" i="1" baseline="0" dirty="0" smtClean="0">
                <a:solidFill>
                  <a:srgbClr val="4F81BD"/>
                </a:solidFill>
                <a:latin typeface="Cambria"/>
              </a:rPr>
              <a:t>Rivers</a:t>
            </a:r>
          </a:p>
          <a:p>
            <a:pPr marR="0" lvl="2" rtl="0"/>
            <a:r>
              <a:rPr lang="en-US" sz="1800" b="1" i="1" baseline="0" dirty="0" smtClean="0">
                <a:solidFill>
                  <a:srgbClr val="4F81BD"/>
                </a:solidFill>
                <a:latin typeface="Cambria"/>
              </a:rPr>
              <a:t>Lakes</a:t>
            </a:r>
          </a:p>
        </p:txBody>
      </p:sp>
      <p:sp>
        <p:nvSpPr>
          <p:cNvPr id="4" name="TextBox 3"/>
          <p:cNvSpPr txBox="1"/>
          <p:nvPr/>
        </p:nvSpPr>
        <p:spPr>
          <a:xfrm>
            <a:off x="2743200" y="1447800"/>
            <a:ext cx="2819400" cy="3970318"/>
          </a:xfrm>
          <a:prstGeom prst="rect">
            <a:avLst/>
          </a:prstGeom>
          <a:noFill/>
        </p:spPr>
        <p:txBody>
          <a:bodyPr wrap="square" rtlCol="0">
            <a:spAutoFit/>
          </a:bodyPr>
          <a:lstStyle/>
          <a:p>
            <a:pPr lvl="0"/>
            <a:r>
              <a:rPr lang="en-US" b="1" dirty="0" smtClean="0">
                <a:solidFill>
                  <a:srgbClr val="4F81BD"/>
                </a:solidFill>
                <a:latin typeface="Cambria"/>
              </a:rPr>
              <a:t>Capital</a:t>
            </a:r>
          </a:p>
          <a:p>
            <a:pPr lvl="1"/>
            <a:r>
              <a:rPr lang="en-US" b="1" dirty="0" smtClean="0">
                <a:solidFill>
                  <a:srgbClr val="4F81BD"/>
                </a:solidFill>
                <a:latin typeface="Cambria"/>
              </a:rPr>
              <a:t>Tallahassee</a:t>
            </a:r>
          </a:p>
          <a:p>
            <a:pPr lvl="0"/>
            <a:r>
              <a:rPr lang="en-US" b="1" dirty="0" smtClean="0">
                <a:solidFill>
                  <a:srgbClr val="4F81BD"/>
                </a:solidFill>
                <a:latin typeface="Cambria"/>
              </a:rPr>
              <a:t>State tree</a:t>
            </a:r>
          </a:p>
          <a:p>
            <a:pPr lvl="1"/>
            <a:r>
              <a:rPr lang="en-US" b="1" dirty="0" smtClean="0">
                <a:solidFill>
                  <a:srgbClr val="4F81BD"/>
                </a:solidFill>
                <a:latin typeface="Cambria"/>
              </a:rPr>
              <a:t>Cabbage Palmetto</a:t>
            </a:r>
          </a:p>
          <a:p>
            <a:pPr lvl="0"/>
            <a:r>
              <a:rPr lang="en-US" b="1" dirty="0" smtClean="0">
                <a:solidFill>
                  <a:srgbClr val="4F81BD"/>
                </a:solidFill>
                <a:latin typeface="Cambria"/>
              </a:rPr>
              <a:t>State flower</a:t>
            </a:r>
          </a:p>
          <a:p>
            <a:pPr lvl="1"/>
            <a:r>
              <a:rPr lang="en-US" b="1" dirty="0" smtClean="0">
                <a:solidFill>
                  <a:srgbClr val="4F81BD"/>
                </a:solidFill>
                <a:latin typeface="Cambria"/>
              </a:rPr>
              <a:t>Orange Blossom</a:t>
            </a:r>
          </a:p>
          <a:p>
            <a:pPr lvl="0"/>
            <a:r>
              <a:rPr lang="en-US" b="1" dirty="0" smtClean="0">
                <a:solidFill>
                  <a:srgbClr val="4F81BD"/>
                </a:solidFill>
                <a:latin typeface="Cambria"/>
              </a:rPr>
              <a:t>State Animal</a:t>
            </a:r>
          </a:p>
          <a:p>
            <a:pPr lvl="1"/>
            <a:r>
              <a:rPr lang="en-US" b="1" dirty="0" smtClean="0">
                <a:solidFill>
                  <a:srgbClr val="4F81BD"/>
                </a:solidFill>
                <a:latin typeface="Cambria"/>
              </a:rPr>
              <a:t>Florida Panther</a:t>
            </a:r>
          </a:p>
          <a:p>
            <a:pPr lvl="0"/>
            <a:r>
              <a:rPr lang="en-US" b="1" dirty="0" smtClean="0">
                <a:solidFill>
                  <a:srgbClr val="4F81BD"/>
                </a:solidFill>
                <a:latin typeface="Cambria"/>
              </a:rPr>
              <a:t>State Fruit</a:t>
            </a:r>
          </a:p>
          <a:p>
            <a:pPr lvl="1"/>
            <a:r>
              <a:rPr lang="en-US" b="1" dirty="0" smtClean="0">
                <a:solidFill>
                  <a:srgbClr val="4F81BD"/>
                </a:solidFill>
                <a:latin typeface="Cambria"/>
              </a:rPr>
              <a:t>Orange</a:t>
            </a:r>
          </a:p>
          <a:p>
            <a:pPr lvl="0"/>
            <a:r>
              <a:rPr lang="en-US" b="1" dirty="0" smtClean="0">
                <a:solidFill>
                  <a:srgbClr val="4F81BD"/>
                </a:solidFill>
                <a:latin typeface="Cambria"/>
              </a:rPr>
              <a:t>State Bird</a:t>
            </a:r>
          </a:p>
          <a:p>
            <a:pPr lvl="1"/>
            <a:r>
              <a:rPr lang="en-US" b="1" dirty="0" smtClean="0">
                <a:solidFill>
                  <a:srgbClr val="4F81BD"/>
                </a:solidFill>
                <a:latin typeface="Cambria"/>
              </a:rPr>
              <a:t>Mockingbird</a:t>
            </a:r>
          </a:p>
          <a:p>
            <a:pPr lvl="0"/>
            <a:r>
              <a:rPr lang="en-US" b="1" dirty="0" smtClean="0">
                <a:solidFill>
                  <a:srgbClr val="4F81BD"/>
                </a:solidFill>
                <a:latin typeface="Cambria"/>
              </a:rPr>
              <a:t>State Motto</a:t>
            </a:r>
          </a:p>
          <a:p>
            <a:pPr lvl="1"/>
            <a:r>
              <a:rPr lang="en-US" b="1" dirty="0" smtClean="0">
                <a:solidFill>
                  <a:srgbClr val="4F81BD"/>
                </a:solidFill>
                <a:latin typeface="Cambria"/>
              </a:rPr>
              <a:t>“In God We Trust”</a:t>
            </a:r>
            <a:endParaRPr lang="en-US" b="1" dirty="0" smtClean="0">
              <a:solidFill>
                <a:srgbClr val="4F81BD"/>
              </a:solidFill>
              <a:latin typeface="Times New Roman"/>
            </a:endParaRPr>
          </a:p>
        </p:txBody>
      </p:sp>
      <p:pic>
        <p:nvPicPr>
          <p:cNvPr id="8194" name="Picture 2" descr="http://t0.gstatic.com/images?q=tbn:ANd9GcS9EEWkOC6Cn9VH_2wuKznWGxtOA-AndcvMEExkOzn8tibc_G3o"/>
          <p:cNvPicPr>
            <a:picLocks noChangeAspect="1" noChangeArrowheads="1"/>
          </p:cNvPicPr>
          <p:nvPr/>
        </p:nvPicPr>
        <p:blipFill>
          <a:blip r:embed="rId3" cstate="print"/>
          <a:srcRect/>
          <a:stretch>
            <a:fillRect/>
          </a:stretch>
        </p:blipFill>
        <p:spPr bwMode="auto">
          <a:xfrm>
            <a:off x="7543800" y="2362200"/>
            <a:ext cx="1295400" cy="1929021"/>
          </a:xfrm>
          <a:prstGeom prst="rect">
            <a:avLst/>
          </a:prstGeom>
          <a:noFill/>
        </p:spPr>
      </p:pic>
      <p:pic>
        <p:nvPicPr>
          <p:cNvPr id="8198" name="Picture 6" descr="http://t2.gstatic.com/images?q=tbn:ANd9GcQwKrZ6b5A1Nk3zK1qGOl82-JzbJLmn5mS2713Mhnhb1L31Wc28"/>
          <p:cNvPicPr>
            <a:picLocks noChangeAspect="1" noChangeArrowheads="1"/>
          </p:cNvPicPr>
          <p:nvPr/>
        </p:nvPicPr>
        <p:blipFill>
          <a:blip r:embed="rId4" cstate="print"/>
          <a:srcRect/>
          <a:stretch>
            <a:fillRect/>
          </a:stretch>
        </p:blipFill>
        <p:spPr bwMode="auto">
          <a:xfrm>
            <a:off x="5410200" y="2667000"/>
            <a:ext cx="1758604" cy="1552576"/>
          </a:xfrm>
          <a:prstGeom prst="rect">
            <a:avLst/>
          </a:prstGeom>
          <a:noFill/>
        </p:spPr>
      </p:pic>
      <p:sp>
        <p:nvSpPr>
          <p:cNvPr id="8202" name="AutoShape 10" descr="data:image/jpg;base64,/9j/4AAQSkZJRgABAQAAAQABAAD/2wCEAAkGBhQQEBQUEBAUFBQUFhQUDxQVFBUUFBQVFhAYFBUUFBQXHSceGBojGRUUHzEgIycpLiwtFh8xNTAqNSYtLCkBCQoKDgwOGg8PGiwlHCQpKSwqKiwsLCkpLCwsKSksKiksLCwsLCksLCksKS8pKSwsLCwpLCkpLCwsKiwpLCwsKf/AABEIAOEA4QMBIgACEQEDEQH/xAAbAAABBQEBAAAAAAAAAAAAAAACAAEDBAUGB//EAEQQAAIBAgQDBQQHBQYFBQAAAAECEQADBBIhMQVBURMiYXGBBjKRoUJSYnKxwfAjM4KS0QcUQ6Ky4TRTk7PxFRdjc4P/xAAaAQADAQEBAQAAAAAAAAAAAAAAAQIDBAUG/8QAKREBAQACAgEDAwQCAwAAAAAAAAECEQMhMQQSQSJRYRMycfAzsQUUgf/aAAwDAQACEQMRAD8A422asJVa3VlK+fyUmWpAajWiFY0DmnFCDR1NBxRUwp6mg1KlSpAgKeKVKgFFLLSoqZhIoSKM0BqoAxQkUdMas0RFRkVM1RkVUpIyKaKIilTIBFNFHFNFBBilFHFKKWyBlp8tFFPFLYBlpUWWlQFe2KnSo1WpVFVkpKtSUCiiFY0HFEDQ080qBTTzQU9LQFT0NKjQFSpppTRoCFEKAGnBoAjQGnmhJpwyoSaRNATVwETQE0i1AWqgc0JpTTUyKlTE0hTSOllpA0QqKDRTxRAU8VOwCKVHFKnsIhbogtWMlCVp7VoAoqWWlUg9KKQoqQNFPT0F24FBJmBvALH0VRJpyb6B6es+z7Q4djGe4Dt7ifncB+VX7HE8KrHtLjnKRCBcofSQc8kZfLryro/6nL51/oTtLZsM5hFLHoASflVteBXz/hHr7yf1qYe0Aa2EtuttPeIHdjnmgbiJ36b1mWuOBmJW7niNjnGuxYDX8h1rox9Fud1eos4jhV22Je0wHNolf5hpVUmtzhfHFRgzC5OkMI25wIE/GtHi/s+l+322GAzakqIAfrAGz+Gx86x5fSXCbnYuP2cjNNNMaEmuSRBE0JNI0LGrgAxoZpyaEirBTSmmilFBHJpgaalSJItSCo1qQVNAxT0y0UVmZopUVKgJytAy1YigZaW2lVyKE1MwqNhVxJCiphRUwGlNOaagIcTgrdz94it5iT8d6qL7MW3MIWUmISZDiDIB3Vum4O1aBpj4aHkeh5GtuPly471SZV/2LJB/amZO/wBMEfANy8arYHgV6yVZbhaDKEAggsQJ7w1906eXhPeA9sgusIBJRyBorSG2+qQwPpWdxJCqRbbKFAzFjmmDEifxr2Mc5ljuGzLGKuAhXYMPtLGvUch61t8N4ibbRmIIM5dp8vx9KxOG2y7FmkrqWnTM3QaCa0WvyROgEQOnrTvfSo0faLhwhcRbHcuGLg+rdiSfJhr5g+FYNddwW4ty21i5OR9D4HdWA5EEAjyrmsfgWs3GtuO8pgxseYI8CCDXj8/H7MuvAznyqmhK0cUorDbNEUpstTRQkU9hFlpiKkIpiKNhFFPFOaQpkSipFoYpxU0JVowKjWpBUGUU9KlQa4q0mWiUUmrPa1ZxUbVM9Qsa1iaVPQiiqgVCaKmNADSinp4pbJt+yJLXmtGSj27mYclIUNn8PdA+FQX7WVyq76xHXXX9dK0PZNVtJexFw5QF7NDpuxBYifDKPU9Kq8Wvoi5bY97die+WPvT0H9BXqelx+iWqnhm4hp95pP4VXt3xMT6Cqt9zMSf10o1tbZTJ5fo13FG9w3FAc9Qf0df61qe0WDF7DC4ATcs6Metqef3SZHQE1zmCuEHwPgIB/XOus4JigNIBncEyD1mdwRpXLz4e6NZ3NOHilW57R8BFgq9qTZckCdTbYfQY9I1B6abisWvHyxuN1WFmjRTEUdA1SSM0JomoTVwzGmAp6Qpg9KlSpAYNGDUYNEDS0aSaVBNKjQaVAzUzPUbNWMizOaiNE1DFaxJUU0MUqYPNKmmnFIipU9Kp2SzxPGMLeHsKITK9+8ebMXYIg8NB8KpvczcydDudd60vai4qLhFmGNi0xHUZm1nbKArH1rnExAkAQZBI6RJ0+Qr3eHrGfw1+EtxpOnKpbbzEGPDSNuVVzc20HSaktHn8a6Erwu+MECZ6gxP68DVzh+JKtObbXnp/t+vCs1JI6zseYER+NW8Dwm6wzKmkAmNxuCCOk/jU3udqnVdxYy37TW3924sE6GGAkOpHQwfQ1w+PwDWLjW7g7ynlsQdQy9QRXTYDFNaAzKYhToNJH0h4Efrpa9qsCt/CreVTntaMdgbc6iI5EqZ6E15nqOPc3PhWeO5tw9CaI0DVwRgjNCaI0BrSAqU01NTApp6CaeaWgOaIGo5pwaejSU1NNKg12aVMtGBWEG0ZWny1JlogtPYQlKAirWSha1RsK1PUhtU2WjZBpRUgWllqQXH7tu/2BusyMLaWsyrmUW+1cFiJnMAEAA3zEk1jlrWgto87DMykTlEaAbkZQNeZ3Nal3gb4gObQk20ZmXmykxp6kfGsa1wy86z2NyDkB7jBpYxbcAiSZJEDkfszXu+nz93HKuCtQVBGoG/VD0IHLxqbD3PrHQAk6VDesm0wN8m1ch5CBXLhNGJWYBJBBzQCQduUV3FMRmtABB76gCZGkuNz+ArqJqni1rKLYUkme/trH0f96sDjrBkIJG2UiQVkEMvo01z7ZLg3Ft+jGFP3WOinwNadjFf3cKty3avaSQWzBWPih6RI8BSsOV3VjjLW7Kdr+1N0kiSAVXbNMayZ0PTzrocLbF4G2moZBNsiHCvbdTJ2O6GNxXDcD4it92u3wFt20l1XYKohUTWZO3iTXRexF9sRfvXHAErmboJIgCeQCkeS1z5YtXFf3NszJlOZCVcfVIbKZ6a6VBdQgkEQQSCOhBgjTxrewloArCiJX121JOpP9T1rExn71xqTnYeJOc/E14HHye+3TnsV2qM1tWfZq6f3pWyPtyX/AOmskfxRVn/061aDkKXyo7ZrgGwQ6rbHdGvXNWtzkJzVNNNQ5q20BTSmgLUpo0Ek0QNRg0YoMc0qalSNoqtSBacJUgWuTZGCUa26NEqVVpWq0jFul2dWHskRI3EimyUbNVa1QmzVzJQlKeyUSlMUq06VEVp7S1PY+/kxaA7XA1s+qyPmoHrVr214DnQMozNaLsgnXvIV0O/dmREGRv0x8Acji5JHZkXJG/dYFQPNoHxruMdDgkHQwy9IIzCvU9FnvG4/anHiGFw4bRYDqZAPMjQg9QZg9NJpjhWDfs5V19+2ffXy+svl1rsPaj2Vzr22HGW6plgNCw8B1EesnfnzWH4yl0C3iU7y6JcSFuKdoB2b7p6V6WOWzqj/AHlH0ujIx/xFHd1+uoGnmPhU3CcOLd4Ldts9q4NOzIEsslSjbEEZh6+FFxLD/XZWBPcvKIVj0ur9BvE9ayThroOVA+Ze8irOjciFHOY1FWTp7PEwtoWkXKC4a4c2aYBCrtoBJPiY6V6d7DKLOCZ/pXCY8gDHyDfzVw+Dw1h3lrObPBV1udnIYSCRBAOs6ZZjUiDPovALyNbRRbKhGB7zKwPeAyqFkRlQATtHPWcMmscrhrUEazBEEc4Onx3q7heGLZZmU5rjM5a5tlzMTltjcD7W58BpUa4cWsU9vlbdgPuqZWfTKKt4i6BLNoOo3J10A5z6V8hjvjuUrKozb015c4nUzp5n8iazeJaWbx/+MgnzKj/b1q3autc7zCF/w1k6DmSeZMDWsn2kxOSzk5uRzk5VOY/5so9K34pvKRPy5VjQE0RqMmvTgPNPNRzTg09GmBqRTUKmpAamhLNKgmlUm3kWpVWhQVOq1wbKEq1KlvUDxAPh1pKtWMHe7RlfmGC3euZfdb+JQD5hvVLW8dZzKSBqpZvNZE/CQfjVXE4TLlI2On8Q3H4H18K1Q0E841PkVMiPGCKpgyMnJgI8GEhSPw8jWN5fblINqGWgZalihYV0BAy1CwqwwpWlGaWEhQWYdQomPXQetMqivnIoQb6M58YkL6A/E+Fb3Csdnw+We9a7v/5kyh9DI9BXOXLpYkkySZJ8Zk/MmrXCcZ2dwtEiAreIYifkJ8xW/ByXDP8AHyzl7atq5+0iBrz8f96xuM+xlvFpee2mW+gzKRIDiYZGGkmNmkHSNan42pU8wT7vQ8wR6RpR8M9pFJ1OS5qp5q8aSP6GvWnJrts84TEPaJRgCfdZXB5cp0k8oOv5u/GXW2bVtcgYzkUOSSNAM1wkqBJ7qRPOvQcZwGzxG6cpyXWDAA6qxClhrzGnoDXnnE8C1klGmBIMTy0M84+PlXVhnMpuJ06T2TxSvZVQQHtFlaIJjMWBK80MxPht09D4HdyLbQsJ95iFCDvagRAk5UcyeXpXg2YrDo2TID2ZV+/mOmkQflGldn7NcXvm4jXr1y4UaVLsWiSM34A+kVPJNdtcbvp3vFbWTE37j6B1Ug+AVQ/rmWPGs1P2zZn0RdAPnH9TW1x3Bdqog5cuW4J1Btn3lnmVgkeHpWU12BCCAPd+OskTrvyr5r1HDZzX89s8po9y4BJJCqAWY66Aakn+g6jrXFY/GG65Y8/dH1VGw/PzJ61qcd4wHHZ2z3dDcYbMQdFX7IMHxIHQVhGujiw9s2zC1RGpDQGumAFOKeKUVRiU1IpqIVItRQOaeminqQ6NKnSrPDsPClymY6m0DsWXUz1BgiOfpUd+2Fcge6YZD1VhI+Rj0rzPdumdRVPD3uwvS3uto2mwmVb0MegPWrgNQcQs5rZ01Gojw3Hwmqh10TrpP2T+p9fnUBtjKCPGPQ/71z3s77RFbi2Lx01Wy/msC23htB5beXRMe4PvMR/lrh9Vhcc5sp3FHE++w8T+M/nSxOFa3GYbiR19RuP/ADV5rK22NxoZpzJb3AkaNcPTTYb1Rw2GuYi6VAzOxBJ0jmCTGwEj4V2YZzKzGeVW9oFtSGPJRqfE6KPU1ED3X+6P+4tX+KX0EWrJlLZJZ/8Am3Ihn+6NVXwk86z5GRp+yvzzH/TW1mqVVSPPxnwq5w22pjNOrEtAGoVfzkiqw8PTb8KvooQpIIVQO0J0VS4OpY6Dcb9Kz92r0zjN4txLPatKw/a9qyqv0nUnOp8hLLrtANVLfDiWzNprMddZmrOGsFsTduZZW2gt2juCW951K6Ed4ifCpGcFwp1USX5d1RJXzMBfWts/UZZTHjnxJv8Av8LviRqYPia4PI0A3bpQ6j91hy4Mn7dxZbwBHWDgf2jYPscW8pK3O/bP8K5lHiCpbyJqxiuzAfEYy7lUsdBMsSYEAA6HkByG8b3PbO+mO4ZYxlmT2LAHkQA3Z3A3lKfGvV/4/PcuOuod6cHaS2VhozAmD1EBlIPQg6VfwSm2Dp7pAnntIHjsY8jWVlJ9FjaMpt6DyEGK1uEYnN3H+kApPRgZtv6N8i3WvSuOzl09JwvtAGNshZTs7fac9GGrKPsuNR0B6Vhccw752t2yqpyLOFLqQIA+zBGpiY5aiqOAx+Vwp0Y7D6xGjJ5n8QOtdBfUXra2wQXCs9kz74Bl7WXkR7wHMEwBqB53qeC2fT5nheWsptyF3g14f4ZbxQrcG06FCRUK8KutMWm7pytpGVujE7Hzq/icZlO/n/QetZt/GknT8K83DPO/DEZ4cF1vXUX7KEXbh/l7g9W9Ko3CCTlBAnugkExykgAE+lJmJ3pq6cd/INFPFKKeKoEooxTKKNRSoLMKeiy+FNUh36yTI0y5ckbADYCoeIWRlBAjKMyj7DNDL/C+3g4q/wBnpr9n86ivpoo5FmT0uIR/qVT6V85wcn1a+4jGW5RLc/X5VUz1buKLaEMP2hK/wDoR1Py0r0JFxznEcHkvAL9YFT4E5ga7VsaBbJbU5tBEgkiRPhp8q5viFvMEbocp9NR8p/lq1xRjbKKTqCwPiIRkb1Rx8KObD9WY/hM621nuGJJknUk7+tVrePa1nCGM6ZHI3ylgWC+JykeRNU72OgDf/wAbfP8ACoVuGNdzqf6Vhw8dl2cTs9SYDGdm4bIr5WVsrCVMSNR6iqayxgak7fj+APwNBmg79QY+Brs8eCqDjnErl9yWRLUtnK2gwBbrJY9SRECdd6zrzloLOXI0GYkx8a6H+5K6ubjqioBLnQSzAKPU6R4iuaV8wmNpH8p/oRWvHnc5sr4WuHcXNnMpko0FgDqCDoy/Oetatq+FGZILEA5usmQQToiwB4/hXL3HjetLBX7RCqxYuBqmYLEb6EefnVZ8c/dJ/IxS8SRLgHauXI1MCRP3m6eANdR7FomJwOJwsQASQCQTF1CCdhs6D41y91hrlw46yxdvwitf2Gxly3jFzJlS6rWjCZVBjMhmPrKBqfpV0+lz9uc7NwSDs2dGG0q3oYPyj5VIt3KRPLQ+PeaGjpEVs+3nDuxx12BAc9oP4veHz+VYd1GEAggwGWeYImPnXt+ZsN9sRmCs2Vg0ZwR9JdyWGokQZ+0a6fguKN62ysxFxDntsRLNlMo+n+ICAGjfzJNcTwy/mUrP1SnnGnyketbPDMcU1UmQc6iNQR7405FeX2RUZzcXhV7j2AF22MTbUCSVxCD6F0akeII7y9RPQCuaNdhheIrYxDK//DYlQxg7IWHeT7VpyCDzRh9XSHjHswodgGW3cBE/8i4GEpcQjW3mAmDKghhKha871GEx+ueE5RycU4q1jOGXbP7y06jkxEqfJx3T6GqtYS7SKlFIU9AOKNaEUa0qBUqVPUh6GtyUM9V19D+VV7tzRQD/AIluPiTHwmoxistpniRmQMNtCDs3IzVdsYoClRnlxAOgU7AOJknUxGnidq+e4uKyzL4JWU9n3vpsZT7Czo/3jy6b8xVZ1kqvMnvebH/zQs7MwM795vLkB4fkKfDAs5YAkICxPQAaT5mB616GM+VfkmYOrwI0JKjYFTMjwKhvXTmKn4vazLYubnskB8crNaJ/yoKqQ1oho1GpB2I0MEcwVPzrUwrg9ip1ylwNeQvW7g+RaquWpTw+q6qGxw3MDJAYiLckZZH0T0naetUuzncFQDDEgkA8wY56bVr3SAGY7a6eugH65HpWbdzOxLGdz4Cd6y4c7ZdlckNy/C5VHdaAxPvPqNG+qOcDwkmBENw946aztz36VLbtl3QLuWUKNN82mvnWzZy2TkWMRiBB1M2LBncsdGYHnt0nSen4GGNyVeN4G5asKGGQHIWkjM7C2sALuApXMT1EVhcK4Eb9wqHyACWIEmNtBt8elaHFCzP37huMe87HQTMBUHJR+Z0FWeBYvsi5VQS0CWnugGTAESZPWpnJ7Z0eVly6cpftol+7aMsbROVohXhsuaNx3tI8N607XB0UFimoAjmZJAo1wfaXgwmS5b0M5jG0EEiNjWhjbbRoCFGpPqY841rbPl91xmPX3/v5LSnhLr2vcVD962reoJGlaB9ocTaVCHAUzCrr7pEjXbcVUwXDjcDOzZLKfvLh1A6Kv1nPJR8qqYzE52EDKqjKi9FHXq3MnqardgbH9pdgXbNjEpB2VvuuMw+c/EVyF/8Aa4ZH+nYY2n+48tbJ9e0HoK7LBRisG+Hc65SFPQjVfy+BrjOEPF02rvdF5WsvP0Xn9mT5OFH8Rr3eHk9+OzZ+Dv5XIOkiR4d7vD0NbCXWRgykg6OCPjt51hYzCskMRElon6yQHHwPyq/hMRKKeUfDlH68K2EdAz9paKIIKHtsNPINuniCZWK2eDYz++YbJBa9YQtaXTNdw8/tbH30PeXxXpXJ4XEQZ+qTIB3R9HA8jBqzZv3MLfW7aaCrZlYbZ1iZH1XUgx9qKy9sv03wu9pOKYtpKBj2ZAZSDpcU95XI29OREHUVm13XtHwm1isF/fcKuVdWu2/+U7MBdQfZzEN4GSNHgcMRXl5cf6eXtZ2aIU4NDSpBKKkWoVNSrU0DpU1KpDpDxHe1vIlz0ZRKqPITPjpyNRK+Ug76jMOREzqPQetZuGeGkmNyT8Sx/Gr4E777NXnWTHqM1pMA11wloEyPePIcyfLRY8PGum4nwi3hMAVHvuU33aGBOnw06Vk+ynFhZvAXNEYw3QH6LfHTyNVPaL2jbEYhrixktgrZUzG4AaBzJhvJRXTh7JxWz916X5ijexAZmRzopKo2+XSNeqGCfA6jmDOtpra2ifotB56Fe7rzBCmCN9Kx7WubY6TPkR84JrQ4fxIwbbag/u5+i0hljwzRp18zXPcdTUGGWst1dx10ElRsrHXxJOvwgek86iu2oGURMAvpt4fhStwq5pUkaDaM0axrqBIM9YqEt9rf3iTA9SdAPGs8ftE1C90ICSSOQI313I8hPyrUwOFETbIOVSyoAwuEnSezPvNBJkE7cqzbhB91lMaaSR46kQT4CdhUFxrivFo3FVSFOViRmnUqsxvI0j3fGuqcdsa42THQnY3HBKFI0ymZABIGaefOrmHtEWycpljp90c/ItH8tZmP4piMwzP2pTTVu00mSJPe+BNSL7Tm/cUuy2SJ1iVn7PQ+fx5Vnlw5XvHwUkaeEwRB05CCY9SB6zU+NdbS5ioYnQBie8SIOo1MAmkOM21OR3gjmbblj45SqgD1qbCWLFx5ds5mFNzIFAnkrED/ACmsuPg5M895dRVsnUYZa/i4VEZlWciIsW0nc9ATzJJPjWjgfYl3/eXFXqEBuEeE6L8yK7JcTZtAdo6KBqFL5mIA+iigFh5Csbif9odtRGGtG4eT3O6nmEGp9a9f9PCd5VB7fs7h8Ihu3GYRpmZ9+gAQAEnkverieN8JXFDEXrCkQRdK/SABy3Dp1Uh/NWo+JcXu4l895yxHujZVHRVGg/UzTcOxzWbgdNxoQdmU6FWHMEU8OaYZfT4ErP8AaG2XweFuhIJ7UvofezLMz11PrWFg7oiOnwgnQ/l6V6el7DYvC/3dos5f3edtFOYkZG5jUiDyNchd9iBkzW8ZYF0EwhbQidRm93WJ1r0cefCzyvW/DKw1zvfEEeamtDA3+0QA7xHqgBU/ymPQVNY4OLbftL1phEOLSOG1EFVdtPWtPA463ZZSmFtkIZAcsSTEalSOXhWefqcFdTy1eDJew2AxRa0Tau29mHdzZgmYjplY/AdK48rXUce9sL2Kt9llW1a0m2mxgyJJ1jbTwrnWWuPl5JnluM8rtXIpqkYUFRKR1qRTUYolNFCSaVDSqQ0VTuE+ED1IH9a0sJhLhsdrkORTkLRIOmh6xss9Y612PA0weFwxxV1wC5YgSGcGT+xtruDMnSN9dBXH8R/tExF1WREtWlcEELbEsC0xLkgmN4AnXSsb6f6fqvnwnUR27bNqisxG4UFoE84/W1U8ZaIkEEcwCI5zoD6isXF8Se579xm8Ce6PJNh6CiwmNKe7qPpL9E/0P2hqKmcFx+S20LF0aDqCPHVao3MTrvrVsWGkMqGGJKKNWKxo+UciZHmKjwvsziLpzNZdLe5Z1ZZ5wAYJPlV4YTdtFxsaoJIGm+o0M666Dn5DpUeItgiHcgDXKsE/xMdJ8gY86G+SO7mVV+kSy5mgc4Og6KNNOe9MmHkSTueQPx1isscPbdksWMWiiBnXuwjAqxVp96IE8uc1BjLbomWyZRtO0GpcxOSPoHU93c8ppuz6A+unKr/BPaNcHcLdk9yViEhVmQdSRrEaR1ro478VUtVsN7K4p0z9g8AblT8UTf8AAVSx2BUadmykblpzk+IgAeVdl/7p3Po4ER9q9r8lrTwPt9hbkHFWXtMROkXV3I3EHl051pccN/Tkrp5mge2MjS1s7Lsyjqk6D5g9OYrXsM+uW8zLE6FlIExDpPdPxHQmtz2i4gL+Ju3E9wtFvTL3FAVdOWgrPtXSplSQRzHzHiPDnUTOwrGbZ4eAZAMzIMmQeWu9bOHQ3e62tw+43Nm5I/1idg28kAyNpUx9s/vbAP2rZ7NvVdVPoFp5w52a6vmitHqG/KlbcvJSKAqRRVjiN225zIWLH95K5VY/X94kMTuNuekxUCCoqhAU8U4FPUgOWmy0dNQaMrQFKmIoSKvYVnWoStWbgqBquUgU4pqaasDmlQZqaloO59m/fP8A9N3/ALYrnuK/uz5r+IpUq4sP8n/q/iOcxXvt5n8aKx+Y/GlSr0L4YVvexP8AxH/U/wBS0ftl+8PrSpVzX/K2z/azOFbn0/1V1d73B+uQpUq0zYxmYqonpUqwyXijb9fGixW6/cT8KVKlDVjQ09KtSNSpUqYJasJSpVNMdKlSqQVKlSoMNNSpVQRXKrNSpVeJApjSpVpAGlSpVQf/2Q=="/>
          <p:cNvSpPr>
            <a:spLocks noChangeAspect="1" noChangeArrowheads="1"/>
          </p:cNvSpPr>
          <p:nvPr/>
        </p:nvSpPr>
        <p:spPr bwMode="auto">
          <a:xfrm>
            <a:off x="809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4" name="AutoShape 12" descr="data:image/jpg;base64,/9j/4AAQSkZJRgABAQAAAQABAAD/2wCEAAkGBhQQEBQUEBAUFBQUFhQUDxQVFBUUFBQVFhAYFBUUFBQXHSceGBojGRUUHzEgIycpLiwtFh8xNTAqNSYtLCkBCQoKDgwOGg8PGiwlHCQpKSwqKiwsLCkpLCwsKSksKiksLCwsLCksLCksKS8pKSwsLCwpLCkpLCwsKiwpLCwsKf/AABEIAOEA4QMBIgACEQEDEQH/xAAbAAABBQEBAAAAAAAAAAAAAAACAAEDBAUGB//EAEQQAAIBAgQDBQQHBQYFBQAAAAECEQADBBIhMQVBURMiYXGBBjKRoUJSYnKxwfAjM4KS0QcUQ6Ky4TRTk7PxFRdjc4P/xAAaAQADAQEBAQAAAAAAAAAAAAAAAQIDBAUG/8QAKREBAQACAgEDAwQCAwAAAAAAAAECEQMhMQQSQSJRYRMycfAzsQUUgf/aAAwDAQACEQMRAD8A422asJVa3VlK+fyUmWpAajWiFY0DmnFCDR1NBxRUwp6mg1KlSpAgKeKVKgFFLLSoqZhIoSKM0BqoAxQkUdMas0RFRkVM1RkVUpIyKaKIilTIBFNFHFNFBBilFHFKKWyBlp8tFFPFLYBlpUWWlQFe2KnSo1WpVFVkpKtSUCiiFY0HFEDQ080qBTTzQU9LQFT0NKjQFSpppTRoCFEKAGnBoAjQGnmhJpwyoSaRNATVwETQE0i1AWqgc0JpTTUyKlTE0hTSOllpA0QqKDRTxRAU8VOwCKVHFKnsIhbogtWMlCVp7VoAoqWWlUg9KKQoqQNFPT0F24FBJmBvALH0VRJpyb6B6es+z7Q4djGe4Dt7ifncB+VX7HE8KrHtLjnKRCBcofSQc8kZfLryro/6nL51/oTtLZsM5hFLHoASflVteBXz/hHr7yf1qYe0Aa2EtuttPeIHdjnmgbiJ36b1mWuOBmJW7niNjnGuxYDX8h1rox9Fud1eos4jhV22Je0wHNolf5hpVUmtzhfHFRgzC5OkMI25wIE/GtHi/s+l+322GAzakqIAfrAGz+Gx86x5fSXCbnYuP2cjNNNMaEmuSRBE0JNI0LGrgAxoZpyaEirBTSmmilFBHJpgaalSJItSCo1qQVNAxT0y0UVmZopUVKgJytAy1YigZaW2lVyKE1MwqNhVxJCiphRUwGlNOaagIcTgrdz94it5iT8d6qL7MW3MIWUmISZDiDIB3Vum4O1aBpj4aHkeh5GtuPly471SZV/2LJB/amZO/wBMEfANy8arYHgV6yVZbhaDKEAggsQJ7w1906eXhPeA9sgusIBJRyBorSG2+qQwPpWdxJCqRbbKFAzFjmmDEifxr2Mc5ljuGzLGKuAhXYMPtLGvUch61t8N4ibbRmIIM5dp8vx9KxOG2y7FmkrqWnTM3QaCa0WvyROgEQOnrTvfSo0faLhwhcRbHcuGLg+rdiSfJhr5g+FYNddwW4ty21i5OR9D4HdWA5EEAjyrmsfgWs3GtuO8pgxseYI8CCDXj8/H7MuvAznyqmhK0cUorDbNEUpstTRQkU9hFlpiKkIpiKNhFFPFOaQpkSipFoYpxU0JVowKjWpBUGUU9KlQa4q0mWiUUmrPa1ZxUbVM9Qsa1iaVPQiiqgVCaKmNADSinp4pbJt+yJLXmtGSj27mYclIUNn8PdA+FQX7WVyq76xHXXX9dK0PZNVtJexFw5QF7NDpuxBYifDKPU9Kq8Wvoi5bY97die+WPvT0H9BXqelx+iWqnhm4hp95pP4VXt3xMT6Cqt9zMSf10o1tbZTJ5fo13FG9w3FAc9Qf0df61qe0WDF7DC4ATcs6Metqef3SZHQE1zmCuEHwPgIB/XOus4JigNIBncEyD1mdwRpXLz4e6NZ3NOHilW57R8BFgq9qTZckCdTbYfQY9I1B6abisWvHyxuN1WFmjRTEUdA1SSM0JomoTVwzGmAp6Qpg9KlSpAYNGDUYNEDS0aSaVBNKjQaVAzUzPUbNWMizOaiNE1DFaxJUU0MUqYPNKmmnFIipU9Kp2SzxPGMLeHsKITK9+8ebMXYIg8NB8KpvczcydDudd60vai4qLhFmGNi0xHUZm1nbKArH1rnExAkAQZBI6RJ0+Qr3eHrGfw1+EtxpOnKpbbzEGPDSNuVVzc20HSaktHn8a6Erwu+MECZ6gxP68DVzh+JKtObbXnp/t+vCs1JI6zseYER+NW8Dwm6wzKmkAmNxuCCOk/jU3udqnVdxYy37TW3924sE6GGAkOpHQwfQ1w+PwDWLjW7g7ynlsQdQy9QRXTYDFNaAzKYhToNJH0h4Efrpa9qsCt/CreVTntaMdgbc6iI5EqZ6E15nqOPc3PhWeO5tw9CaI0DVwRgjNCaI0BrSAqU01NTApp6CaeaWgOaIGo5pwaejSU1NNKg12aVMtGBWEG0ZWny1JlogtPYQlKAirWSha1RsK1PUhtU2WjZBpRUgWllqQXH7tu/2BusyMLaWsyrmUW+1cFiJnMAEAA3zEk1jlrWgto87DMykTlEaAbkZQNeZ3Nal3gb4gObQk20ZmXmykxp6kfGsa1wy86z2NyDkB7jBpYxbcAiSZJEDkfszXu+nz93HKuCtQVBGoG/VD0IHLxqbD3PrHQAk6VDesm0wN8m1ch5CBXLhNGJWYBJBBzQCQduUV3FMRmtABB76gCZGkuNz+ArqJqni1rKLYUkme/trH0f96sDjrBkIJG2UiQVkEMvo01z7ZLg3Ft+jGFP3WOinwNadjFf3cKty3avaSQWzBWPih6RI8BSsOV3VjjLW7Kdr+1N0kiSAVXbNMayZ0PTzrocLbF4G2moZBNsiHCvbdTJ2O6GNxXDcD4it92u3wFt20l1XYKohUTWZO3iTXRexF9sRfvXHAErmboJIgCeQCkeS1z5YtXFf3NszJlOZCVcfVIbKZ6a6VBdQgkEQQSCOhBgjTxrewloArCiJX121JOpP9T1rExn71xqTnYeJOc/E14HHye+3TnsV2qM1tWfZq6f3pWyPtyX/AOmskfxRVn/061aDkKXyo7ZrgGwQ6rbHdGvXNWtzkJzVNNNQ5q20BTSmgLUpo0Ek0QNRg0YoMc0qalSNoqtSBacJUgWuTZGCUa26NEqVVpWq0jFul2dWHskRI3EimyUbNVa1QmzVzJQlKeyUSlMUq06VEVp7S1PY+/kxaA7XA1s+qyPmoHrVr214DnQMozNaLsgnXvIV0O/dmREGRv0x8Acji5JHZkXJG/dYFQPNoHxruMdDgkHQwy9IIzCvU9FnvG4/anHiGFw4bRYDqZAPMjQg9QZg9NJpjhWDfs5V19+2ffXy+svl1rsPaj2Vzr22HGW6plgNCw8B1EesnfnzWH4yl0C3iU7y6JcSFuKdoB2b7p6V6WOWzqj/AHlH0ujIx/xFHd1+uoGnmPhU3CcOLd4Ldts9q4NOzIEsslSjbEEZh6+FFxLD/XZWBPcvKIVj0ur9BvE9ayThroOVA+Ze8irOjciFHOY1FWTp7PEwtoWkXKC4a4c2aYBCrtoBJPiY6V6d7DKLOCZ/pXCY8gDHyDfzVw+Dw1h3lrObPBV1udnIYSCRBAOs6ZZjUiDPovALyNbRRbKhGB7zKwPeAyqFkRlQATtHPWcMmscrhrUEazBEEc4Onx3q7heGLZZmU5rjM5a5tlzMTltjcD7W58BpUa4cWsU9vlbdgPuqZWfTKKt4i6BLNoOo3J10A5z6V8hjvjuUrKozb015c4nUzp5n8iazeJaWbx/+MgnzKj/b1q3autc7zCF/w1k6DmSeZMDWsn2kxOSzk5uRzk5VOY/5so9K34pvKRPy5VjQE0RqMmvTgPNPNRzTg09GmBqRTUKmpAamhLNKgmlUm3kWpVWhQVOq1wbKEq1KlvUDxAPh1pKtWMHe7RlfmGC3euZfdb+JQD5hvVLW8dZzKSBqpZvNZE/CQfjVXE4TLlI2On8Q3H4H18K1Q0E841PkVMiPGCKpgyMnJgI8GEhSPw8jWN5fblINqGWgZalihYV0BAy1CwqwwpWlGaWEhQWYdQomPXQetMqivnIoQb6M58YkL6A/E+Fb3Csdnw+We9a7v/5kyh9DI9BXOXLpYkkySZJ8Zk/MmrXCcZ2dwtEiAreIYifkJ8xW/ByXDP8AHyzl7atq5+0iBrz8f96xuM+xlvFpee2mW+gzKRIDiYZGGkmNmkHSNan42pU8wT7vQ8wR6RpR8M9pFJ1OS5qp5q8aSP6GvWnJrts84TEPaJRgCfdZXB5cp0k8oOv5u/GXW2bVtcgYzkUOSSNAM1wkqBJ7qRPOvQcZwGzxG6cpyXWDAA6qxClhrzGnoDXnnE8C1klGmBIMTy0M84+PlXVhnMpuJ06T2TxSvZVQQHtFlaIJjMWBK80MxPht09D4HdyLbQsJ95iFCDvagRAk5UcyeXpXg2YrDo2TID2ZV+/mOmkQflGldn7NcXvm4jXr1y4UaVLsWiSM34A+kVPJNdtcbvp3vFbWTE37j6B1Ug+AVQ/rmWPGs1P2zZn0RdAPnH9TW1x3Bdqog5cuW4J1Btn3lnmVgkeHpWU12BCCAPd+OskTrvyr5r1HDZzX89s8po9y4BJJCqAWY66Aakn+g6jrXFY/GG65Y8/dH1VGw/PzJ61qcd4wHHZ2z3dDcYbMQdFX7IMHxIHQVhGujiw9s2zC1RGpDQGumAFOKeKUVRiU1IpqIVItRQOaeminqQ6NKnSrPDsPClymY6m0DsWXUz1BgiOfpUd+2Fcge6YZD1VhI+Rj0rzPdumdRVPD3uwvS3uto2mwmVb0MegPWrgNQcQs5rZ01Gojw3Hwmqh10TrpP2T+p9fnUBtjKCPGPQ/71z3s77RFbi2Lx01Wy/msC23htB5beXRMe4PvMR/lrh9Vhcc5sp3FHE++w8T+M/nSxOFa3GYbiR19RuP/ADV5rK22NxoZpzJb3AkaNcPTTYb1Rw2GuYi6VAzOxBJ0jmCTGwEj4V2YZzKzGeVW9oFtSGPJRqfE6KPU1ED3X+6P+4tX+KX0EWrJlLZJZ/8Am3Ihn+6NVXwk86z5GRp+yvzzH/TW1mqVVSPPxnwq5w22pjNOrEtAGoVfzkiqw8PTb8KvooQpIIVQO0J0VS4OpY6Dcb9Kz92r0zjN4txLPatKw/a9qyqv0nUnOp8hLLrtANVLfDiWzNprMddZmrOGsFsTduZZW2gt2juCW951K6Ed4ifCpGcFwp1USX5d1RJXzMBfWts/UZZTHjnxJv8Av8LviRqYPia4PI0A3bpQ6j91hy4Mn7dxZbwBHWDgf2jYPscW8pK3O/bP8K5lHiCpbyJqxiuzAfEYy7lUsdBMsSYEAA6HkByG8b3PbO+mO4ZYxlmT2LAHkQA3Z3A3lKfGvV/4/PcuOuod6cHaS2VhozAmD1EBlIPQg6VfwSm2Dp7pAnntIHjsY8jWVlJ9FjaMpt6DyEGK1uEYnN3H+kApPRgZtv6N8i3WvSuOzl09JwvtAGNshZTs7fac9GGrKPsuNR0B6Vhccw752t2yqpyLOFLqQIA+zBGpiY5aiqOAx+Vwp0Y7D6xGjJ5n8QOtdBfUXra2wQXCs9kz74Bl7WXkR7wHMEwBqB53qeC2fT5nheWsptyF3g14f4ZbxQrcG06FCRUK8KutMWm7pytpGVujE7Hzq/icZlO/n/QetZt/GknT8K83DPO/DEZ4cF1vXUX7KEXbh/l7g9W9Ko3CCTlBAnugkExykgAE+lJmJ3pq6cd/INFPFKKeKoEooxTKKNRSoLMKeiy+FNUh36yTI0y5ckbADYCoeIWRlBAjKMyj7DNDL/C+3g4q/wBnpr9n86ivpoo5FmT0uIR/qVT6V85wcn1a+4jGW5RLc/X5VUz1buKLaEMP2hK/wDoR1Py0r0JFxznEcHkvAL9YFT4E5ga7VsaBbJbU5tBEgkiRPhp8q5viFvMEbocp9NR8p/lq1xRjbKKTqCwPiIRkb1Rx8KObD9WY/hM621nuGJJknUk7+tVrePa1nCGM6ZHI3ylgWC+JykeRNU72OgDf/wAbfP8ACoVuGNdzqf6Vhw8dl2cTs9SYDGdm4bIr5WVsrCVMSNR6iqayxgak7fj+APwNBmg79QY+Brs8eCqDjnErl9yWRLUtnK2gwBbrJY9SRECdd6zrzloLOXI0GYkx8a6H+5K6ubjqioBLnQSzAKPU6R4iuaV8wmNpH8p/oRWvHnc5sr4WuHcXNnMpko0FgDqCDoy/Oetatq+FGZILEA5usmQQToiwB4/hXL3HjetLBX7RCqxYuBqmYLEb6EefnVZ8c/dJ/IxS8SRLgHauXI1MCRP3m6eANdR7FomJwOJwsQASQCQTF1CCdhs6D41y91hrlw46yxdvwitf2Gxly3jFzJlS6rWjCZVBjMhmPrKBqfpV0+lz9uc7NwSDs2dGG0q3oYPyj5VIt3KRPLQ+PeaGjpEVs+3nDuxx12BAc9oP4veHz+VYd1GEAggwGWeYImPnXt+ZsN9sRmCs2Vg0ZwR9JdyWGokQZ+0a6fguKN62ysxFxDntsRLNlMo+n+ICAGjfzJNcTwy/mUrP1SnnGnyketbPDMcU1UmQc6iNQR7405FeX2RUZzcXhV7j2AF22MTbUCSVxCD6F0akeII7y9RPQCuaNdhheIrYxDK//DYlQxg7IWHeT7VpyCDzRh9XSHjHswodgGW3cBE/8i4GEpcQjW3mAmDKghhKha871GEx+ueE5RycU4q1jOGXbP7y06jkxEqfJx3T6GqtYS7SKlFIU9AOKNaEUa0qBUqVPUh6GtyUM9V19D+VV7tzRQD/AIluPiTHwmoxistpniRmQMNtCDs3IzVdsYoClRnlxAOgU7AOJknUxGnidq+e4uKyzL4JWU9n3vpsZT7Czo/3jy6b8xVZ1kqvMnvebH/zQs7MwM795vLkB4fkKfDAs5YAkICxPQAaT5mB616GM+VfkmYOrwI0JKjYFTMjwKhvXTmKn4vazLYubnskB8crNaJ/yoKqQ1oho1GpB2I0MEcwVPzrUwrg9ip1ylwNeQvW7g+RaquWpTw+q6qGxw3MDJAYiLckZZH0T0naetUuzncFQDDEgkA8wY56bVr3SAGY7a6eugH65HpWbdzOxLGdz4Cd6y4c7ZdlckNy/C5VHdaAxPvPqNG+qOcDwkmBENw946aztz36VLbtl3QLuWUKNN82mvnWzZy2TkWMRiBB1M2LBncsdGYHnt0nSen4GGNyVeN4G5asKGGQHIWkjM7C2sALuApXMT1EVhcK4Eb9wqHyACWIEmNtBt8elaHFCzP37huMe87HQTMBUHJR+Z0FWeBYvsi5VQS0CWnugGTAESZPWpnJ7Z0eVly6cpftol+7aMsbROVohXhsuaNx3tI8N607XB0UFimoAjmZJAo1wfaXgwmS5b0M5jG0EEiNjWhjbbRoCFGpPqY841rbPl91xmPX3/v5LSnhLr2vcVD962reoJGlaB9ocTaVCHAUzCrr7pEjXbcVUwXDjcDOzZLKfvLh1A6Kv1nPJR8qqYzE52EDKqjKi9FHXq3MnqardgbH9pdgXbNjEpB2VvuuMw+c/EVyF/8Aa4ZH+nYY2n+48tbJ9e0HoK7LBRisG+Hc65SFPQjVfy+BrjOEPF02rvdF5WsvP0Xn9mT5OFH8Rr3eHk9+OzZ+Dv5XIOkiR4d7vD0NbCXWRgykg6OCPjt51hYzCskMRElon6yQHHwPyq/hMRKKeUfDlH68K2EdAz9paKIIKHtsNPINuniCZWK2eDYz++YbJBa9YQtaXTNdw8/tbH30PeXxXpXJ4XEQZ+qTIB3R9HA8jBqzZv3MLfW7aaCrZlYbZ1iZH1XUgx9qKy9sv03wu9pOKYtpKBj2ZAZSDpcU95XI29OREHUVm13XtHwm1isF/fcKuVdWu2/+U7MBdQfZzEN4GSNHgcMRXl5cf6eXtZ2aIU4NDSpBKKkWoVNSrU0DpU1KpDpDxHe1vIlz0ZRKqPITPjpyNRK+Ug76jMOREzqPQetZuGeGkmNyT8Sx/Gr4E777NXnWTHqM1pMA11wloEyPePIcyfLRY8PGum4nwi3hMAVHvuU33aGBOnw06Vk+ynFhZvAXNEYw3QH6LfHTyNVPaL2jbEYhrixktgrZUzG4AaBzJhvJRXTh7JxWz916X5ijexAZmRzopKo2+XSNeqGCfA6jmDOtpra2ifotB56Fe7rzBCmCN9Kx7WubY6TPkR84JrQ4fxIwbbag/u5+i0hljwzRp18zXPcdTUGGWst1dx10ElRsrHXxJOvwgek86iu2oGURMAvpt4fhStwq5pUkaDaM0axrqBIM9YqEt9rf3iTA9SdAPGs8ftE1C90ICSSOQI313I8hPyrUwOFETbIOVSyoAwuEnSezPvNBJkE7cqzbhB91lMaaSR46kQT4CdhUFxrivFo3FVSFOViRmnUqsxvI0j3fGuqcdsa42THQnY3HBKFI0ymZABIGaefOrmHtEWycpljp90c/ItH8tZmP4piMwzP2pTTVu00mSJPe+BNSL7Tm/cUuy2SJ1iVn7PQ+fx5Vnlw5XvHwUkaeEwRB05CCY9SB6zU+NdbS5ioYnQBie8SIOo1MAmkOM21OR3gjmbblj45SqgD1qbCWLFx5ds5mFNzIFAnkrED/ACmsuPg5M895dRVsnUYZa/i4VEZlWciIsW0nc9ATzJJPjWjgfYl3/eXFXqEBuEeE6L8yK7JcTZtAdo6KBqFL5mIA+iigFh5Csbif9odtRGGtG4eT3O6nmEGp9a9f9PCd5VB7fs7h8Ihu3GYRpmZ9+gAQAEnkverieN8JXFDEXrCkQRdK/SABy3Dp1Uh/NWo+JcXu4l895yxHujZVHRVGg/UzTcOxzWbgdNxoQdmU6FWHMEU8OaYZfT4ErP8AaG2XweFuhIJ7UvofezLMz11PrWFg7oiOnwgnQ/l6V6el7DYvC/3dos5f3edtFOYkZG5jUiDyNchd9iBkzW8ZYF0EwhbQidRm93WJ1r0cefCzyvW/DKw1zvfEEeamtDA3+0QA7xHqgBU/ymPQVNY4OLbftL1phEOLSOG1EFVdtPWtPA463ZZSmFtkIZAcsSTEalSOXhWefqcFdTy1eDJew2AxRa0Tau29mHdzZgmYjplY/AdK48rXUce9sL2Kt9llW1a0m2mxgyJJ1jbTwrnWWuPl5JnluM8rtXIpqkYUFRKR1qRTUYolNFCSaVDSqQ0VTuE+ED1IH9a0sJhLhsdrkORTkLRIOmh6xss9Y612PA0weFwxxV1wC5YgSGcGT+xtruDMnSN9dBXH8R/tExF1WREtWlcEELbEsC0xLkgmN4AnXSsb6f6fqvnwnUR27bNqisxG4UFoE84/W1U8ZaIkEEcwCI5zoD6isXF8Se579xm8Ce6PJNh6CiwmNKe7qPpL9E/0P2hqKmcFx+S20LF0aDqCPHVao3MTrvrVsWGkMqGGJKKNWKxo+UciZHmKjwvsziLpzNZdLe5Z1ZZ5wAYJPlV4YTdtFxsaoJIGm+o0M666Dn5DpUeItgiHcgDXKsE/xMdJ8gY86G+SO7mVV+kSy5mgc4Og6KNNOe9MmHkSTueQPx1isscPbdksWMWiiBnXuwjAqxVp96IE8uc1BjLbomWyZRtO0GpcxOSPoHU93c8ppuz6A+unKr/BPaNcHcLdk9yViEhVmQdSRrEaR1ro478VUtVsN7K4p0z9g8AblT8UTf8AAVSx2BUadmykblpzk+IgAeVdl/7p3Po4ER9q9r8lrTwPt9hbkHFWXtMROkXV3I3EHl051pccN/Tkrp5mge2MjS1s7Lsyjqk6D5g9OYrXsM+uW8zLE6FlIExDpPdPxHQmtz2i4gL+Ju3E9wtFvTL3FAVdOWgrPtXSplSQRzHzHiPDnUTOwrGbZ4eAZAMzIMmQeWu9bOHQ3e62tw+43Nm5I/1idg28kAyNpUx9s/vbAP2rZ7NvVdVPoFp5w52a6vmitHqG/KlbcvJSKAqRRVjiN225zIWLH95K5VY/X94kMTuNuekxUCCoqhAU8U4FPUgOWmy0dNQaMrQFKmIoSKvYVnWoStWbgqBquUgU4pqaasDmlQZqaloO59m/fP8A9N3/ALYrnuK/uz5r+IpUq4sP8n/q/iOcxXvt5n8aKx+Y/GlSr0L4YVvexP8AxH/U/wBS0ftl+8PrSpVzX/K2z/azOFbn0/1V1d73B+uQpUq0zYxmYqonpUqwyXijb9fGixW6/cT8KVKlDVjQ09KtSNSpUqYJasJSpVNMdKlSqQVKlSoMNNSpVQRXKrNSpVeJApjSpVpAGlSpVQf/2Q=="/>
          <p:cNvSpPr>
            <a:spLocks noChangeAspect="1" noChangeArrowheads="1"/>
          </p:cNvSpPr>
          <p:nvPr/>
        </p:nvSpPr>
        <p:spPr bwMode="auto">
          <a:xfrm>
            <a:off x="809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6" name="AutoShape 14" descr="data:image/jpg;base64,/9j/4AAQSkZJRgABAQAAAQABAAD/2wCEAAkGBhQSEBQUEBQVFBQWFBQWFxYVFBQWFBQYFRQVFRsUFRUYHCYeFxkjGRQWIC8iIycpLSwsFR4xNTAqNSYrLCkBCQoKDgwOGg8PGikdHR8sKSkpKikpLCwsKSwsLCksLCwpKSwsLCkpLCwsKSwsLCksLCwpKSwpKSkpLCksLCwpKf/AABEIAOMA3gMBIgACEQEDEQH/xAAbAAAABwEAAAAAAAAAAAAAAAAAAQIDBAUGB//EAEIQAAEDAgMFBQUFBwQBBQEAAAEAAhEDIQQSMQVBUWFxBhMigZEyQqGxwRRSctHwByNigpKy4TNjovEkQ1NUg8IV/8QAGgEAAgMBAQAAAAAAAAAAAAAAAAECAwUEBv/EACgRAAICAQQCAwABBQEAAAAAAAABAhEDBBIhMUFREyJhMiMzcYGRFP/aAAwDAQACEQMRAD8AoGhOhJASwvKsYoI0QRqAwBGgggAI0EEUAaCJBIBUoSko06ANAFCESAFgoSkSizJALJSCUJSXFSQAc5NlyMpDirAASkFyJxSZToBRKEpMoSmIMokJRSgQoJUpsFLakBIyowEshFCgSoSEYRFKCTQBgIQjQQAEAEFHxuD7xuXO9n4HR68VKKTfPCAmtwbyJDHH+V35JdDZ1R5hrHT0gDmSbALJ1NgV2GadRr+TxlPqLJFbG4phJdnZmgGHEsMecfNd8NLhmvrOwR0XC4GhSl1Y94QBYHwD0Mu1HJE/tAWABlNrBMCAPFyEi657T7RVqcywy2S6RpJmOl9VGr9sKr3gO8DTGjQ7S8yfPSLLthp4R6RPdXR1HD9oHO9rLMaENDfUi6saOyKeIac7Wh0Tnp5Rl6gWPmB1XOdmbWpuaC8uY4+7fLEatJuL9bK9weODHB9J8jdcT0Kc8MZKqJbvY7trYj8M+H3afZeNHfkeSrSt3S2xTxVPuqrbOFyNQRo8cCFjNo4F1Go6m8XHoQbhw5ELGzYfjl+EZRrkjSkkoFEQq0QEkpDillNkJiEkpJSi1DKpAIQhLyooQAlElEIoSAAS2pICW1IRYFqQQn3NTbgqkywZcEbUohEArBBhGgEaQCUECiTACVSrZZtIIhzTo4bwfRIKCadO0Itquy2ANewSHNhsiSWukZTusRl/lVTW2RSc/wBim2Gg3ZMeLUGPZjdzVx2emoXUswHhzMJ3OBAyj8QcbcU/iXlstIyONiBpbSPUrZwZlOPI6MtiNn06Uw4ajQgz0Oo6J3ZlEF0ASOI3dUeM2S7MTRpkibkxHD5qVhGd0zLm8RPi3+XRdF+iSJWHruYYJB4Eb+S0G1MIMVgxUb/q0R5up6kcyNR5rMUzfqtH2fxpY4cJG7p+rrnz490SceeDIwiIV92q2MKNQPp/6VSS3g13vM8t3IqiKxWnF0ylqhBCItTkIktwhvIiLU7CIhFgNFqKEsoimA2QiSyklMAAI0AEpAi2eEy8KQ5MvVKLRlyII3IlYRFBBEEaACRI0RTEEhCNBKwDpPIcC3UEEdRcLZ9rcM0PkiC5oJHMwSPLis52f2f32JpsPs5pd+Ftz8BHmtXtyrTfVc8nO5shrd0mJ66Bd+ji2myUTJ1acgH2QR68zzUOvUA0Pn+aXtPElznEWAtYmBG5VgJJifVaypIOSbRrCTqfh6cVbbPxYjW/pI5dFQhhGlyN2qn4KqQeXMfloVGXKJI29Og2vh30nCS4S08HRZwHW3Qlc+qUyCQ4QQYIOoI1C2uxqwBuL77/AK/RR9p+z4rNdiKQ/eATUYPfAHtt/iG8b/nk6nE39kSyRtWjEII0FnHOFCIpRSXJoBtySUpySVMYSKEaJMAwhCARoAtXFMvKNzk04qlE2JKCCCsEKCEokEAGUSCCTYgIJSJIC22XtJuFw+IxDpJAbTYBqXOkwPQKro4p+TxG58TuMuifgrJ2ADtnOeRZuI9SGDKPUrPPrQZJuZniL5f11WzpeMaLUuB6tZRab/EQdJS3PmATuSPzXciLJVOoQd3UT0KlNfa0SNZ0uQJ+PxUCifl5KQx8303Efr9WQxoscJjHCL2kX4FbPZW0tD7wMEWmLX5rnOHxBBFx52mN364LVbCxoAl0kZoIMeEH6XKoyRLIOyL2s2L3NXPTH7qpdsaNO9k/Ecuiol1NuDbiKTqL4hwMGxhw9l08fzPFc0x+CdRqup1BDmmD+Y5EX81jZ8ex34ZTONMjlIcllIcVQiA2UklKKQVYgBKKURRJgLBRgpEoSgCxKTCdyosqpJDeVAhOhqGROwGUSdLEghOwCCMIkaQg5RIwEeVQAtNoYhzNjk05zfagTFyA6m9gJ6uEDosazOZa2YaA3Th4nEnllJ81oam03UqJyGDnaRYEey+noeVQ33KmO26ga1jXBjWeE5BlkTOd8e07xMdPLkt7Sy3YkTXQ2JaG5hBib6jQgwjaYmdE13rpJJmownODfMCT4jx4eYToIc2ad9Jbq5t/kuxAySzkrBuAdkDo/Of+lWU3lrdBmOjSYJHEjWExV25VBGZxyj3R7vRAGqwTaDGAvbmuXRMEB0HwnTy4yr7ZuGw73ZadQtJ0DmkbvZJEt+KwFGo+pT8Ny2Rbe0mQY5FxHmFq9gONKg+rUaWvPgZII8RBn0F1VIsRrMBgHUah8Ri1p5RB4WAuqP8AaDgRnZWb72ZjurIgn+U/8U/sfG1KVCq6o4uZZuV/iDnPsJnWwm3BTu1wY/ANfcOdUY5rQCRmLcpA3gZQT5Li1EU4P/o58o52QkOCtcLssOHjJFnGBFg1ubU77ac1VFZMZKXRztUNlIKWUkhWiEFEnMRh3MMPaWmAYIgwRIsmpUkAEJREopTAugEoMSg1LDVy2MbDErInm004KaVkqIhpJJpKbkRGmnY6K80kXdqcaKSaKLIsihqLKnyxJLUhCaODbVc2m+zXuDSeEkCVF2v2ExNLEPa1gdTEeLMIgmIvBJv6OPAKYBwXUMS1talTqj3mB3XMBII3jctTQTdNDTOIf/yI8X2ig0MeKbagqB2YESWkNknKJBMRAUZ+0mMcTSpgua8jOSRaLOa33ZMm86BWXbHZX2eoBllgLsp97xOLyJ3wSYlVYwmYZ6YzyIc0auA3j+ILVTskxp1PP46ZJOpE+IE/PfdOfbWuGWvP42iSLe83f5KOcKR46LiQN4s9v4hu6oDaDXeGuI/3Gi4/E3f1CsFZZUcUyk1v2etmeLnKHNyzA36jRWOA2xVxFVraj3PMwATMTGg3LMCi6jUbUaBUYDfLdr2mzhI5eYWjbtVlCsX0qIbAGXM5xIdHtnc4zcWG7VQkiSZptu7VzVGUaZ8FEQY95+jneXsjoVre0NHJs+gDIdmb8abifmud9kaPfYimHEkTLp1gXPr9V0rtrUDqbWzGV4McTEH+4/0rP1tLBP8AwSd0ZOhS9qL/ALup/Y6VmsLhX1XBtNpc47h8zwHNbDCYfMcs5Za4TEgS114UrCbPZRZkpCx9px9qof4uA4D5rzWnyVFsqZQ0eyYbevUv9ykA4+bz4fSVLGHbTjuWZN2YnNUPMuOn8oCtW0+NgLk8Lx/hRHs8XnZWvK5EbZjtvu/8ioOBy/0gNn1CrSVN206cRWP+6/8AuKryVowXCBii5FmTcoSp7QNS1qdYxG1idDVm2TSA1qWWIAK3q4SacDVoaR/SSRHGCT5KNkinyI8ikNw5yl24EA+e/pcDzCRlUkwGSxJcxSMqbexOxEV7E25qlPamnNTsixjKt9sGt/4rWEy6k4tPLN4gPKSPJY3CMAmo7RunN24fU8grTspjMtV1N2lURf74MtPncea6tJk2ZF+8CRM29stlUFtQAh3L9R/hcv2zsyrs+sTTk0iZadQRwP8AEP1bTq2Pq+UfNQMXg2Yii5tQZmnjJgjnu18pW2p0yw57TxFHEeJh+z17eMf6bj/uDd1VZtDDHMW1GinV3R/p1BxadJ+cqx2/2IfhmCvRcXUiS3SXMP3XjeDe49ONdTx7XU8tYHLujxAHfFwW/ror4y9EaKh5ezM0FwB1bJAPULV9n6VOrh6ZxAc6HOZLCA4BsZQZs4QRwOig4fFUWSXtOIOXwBzTTymR4n1TqAJ3KX2XxoqVawcYBDXAAACWkNJjh4r+pTk+BpG/7K4bDUKjXNNUTHtU5MtvlBaSA0mDqToFpO0GDDsNUeAZZkqiYzbw4Hyd8FmNgUj31NuV8XktfDIMXOs+q2Peh+GrDc6nU+LXZY6LhzpThKL8plklwZfYpuTwEeZ/wCpby3xEktAvxH/fJV+yhlohxtJzEncALfC/mkPqurvgWaOXlmPMryCdcIqofZijVJiRTaTF7uPEn9Qk1K4YHPdMNGa+7Lf42SpDbNnpFh+aznajaRnum6CC/rqG+WvXouvFjcnRDyZ6q8kknUkk9TdMuThTblqIBCKUCiVgG5a1ONCJoTgWPZNDlSiM4y+y6C08Wu0/LqCrqPETe0EHoVnNj4rN+7OrTnYd8Ey5vzcOjuK0bjp5i/O4+SjJ0HY1DWOcIlh1G8NeJjyOnQKtr0MriNeB4g3B9FNqsJL9f+iAmMQ3wNPAlvlqP/0uXBlubXsd2RYSXBLSXLuAYcE24J5yPDxnE6Az/T4vomJjWOAGVn3Rf8RufSw8lGY6IIkEEEHeI0KDnybm5JJ87pBE24kD1Qyo1mIqd5TD7AuEOA0zAT9ZVRhtqBj8j4DXWk2g9VJ2Y4ZnNcbPc1o/FfLHCwjzCz21x46lM6gG/wBD+a2cWTfC/XZdF2jaYbIaT6NUSx0TP14dfyXNO0PYx9Gq7ugS3xEb4AvB4iFZbM23UaQwkubpe5HQ7wtX2Wc91aHEGkwZn5tGAggCd0zpwlThqVuUQOM1aA3gjeQDa2+Dok4fFPpPFVngLZDdCDOo/inetv2+2AKeJe1jYuHCLQCTv3aH4LFNwBLiCA6Nx8J8yFpoDX7B/aKweGtRqB7hGam5paAZkhriIPWYldF7I7cNanUkCWyQ0GYZNgDvgX534riGCwx7wl+p0A0tbKPguofs8r/vsvFt/Jc2WNcoug7XJN2zTcKwo0xDT4xGhB0A5AD4JxlMMaAL8SN509LK3x2Gmk4sv3bnCYGYNJkt+R/lPFZfG45rGy+97DXMRe0/PcvNZNPsyV48FE+HQ/tHHNosL3XOjB9535DU9FhqlQuJLjJJJJO8nepGPxzqrsz+gA0aOAUUldWOG1EBBSHJZKQVegEFElIKYG6YnAmmFOgrFLEV2MaaTw9loMg8N8es+q1Ozsa2rTa9sQSAeR3g9Py4qkxNLOxzd5Bjru+KzOH2w/DVZbdhgPZNiPo4birIw+ThdkXwzogBzvB/ihRMURkP4m/JykYbFioRUYZa5hI43ak08OHh2Y5WAgk6nfYc/wA1j4/rkV+CSI2z8JncS6zGiXO3AdVEq5Z8JJG4kQfTcpm0K/hyU/DTF4Ju4j3ncT8kexdld401Kpy0aYJe7jBnKOZlamKfySqIXyRTh8tLO73yWsG8xdzhyGnVyjUdf5X/ANrlI2ntA1qmaMrQA1jPuNGg67zzKjUnQHHg0x/NDfqrpVfAmRD+uITmEkVGkbpPKw3ostxbXTn0UrB0z3b3hstLQARpc65husq2+StITji51GmGnLle5wIEGfCQfJUzqxxdarVAy05yj+J288hqfRWWPxzRQcxrmGqM2VocDdwAFxLZmbShgcAaOHpsM2GY9SpLPPFCS6t0ia4TGaeFayMozOt1JJgDqTZP7Y2j3dP7NSNgc1V4/wDVq7772NNhxiUxg601C5p9n2fxuOUO8gSf5UmrVoYak6tiQSd1OBIn2RldYmI10hGNuP62OKbRZ/tPw/eYajjGaFgDxxa4Zo9Y9VzilWcx2Y3uWnnmbLXBdT2FtVm1dmV6QZlLJYGmPeaTTdYAC7R6LkbJylrrEC3IskeR/JeuxtuKb7EWDCHtneIt01haTYuIdQxTHSSGgF0XJa8ajj4T6hZFpLHz0kLSYGvmpiCJp/2OOnk4/wDJNxsmnRt9i7Rc3xE55GWoNc28PG+fmI360+1dkNFQ96XumC0scwMyuuCxuU2jdxngomydoguyH2mi4+8w3kcY1tu6LSYkCt+6J8WXNQdpmn2qJP3pEjjbg5ZuqwOae3h+CyX2RlauwqZPgqlotZ7J6yWH6KIdjtDoNUZYnMGOImfZgwZ56J7G4kNMG0ajpyVZiMaXLIx/K+yj/RKfhaDPadUqHgA2mP6iXH4BRcXtHM3JTa2my1mi5jTM8+J3mVFc4nVJXXGPt2KwIQgjhWAb3HshwcBAfJjg4GHN8imA9WG1RIfye1/lUbf/AJKn7xYsXfJIlB6oO0OFhxIFneL11+K0DKIFIufOY+wON4Ljy1hV+0Keelzafg63zA9VbB07CStFl2UqltKmDp4gPMlTRicziGnwj4nifl68VTbMc5tGf4HuaedPxOH9Lp8kNmY3Xn9VxZsL3SkF8ItK5noPp/n5KO7Hu7vuwYZnLyBvdAF+Qj1UPE47cDM2Hlv+qRnVmnxuPIDrnoUqsHcbaG4MEGCOFlHL0nvCD0/ULroGSO0vaatXN6dKnALWuY12fLwkuIG/QWlZhlOBE2+B4df8LSdxn8OsxCqdr4M0KndvFyC4W1A3/NWQyubafYuyvdZWuD22XtbTqE5gA1rp1G5p4HdKqKh5Jlp8Q3XF/NWvGprkrXZrnYnKCKQiTuMHf4nv3a2FlV4+jTcBndmjc0Tfqf8AKd7gGC+rbUBrDH5KNVNEf+44/wArZ+arhx0Ws037McaxuIq0WAgVKeYSQZdTIPAbifRYvt3sr7Nj6sDwuPeDhBuR8VY7D2yKOLo1G08oY8Zrkuymzr6eyTuV/wDti2YCaVYbpY7pu+BPot3Rz+tehHOnVbyBuIP9Jyk+im7IxmV0HoebSIIVZTdHlqOO4/MI2VIcI01HMcPgu4DTsqlr4cZLfZc2zm72vaRvBg/9rW7KxPf4ckkMqsgmBbM0S2o2NAY0HPdCxLKssa7hY9Nx+Y9FdbH2gaRB+6dR7zHHfza7+7gqsi8lkH4Ju3tnfaKIxNIQ4EsrM+7UH0dqOZ5rIOW2wm0m4bFvZUGbD1m+IcaTjGb8VN8t6RwTO2+yTQ8tY5rXwHNzWpV2O9mo12jHbiDad4kBZ+pxqP8AUXXkjJGNQUjGYJ9J2Wq0sdwIi3EcRzCjrlTIBhHCIJQKYHRNpvnPzoj1D7KsoUg1ueoJn2WfejeeDR8VZVmznc6zO7aLwC6C0kN4m8eap6uKzOE6nQDQNG4cgFhQtRSQw8ViCbuNz5QBoANwQbTExMhwyO3Q4tBj1g+RTNQ5qgHMD1MJL60Pc4aFxkcpkdCOK6UuAbonYIF2DqAe1TqNcP8A7A6mR8lWYKzLa6eausG8BuJDTIfS7xpHJ7X+RBzeiGHwOUGpHtVHCD0B+qhmmlGyaVq/RXPwZZGbVwkHdHAeaaDXEwASTpF5Vzi4NNzX6e00xOV3LqLEfkqhzrfu5AgA3Mu6p4p7o2QckhZeKYsQ6ppOrafT7zueg5nSNVdc9T80T/aA5i/OynYPZRxDiKIda5LoyNHFz7R6K6hRuQ9syoGNFV2jM3nEQAONz6LJ4zMX53TmkkySSC5xcRJ4Zi3yW5xW1KFBnc0GNqvY0l1UiWtcfeHOTbgsoaOa28mPVEJbG/0syLakiBVwtU0+8LHCmLZ48OoEknT5KO3AE3kXsN+o19Fve2FEDBGjIJcWBzQQTAuZvbQLH9nsBBDDMMkiRqDeLaEE+c7tF0xyL43JcNEGkFs/ZTmZnZzoBFiOO/orLCGkP9drj+ENCkY6AA2N829B9VDNQcPj81VGbmt0g5LaljcE0XoZ+cvB+cLRbdy47ZbiwEQ2wMEgstB8pWQxgyUWtdAc8h8RdrQCAT1megV52J2h4X0joTIH4hH0j+ZdukybZ17H5OebBDXVu7qRFUOZJ91xENP9Qb6qvxFMskO9prjbodPSVYbdwRoYqqzQh+Zp0tMgj9bk52hZnyYhogVm5jwFRtnj+ofFbidgxrZmIlgGoMjyJ/NWGExOUjMJbcOG+NCFmsHiMruEnMPqP1wV4agdoNfy1/XBNrwCL/Eg1KOWc1XDkln8bCLtPGW/RXfZzH/a8N3AM1qTS/Dl3vsjx0HfLyncsjg8dlLHG0fu3HdHuu8tP5QhSxTsNiA6mcv7wuZHuvabt6H8uKpq/qyx88mhr7TyUxmAfSM5W1Wh+hgtym7XAiDBGnNZbFVQ55c1oYCbNbMDpJJW72zspuMo/asOB3da9Rv/AMfEAQSeDH6Hq0rA1GEEgiCCQQdQRYgrIngWGVLoraoSjBSSjCQjY13GoXPkkQLEyW+IeGfu8P1MaIJdG4R03D6p2lUAdOoIgjiDuVxsfs87EVMz705/qPDlCyccHKVREiDsrZDnMfXdZrGlw/icNPKSFGfhRkzAzaXDePERPNvPct92prU8PhO596oIAG4Mhx8rR5rnOJxJbV8JgtaB5i7hzF3BXZ8eye1euRSHtnPgPHBlQeTmOPzHxVrh6mamyN7vjkYPmCoWy6THuJb4ZEOb92ZBcOLYJPEdEKNU06JYQc4eW9Ilrvp6rlyx3Ki2H8GHj6kuyjQW6ne76dAo72w2YudDw5p6gwEydAJO7yTVUgy4xwAH60UouuEUjGFaM7S/2QQXRrAMmOcKyrbSNUCnTHcYeYDG/wCpU5uPPifjoqmvVLRYST8gZ05n5K42ZWpOLXO8Bvo9pbMWJa4hzb84V/LVl+JVG12RNrZW08lMZWZ9BvI3k+8evwVdTZccNfRT8dsmv4nPyOp+ENNN4c0XOu8EzckJWBwDiWujwNkk7iRfKPryVD+ipshTbGMfTs1g436xf5geSc2dhgAXaFxgdB81IGFL/ELzMcyTc+Q381Mw+Ey668d3lyVE8qjHaTULK2rgCZLA4u1iNRpaL70bKFLCNz1YqV/cozLafB9U/Jvqj2vjiD3dIkvJvkmY+7a5nhyCZwXZDEVLuApji8wf6RJ9YWhpt8oW0Rf4U9fEOe4ueZc4ySeJTuz8YadQEdDGvG3oFtcB2CpiM4fU5uPds9Bc+qvWbMpYdmeKdJjRchoYPN58RK7o4Zd9ETnPbzAd4yniQ3SGPsR4XaG/P5hZjAVC+lUwrh4mu72nxt4Xt8xDvIrb9ou1YrE02N/c6OJHiqDl90cN9h0VPtPYBbWwtfD+IVcjHEGPE2WEHhmbHxWjp86ktvon2Y3tDgO6r1KY9w29BJ9fmpNGpIBvoFaftF2a5mMqOIs6HDmC0A/IrO4Kv7p3fEbiu1O0Ki2w1YFxBEBwyn6H1VjarTAPtRHMPZp5lvyVFQkuAEkyIU7BPdmqRMZswI0kO1HqVCRNGu7Abf8As2I7upejW8FQH2QTYOjzg8jySf2i7JFHGuyCGPa1w6gZXfEfFPdnOx1TE1C4Q1hEyedxCi9uQ77Y5r3ZixlNtjIEMEjrK4tVK4oU1RmoQhLLUmFxFZqYWg7HdoG0KhFT2C084IFiPl6KixNF1OzxEgOAIiQRIKYmDI8+qysWSWOVogiVtjbjsRiH1iYgHIDcNGjRG+5E+apqTiXgzMuvxubnnqU5iG2cOv5qLTq23K13K2ORJbWLHSDBB15q3dihVIeYEwIEDxWHluM81nMfV8R4TPrf6p3ZOI1E6EH5j9dFGWO47iKdOi+xNYWYCC0akXl28pgvaIzENHO3+SUwJJ0vuA+Z4DmUxXwzSZqVPKm2Y5ZiQPSeqhjx330BLc5rjLSTNhYgHcIm6iY+g5zyGtb4LEixO43F9fkplLFU4IDnsOUBhLGmOsG3xUbFZqDYpXzXFWAWneQyfenUG/Jd+OKaLLIuKoOaIDhmInKTDh1cLeqZpdo69Jpp1LsO4xv3g6HzlDA4OpVsGuceABjX3joPNSDggyRWaS7TILNHMk3J6KOxR4lTGr8E/Y206eWQ6o9wF25QY/lzgnysrFnaCk8EONWY91rWD+/NHmFj34ODNMwRcXNuhFwnKlYvGWocj91SJa7k+NPxDzB1Fa0+Ny3DcpHQdkPoiA1oZOuZ0T+INaSfNyvm7XoU4z1KQO5rTnefwtJn4LiFfCVQctRzumckEcQQYI5hIpbNAXdGSguCvczrG1f2ltbbDUiXffq7ujVitq7crYl2as8u4DRo6NFgo2HqyA2tJGgfq9nU++3kb8DxRXolji12oMcuoO8EXngVTPJKfbGEFZ7L2w6iC2A9hIcWu0kaOB3FVjU6AoJuLtDNZtuthcfRmo9tOqAS3NNuRO8GyyeM7E4Z1MGnig2qL3DsvNocEoBBdH/rmS3cUM09jMpkf+S99hIFJoB5AyD5qezaRZaixlMchmPmXSo0IQq5Z5y7Y97fBdu7d4vuu7D2tbES1jWuAHAjTRZ2s4uJLiSSZJNySd5KdLUgtSc3LtkSO5qac1SnNTT2oTEdn7SbPpvZSztBjNxB9kmJGokaLj2O25WFRzGvyNB0YGs46loBPmggnkivmlx6FIkbHxDqned4S7KzMCbkGY118lDr2LuqCCof8mJ9EfahuPwj5BObEqEZ45fIoIKb/tEfJc495aS1pgZWmOJImTxUTcEaCrBhhX/Y6i1+IFN4DmODszTdpysc4EjiCNevFBBTh2gj2dU2fh2sbDGtaODQAPgmtq4CnUH7xjXX3tB+KCC1JJbGXIzu09g0GUKjmUmBwpvIIGkNOi5UUaCzWqYmT9g0Q+qKbgCxwcSI3tBgg6jy1TGIpAEQP1KCCXkT6GVL2jelRcdYqNn+FjhlHkCR0jgEaCBRITU61BBJgKCNEgosYaJBBIYRSXI0FYgG3Jl6CCaEz//Z"/>
          <p:cNvSpPr>
            <a:spLocks noChangeAspect="1" noChangeArrowheads="1"/>
          </p:cNvSpPr>
          <p:nvPr/>
        </p:nvSpPr>
        <p:spPr bwMode="auto">
          <a:xfrm>
            <a:off x="80963" y="-1036638"/>
            <a:ext cx="2114550" cy="2162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t3.gstatic.com/images?q=tbn:ANd9GcRfzhaT8LH_MvE5FO7CdDeMvAyWNPOIVIUz589r7YOinNlnLmFXDQ"/>
          <p:cNvPicPr>
            <a:picLocks noChangeAspect="1" noChangeArrowheads="1"/>
          </p:cNvPicPr>
          <p:nvPr/>
        </p:nvPicPr>
        <p:blipFill>
          <a:blip r:embed="rId5" cstate="print"/>
          <a:srcRect/>
          <a:stretch>
            <a:fillRect/>
          </a:stretch>
        </p:blipFill>
        <p:spPr bwMode="auto">
          <a:xfrm>
            <a:off x="304800" y="4953000"/>
            <a:ext cx="2362200" cy="1417321"/>
          </a:xfrm>
          <a:prstGeom prst="rect">
            <a:avLst/>
          </a:prstGeom>
          <a:noFill/>
        </p:spPr>
      </p:pic>
      <p:pic>
        <p:nvPicPr>
          <p:cNvPr id="13314" name="Picture 2" descr="Florida bird, flower, and tree"/>
          <p:cNvPicPr>
            <a:picLocks noChangeAspect="1" noChangeArrowheads="1"/>
          </p:cNvPicPr>
          <p:nvPr/>
        </p:nvPicPr>
        <p:blipFill>
          <a:blip r:embed="rId6" cstate="print"/>
          <a:srcRect/>
          <a:stretch>
            <a:fillRect/>
          </a:stretch>
        </p:blipFill>
        <p:spPr bwMode="auto">
          <a:xfrm>
            <a:off x="5334000" y="4724400"/>
            <a:ext cx="3581400" cy="1339884"/>
          </a:xfrm>
          <a:prstGeom prst="rect">
            <a:avLst/>
          </a:prstGeom>
          <a:noFill/>
        </p:spPr>
      </p:pic>
      <p:pic>
        <p:nvPicPr>
          <p:cNvPr id="20482" name="Picture 2" descr="http://t3.gstatic.com/images?q=tbn:ANd9GcTBog0JsmcHk8xmqAX6BsQkZOQfpRLpWWNcoK_DfNXmWC1FGMEb"/>
          <p:cNvPicPr>
            <a:picLocks noChangeAspect="1" noChangeArrowheads="1"/>
          </p:cNvPicPr>
          <p:nvPr/>
        </p:nvPicPr>
        <p:blipFill>
          <a:blip r:embed="rId7" cstate="print"/>
          <a:srcRect/>
          <a:stretch>
            <a:fillRect/>
          </a:stretch>
        </p:blipFill>
        <p:spPr bwMode="auto">
          <a:xfrm>
            <a:off x="3352800" y="5410200"/>
            <a:ext cx="1219200" cy="1219200"/>
          </a:xfrm>
          <a:prstGeom prst="rect">
            <a:avLst/>
          </a:prstGeom>
          <a:noFill/>
        </p:spPr>
      </p:pic>
      <p:sp>
        <p:nvSpPr>
          <p:cNvPr id="15" name="Down Arrow 14"/>
          <p:cNvSpPr/>
          <p:nvPr/>
        </p:nvSpPr>
        <p:spPr>
          <a:xfrm rot="2014556">
            <a:off x="1644535" y="4377864"/>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anim calcmode="lin" valueType="num">
                                      <p:cBhvr>
                                        <p:cTn id="35" dur="500" fill="hold"/>
                                        <p:tgtEl>
                                          <p:spTgt spid="20482"/>
                                        </p:tgtEl>
                                        <p:attrNameLst>
                                          <p:attrName>ppt_w</p:attrName>
                                        </p:attrNameLst>
                                      </p:cBhvr>
                                      <p:tavLst>
                                        <p:tav tm="0">
                                          <p:val>
                                            <p:fltVal val="0"/>
                                          </p:val>
                                        </p:tav>
                                        <p:tav tm="100000">
                                          <p:val>
                                            <p:strVal val="#ppt_w"/>
                                          </p:val>
                                        </p:tav>
                                      </p:tavLst>
                                    </p:anim>
                                    <p:anim calcmode="lin" valueType="num">
                                      <p:cBhvr>
                                        <p:cTn id="36" dur="500" fill="hold"/>
                                        <p:tgtEl>
                                          <p:spTgt spid="2048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strips(downLeft)">
                                      <p:cBhvr>
                                        <p:cTn id="41" dur="500"/>
                                        <p:tgtEl>
                                          <p:spTgt spid="3">
                                            <p:txEl>
                                              <p:pRg st="2" end="2"/>
                                            </p:txEl>
                                          </p:spTgt>
                                        </p:tgtEl>
                                      </p:cBhvr>
                                    </p:animEffect>
                                  </p:childTnLst>
                                </p:cTn>
                              </p:par>
                              <p:par>
                                <p:cTn id="42" presetID="18" presetClass="entr" presetSubtype="12"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strips(downLeft)">
                                      <p:cBhvr>
                                        <p:cTn id="44" dur="500"/>
                                        <p:tgtEl>
                                          <p:spTgt spid="3">
                                            <p:txEl>
                                              <p:pRg st="3" end="3"/>
                                            </p:txEl>
                                          </p:spTgt>
                                        </p:tgtEl>
                                      </p:cBhvr>
                                    </p:animEffect>
                                  </p:childTnLst>
                                </p:cTn>
                              </p:par>
                              <p:par>
                                <p:cTn id="45" presetID="18" presetClass="entr" presetSubtype="12"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strips(downLeft)">
                                      <p:cBhvr>
                                        <p:cTn id="47" dur="500"/>
                                        <p:tgtEl>
                                          <p:spTgt spid="3">
                                            <p:txEl>
                                              <p:pRg st="4" end="4"/>
                                            </p:txEl>
                                          </p:spTgt>
                                        </p:tgtEl>
                                      </p:cBhvr>
                                    </p:animEffect>
                                  </p:childTnLst>
                                </p:cTn>
                              </p:par>
                              <p:par>
                                <p:cTn id="48" presetID="18" presetClass="entr" presetSubtype="12"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strips(downLeft)">
                                      <p:cBhvr>
                                        <p:cTn id="50" dur="500"/>
                                        <p:tgtEl>
                                          <p:spTgt spid="3">
                                            <p:txEl>
                                              <p:pRg st="5" end="5"/>
                                            </p:txEl>
                                          </p:spTgt>
                                        </p:tgtEl>
                                      </p:cBhvr>
                                    </p:animEffect>
                                  </p:childTnLst>
                                </p:cTn>
                              </p:par>
                              <p:par>
                                <p:cTn id="51" presetID="18" presetClass="entr" presetSubtype="12"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strips(downLeft)">
                                      <p:cBhvr>
                                        <p:cTn id="53" dur="500"/>
                                        <p:tgtEl>
                                          <p:spTgt spid="3">
                                            <p:txEl>
                                              <p:pRg st="6" end="6"/>
                                            </p:txEl>
                                          </p:spTgt>
                                        </p:tgtEl>
                                      </p:cBhvr>
                                    </p:animEffect>
                                  </p:childTnLst>
                                </p:cTn>
                              </p:par>
                              <p:par>
                                <p:cTn id="54" presetID="18" presetClass="entr" presetSubtype="12"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strips(downLeft)">
                                      <p:cBhvr>
                                        <p:cTn id="56" dur="500"/>
                                        <p:tgtEl>
                                          <p:spTgt spid="3">
                                            <p:txEl>
                                              <p:pRg st="7" end="7"/>
                                            </p:txEl>
                                          </p:spTgt>
                                        </p:tgtEl>
                                      </p:cBhvr>
                                    </p:animEffect>
                                  </p:childTnLst>
                                </p:cTn>
                              </p:par>
                              <p:par>
                                <p:cTn id="57" presetID="18" presetClass="entr" presetSubtype="12"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strips(downLeft)">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iterate type="lt">
                                    <p:tmPct val="5000"/>
                                  </p:iterate>
                                  <p:childTnLst>
                                    <p:set>
                                      <p:cBhvr>
                                        <p:cTn id="63" dur="1" fill="hold">
                                          <p:stCondLst>
                                            <p:cond delay="0"/>
                                          </p:stCondLst>
                                        </p:cTn>
                                        <p:tgtEl>
                                          <p:spTgt spid="13314"/>
                                        </p:tgtEl>
                                        <p:attrNameLst>
                                          <p:attrName>style.visibility</p:attrName>
                                        </p:attrNameLst>
                                      </p:cBhvr>
                                      <p:to>
                                        <p:strVal val="visible"/>
                                      </p:to>
                                    </p:set>
                                    <p:anim calcmode="lin" valueType="num">
                                      <p:cBhvr>
                                        <p:cTn id="64" dur="1000" fill="hold"/>
                                        <p:tgtEl>
                                          <p:spTgt spid="13314"/>
                                        </p:tgtEl>
                                        <p:attrNameLst>
                                          <p:attrName>ppt_w</p:attrName>
                                        </p:attrNameLst>
                                      </p:cBhvr>
                                      <p:tavLst>
                                        <p:tav tm="0">
                                          <p:val>
                                            <p:fltVal val="0"/>
                                          </p:val>
                                        </p:tav>
                                        <p:tav tm="100000">
                                          <p:val>
                                            <p:strVal val="#ppt_w"/>
                                          </p:val>
                                        </p:tav>
                                      </p:tavLst>
                                    </p:anim>
                                    <p:anim calcmode="lin" valueType="num">
                                      <p:cBhvr>
                                        <p:cTn id="65" dur="1000" fill="hold"/>
                                        <p:tgtEl>
                                          <p:spTgt spid="13314"/>
                                        </p:tgtEl>
                                        <p:attrNameLst>
                                          <p:attrName>ppt_h</p:attrName>
                                        </p:attrNameLst>
                                      </p:cBhvr>
                                      <p:tavLst>
                                        <p:tav tm="0">
                                          <p:val>
                                            <p:fltVal val="0"/>
                                          </p:val>
                                        </p:tav>
                                        <p:tav tm="100000">
                                          <p:val>
                                            <p:strVal val="#ppt_h"/>
                                          </p:val>
                                        </p:tav>
                                      </p:tavLst>
                                    </p:anim>
                                    <p:anim calcmode="lin" valueType="num">
                                      <p:cBhvr>
                                        <p:cTn id="66" dur="1000" fill="hold"/>
                                        <p:tgtEl>
                                          <p:spTgt spid="13314"/>
                                        </p:tgtEl>
                                        <p:attrNameLst>
                                          <p:attrName>style.rotation</p:attrName>
                                        </p:attrNameLst>
                                      </p:cBhvr>
                                      <p:tavLst>
                                        <p:tav tm="0">
                                          <p:val>
                                            <p:fltVal val="90"/>
                                          </p:val>
                                        </p:tav>
                                        <p:tav tm="100000">
                                          <p:val>
                                            <p:fltVal val="0"/>
                                          </p:val>
                                        </p:tav>
                                      </p:tavLst>
                                    </p:anim>
                                    <p:animEffect transition="in" filter="fade">
                                      <p:cBhvr>
                                        <p:cTn id="67" dur="1000"/>
                                        <p:tgtEl>
                                          <p:spTgt spid="13314"/>
                                        </p:tgtEl>
                                      </p:cBhvr>
                                    </p:animEffect>
                                  </p:child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8198"/>
                                        </p:tgtEl>
                                        <p:attrNameLst>
                                          <p:attrName>style.visibility</p:attrName>
                                        </p:attrNameLst>
                                      </p:cBhvr>
                                      <p:to>
                                        <p:strVal val="visible"/>
                                      </p:to>
                                    </p:set>
                                    <p:anim calcmode="lin" valueType="num">
                                      <p:cBhvr>
                                        <p:cTn id="70" dur="1000" fill="hold"/>
                                        <p:tgtEl>
                                          <p:spTgt spid="8198"/>
                                        </p:tgtEl>
                                        <p:attrNameLst>
                                          <p:attrName>ppt_w</p:attrName>
                                        </p:attrNameLst>
                                      </p:cBhvr>
                                      <p:tavLst>
                                        <p:tav tm="0">
                                          <p:val>
                                            <p:fltVal val="0"/>
                                          </p:val>
                                        </p:tav>
                                        <p:tav tm="100000">
                                          <p:val>
                                            <p:strVal val="#ppt_w"/>
                                          </p:val>
                                        </p:tav>
                                      </p:tavLst>
                                    </p:anim>
                                    <p:anim calcmode="lin" valueType="num">
                                      <p:cBhvr>
                                        <p:cTn id="71" dur="1000" fill="hold"/>
                                        <p:tgtEl>
                                          <p:spTgt spid="8198"/>
                                        </p:tgtEl>
                                        <p:attrNameLst>
                                          <p:attrName>ppt_h</p:attrName>
                                        </p:attrNameLst>
                                      </p:cBhvr>
                                      <p:tavLst>
                                        <p:tav tm="0">
                                          <p:val>
                                            <p:fltVal val="0"/>
                                          </p:val>
                                        </p:tav>
                                        <p:tav tm="100000">
                                          <p:val>
                                            <p:strVal val="#ppt_h"/>
                                          </p:val>
                                        </p:tav>
                                      </p:tavLst>
                                    </p:anim>
                                    <p:anim calcmode="lin" valueType="num">
                                      <p:cBhvr>
                                        <p:cTn id="72" dur="1000" fill="hold"/>
                                        <p:tgtEl>
                                          <p:spTgt spid="8198"/>
                                        </p:tgtEl>
                                        <p:attrNameLst>
                                          <p:attrName>style.rotation</p:attrName>
                                        </p:attrNameLst>
                                      </p:cBhvr>
                                      <p:tavLst>
                                        <p:tav tm="0">
                                          <p:val>
                                            <p:fltVal val="90"/>
                                          </p:val>
                                        </p:tav>
                                        <p:tav tm="100000">
                                          <p:val>
                                            <p:fltVal val="0"/>
                                          </p:val>
                                        </p:tav>
                                      </p:tavLst>
                                    </p:anim>
                                    <p:animEffect transition="in" filter="fade">
                                      <p:cBhvr>
                                        <p:cTn id="73" dur="1000"/>
                                        <p:tgtEl>
                                          <p:spTgt spid="8198"/>
                                        </p:tgtEl>
                                      </p:cBhvr>
                                    </p:animEffect>
                                  </p:childTnLst>
                                </p:cTn>
                              </p:par>
                              <p:par>
                                <p:cTn id="74" presetID="31" presetClass="entr" presetSubtype="0" fill="hold" nodeType="withEffect">
                                  <p:stCondLst>
                                    <p:cond delay="0"/>
                                  </p:stCondLst>
                                  <p:iterate type="lt">
                                    <p:tmPct val="5000"/>
                                  </p:iterate>
                                  <p:childTnLst>
                                    <p:set>
                                      <p:cBhvr>
                                        <p:cTn id="75" dur="1" fill="hold">
                                          <p:stCondLst>
                                            <p:cond delay="0"/>
                                          </p:stCondLst>
                                        </p:cTn>
                                        <p:tgtEl>
                                          <p:spTgt spid="8194"/>
                                        </p:tgtEl>
                                        <p:attrNameLst>
                                          <p:attrName>style.visibility</p:attrName>
                                        </p:attrNameLst>
                                      </p:cBhvr>
                                      <p:to>
                                        <p:strVal val="visible"/>
                                      </p:to>
                                    </p:set>
                                    <p:anim calcmode="lin" valueType="num">
                                      <p:cBhvr>
                                        <p:cTn id="76" dur="1000" fill="hold"/>
                                        <p:tgtEl>
                                          <p:spTgt spid="8194"/>
                                        </p:tgtEl>
                                        <p:attrNameLst>
                                          <p:attrName>ppt_w</p:attrName>
                                        </p:attrNameLst>
                                      </p:cBhvr>
                                      <p:tavLst>
                                        <p:tav tm="0">
                                          <p:val>
                                            <p:fltVal val="0"/>
                                          </p:val>
                                        </p:tav>
                                        <p:tav tm="100000">
                                          <p:val>
                                            <p:strVal val="#ppt_w"/>
                                          </p:val>
                                        </p:tav>
                                      </p:tavLst>
                                    </p:anim>
                                    <p:anim calcmode="lin" valueType="num">
                                      <p:cBhvr>
                                        <p:cTn id="77" dur="1000" fill="hold"/>
                                        <p:tgtEl>
                                          <p:spTgt spid="8194"/>
                                        </p:tgtEl>
                                        <p:attrNameLst>
                                          <p:attrName>ppt_h</p:attrName>
                                        </p:attrNameLst>
                                      </p:cBhvr>
                                      <p:tavLst>
                                        <p:tav tm="0">
                                          <p:val>
                                            <p:fltVal val="0"/>
                                          </p:val>
                                        </p:tav>
                                        <p:tav tm="100000">
                                          <p:val>
                                            <p:strVal val="#ppt_h"/>
                                          </p:val>
                                        </p:tav>
                                      </p:tavLst>
                                    </p:anim>
                                    <p:anim calcmode="lin" valueType="num">
                                      <p:cBhvr>
                                        <p:cTn id="78" dur="1000" fill="hold"/>
                                        <p:tgtEl>
                                          <p:spTgt spid="8194"/>
                                        </p:tgtEl>
                                        <p:attrNameLst>
                                          <p:attrName>style.rotation</p:attrName>
                                        </p:attrNameLst>
                                      </p:cBhvr>
                                      <p:tavLst>
                                        <p:tav tm="0">
                                          <p:val>
                                            <p:fltVal val="90"/>
                                          </p:val>
                                        </p:tav>
                                        <p:tav tm="100000">
                                          <p:val>
                                            <p:fltVal val="0"/>
                                          </p:val>
                                        </p:tav>
                                      </p:tavLst>
                                    </p:anim>
                                    <p:animEffect transition="in" filter="fade">
                                      <p:cBhvr>
                                        <p:cTn id="79" dur="1000"/>
                                        <p:tgtEl>
                                          <p:spTgt spid="8194"/>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 calcmode="lin" valueType="num">
                                      <p:cBhvr>
                                        <p:cTn id="8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86"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87" dur="500"/>
                                        <p:tgtEl>
                                          <p:spTgt spid="4">
                                            <p:txEl>
                                              <p:pRg st="0" end="0"/>
                                            </p:txEl>
                                          </p:spTgt>
                                        </p:tgtEl>
                                      </p:cBhvr>
                                    </p:animEffect>
                                  </p:childTnLst>
                                </p:cTn>
                              </p:par>
                              <p:par>
                                <p:cTn id="88" presetID="49" presetClass="entr" presetSubtype="0" decel="100000" fill="hold" nodeType="withEffect">
                                  <p:stCondLst>
                                    <p:cond delay="0"/>
                                  </p:stCondLst>
                                  <p:childTnLst>
                                    <p:set>
                                      <p:cBhvr>
                                        <p:cTn id="89" dur="1" fill="hold">
                                          <p:stCondLst>
                                            <p:cond delay="0"/>
                                          </p:stCondLst>
                                        </p:cTn>
                                        <p:tgtEl>
                                          <p:spTgt spid="4">
                                            <p:txEl>
                                              <p:pRg st="1" end="1"/>
                                            </p:txEl>
                                          </p:spTgt>
                                        </p:tgtEl>
                                        <p:attrNameLst>
                                          <p:attrName>style.visibility</p:attrName>
                                        </p:attrNameLst>
                                      </p:cBhvr>
                                      <p:to>
                                        <p:strVal val="visible"/>
                                      </p:to>
                                    </p:set>
                                    <p:anim calcmode="lin" valueType="num">
                                      <p:cBhvr>
                                        <p:cTn id="9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91"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2"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93" dur="500"/>
                                        <p:tgtEl>
                                          <p:spTgt spid="4">
                                            <p:txEl>
                                              <p:pRg st="1" end="1"/>
                                            </p:txEl>
                                          </p:spTgt>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4">
                                            <p:txEl>
                                              <p:pRg st="2" end="2"/>
                                            </p:txEl>
                                          </p:spTgt>
                                        </p:tgtEl>
                                        <p:attrNameLst>
                                          <p:attrName>style.visibility</p:attrName>
                                        </p:attrNameLst>
                                      </p:cBhvr>
                                      <p:to>
                                        <p:strVal val="visible"/>
                                      </p:to>
                                    </p:set>
                                    <p:anim calcmode="lin" valueType="num">
                                      <p:cBhvr>
                                        <p:cTn id="9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7"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8"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99" dur="500"/>
                                        <p:tgtEl>
                                          <p:spTgt spid="4">
                                            <p:txEl>
                                              <p:pRg st="2" end="2"/>
                                            </p:txEl>
                                          </p:spTgt>
                                        </p:tgtEl>
                                      </p:cBhvr>
                                    </p:animEffect>
                                  </p:childTnLst>
                                </p:cTn>
                              </p:par>
                              <p:par>
                                <p:cTn id="100" presetID="49" presetClass="entr" presetSubtype="0" decel="100000" fill="hold" nodeType="with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 calcmode="lin" valueType="num">
                                      <p:cBhvr>
                                        <p:cTn id="10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03"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04"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105" dur="500"/>
                                        <p:tgtEl>
                                          <p:spTgt spid="4">
                                            <p:txEl>
                                              <p:pRg st="3" end="3"/>
                                            </p:txEl>
                                          </p:spTgt>
                                        </p:tgtEl>
                                      </p:cBhvr>
                                    </p:animEffect>
                                  </p:childTnLst>
                                </p:cTn>
                              </p:par>
                              <p:par>
                                <p:cTn id="106" presetID="49" presetClass="entr" presetSubtype="0" decel="100000" fill="hold" nodeType="withEffect">
                                  <p:stCondLst>
                                    <p:cond delay="0"/>
                                  </p:stCondLst>
                                  <p:childTnLst>
                                    <p:set>
                                      <p:cBhvr>
                                        <p:cTn id="107" dur="1" fill="hold">
                                          <p:stCondLst>
                                            <p:cond delay="0"/>
                                          </p:stCondLst>
                                        </p:cTn>
                                        <p:tgtEl>
                                          <p:spTgt spid="4">
                                            <p:txEl>
                                              <p:pRg st="4" end="4"/>
                                            </p:txEl>
                                          </p:spTgt>
                                        </p:tgtEl>
                                        <p:attrNameLst>
                                          <p:attrName>style.visibility</p:attrName>
                                        </p:attrNameLst>
                                      </p:cBhvr>
                                      <p:to>
                                        <p:strVal val="visible"/>
                                      </p:to>
                                    </p:set>
                                    <p:anim calcmode="lin" valueType="num">
                                      <p:cBhvr>
                                        <p:cTn id="10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09"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10"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111" dur="500"/>
                                        <p:tgtEl>
                                          <p:spTgt spid="4">
                                            <p:txEl>
                                              <p:pRg st="4" end="4"/>
                                            </p:txEl>
                                          </p:spTgt>
                                        </p:tgtEl>
                                      </p:cBhvr>
                                    </p:animEffect>
                                  </p:childTnLst>
                                </p:cTn>
                              </p:par>
                              <p:par>
                                <p:cTn id="112" presetID="49" presetClass="entr" presetSubtype="0" decel="100000" fill="hold" nodeType="withEffect">
                                  <p:stCondLst>
                                    <p:cond delay="0"/>
                                  </p:stCondLst>
                                  <p:childTnLst>
                                    <p:set>
                                      <p:cBhvr>
                                        <p:cTn id="113" dur="1" fill="hold">
                                          <p:stCondLst>
                                            <p:cond delay="0"/>
                                          </p:stCondLst>
                                        </p:cTn>
                                        <p:tgtEl>
                                          <p:spTgt spid="4">
                                            <p:txEl>
                                              <p:pRg st="5" end="5"/>
                                            </p:txEl>
                                          </p:spTgt>
                                        </p:tgtEl>
                                        <p:attrNameLst>
                                          <p:attrName>style.visibility</p:attrName>
                                        </p:attrNameLst>
                                      </p:cBhvr>
                                      <p:to>
                                        <p:strVal val="visible"/>
                                      </p:to>
                                    </p:set>
                                    <p:anim calcmode="lin" valueType="num">
                                      <p:cBhvr>
                                        <p:cTn id="1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15"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16"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117" dur="500"/>
                                        <p:tgtEl>
                                          <p:spTgt spid="4">
                                            <p:txEl>
                                              <p:pRg st="5" end="5"/>
                                            </p:txEl>
                                          </p:spTgt>
                                        </p:tgtEl>
                                      </p:cBhvr>
                                    </p:animEffect>
                                  </p:childTnLst>
                                </p:cTn>
                              </p:par>
                              <p:par>
                                <p:cTn id="118" presetID="49" presetClass="entr" presetSubtype="0" decel="100000" fill="hold" nodeType="withEffect">
                                  <p:stCondLst>
                                    <p:cond delay="0"/>
                                  </p:stCondLst>
                                  <p:childTnLst>
                                    <p:set>
                                      <p:cBhvr>
                                        <p:cTn id="119" dur="1" fill="hold">
                                          <p:stCondLst>
                                            <p:cond delay="0"/>
                                          </p:stCondLst>
                                        </p:cTn>
                                        <p:tgtEl>
                                          <p:spTgt spid="4">
                                            <p:txEl>
                                              <p:pRg st="6" end="6"/>
                                            </p:txEl>
                                          </p:spTgt>
                                        </p:tgtEl>
                                        <p:attrNameLst>
                                          <p:attrName>style.visibility</p:attrName>
                                        </p:attrNameLst>
                                      </p:cBhvr>
                                      <p:to>
                                        <p:strVal val="visible"/>
                                      </p:to>
                                    </p:set>
                                    <p:anim calcmode="lin" valueType="num">
                                      <p:cBhvr>
                                        <p:cTn id="12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1"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2"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123" dur="500"/>
                                        <p:tgtEl>
                                          <p:spTgt spid="4">
                                            <p:txEl>
                                              <p:pRg st="6" end="6"/>
                                            </p:txEl>
                                          </p:spTgt>
                                        </p:tgtEl>
                                      </p:cBhvr>
                                    </p:animEffect>
                                  </p:childTnLst>
                                </p:cTn>
                              </p:par>
                              <p:par>
                                <p:cTn id="124" presetID="49" presetClass="entr" presetSubtype="0" decel="100000" fill="hold" nodeType="withEffect">
                                  <p:stCondLst>
                                    <p:cond delay="0"/>
                                  </p:stCondLst>
                                  <p:childTnLst>
                                    <p:set>
                                      <p:cBhvr>
                                        <p:cTn id="125" dur="1" fill="hold">
                                          <p:stCondLst>
                                            <p:cond delay="0"/>
                                          </p:stCondLst>
                                        </p:cTn>
                                        <p:tgtEl>
                                          <p:spTgt spid="4">
                                            <p:txEl>
                                              <p:pRg st="7" end="7"/>
                                            </p:txEl>
                                          </p:spTgt>
                                        </p:tgtEl>
                                        <p:attrNameLst>
                                          <p:attrName>style.visibility</p:attrName>
                                        </p:attrNameLst>
                                      </p:cBhvr>
                                      <p:to>
                                        <p:strVal val="visible"/>
                                      </p:to>
                                    </p:set>
                                    <p:anim calcmode="lin" valueType="num">
                                      <p:cBhvr>
                                        <p:cTn id="12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27" dur="5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28" dur="500" fill="hold"/>
                                        <p:tgtEl>
                                          <p:spTgt spid="4">
                                            <p:txEl>
                                              <p:pRg st="7" end="7"/>
                                            </p:txEl>
                                          </p:spTgt>
                                        </p:tgtEl>
                                        <p:attrNameLst>
                                          <p:attrName>style.rotation</p:attrName>
                                        </p:attrNameLst>
                                      </p:cBhvr>
                                      <p:tavLst>
                                        <p:tav tm="0">
                                          <p:val>
                                            <p:fltVal val="360"/>
                                          </p:val>
                                        </p:tav>
                                        <p:tav tm="100000">
                                          <p:val>
                                            <p:fltVal val="0"/>
                                          </p:val>
                                        </p:tav>
                                      </p:tavLst>
                                    </p:anim>
                                    <p:animEffect transition="in" filter="fade">
                                      <p:cBhvr>
                                        <p:cTn id="129" dur="500"/>
                                        <p:tgtEl>
                                          <p:spTgt spid="4">
                                            <p:txEl>
                                              <p:pRg st="7" end="7"/>
                                            </p:txEl>
                                          </p:spTgt>
                                        </p:tgtEl>
                                      </p:cBhvr>
                                    </p:animEffect>
                                  </p:childTnLst>
                                </p:cTn>
                              </p:par>
                              <p:par>
                                <p:cTn id="130" presetID="49" presetClass="entr" presetSubtype="0" decel="100000" fill="hold" nodeType="withEffect">
                                  <p:stCondLst>
                                    <p:cond delay="0"/>
                                  </p:stCondLst>
                                  <p:childTnLst>
                                    <p:set>
                                      <p:cBhvr>
                                        <p:cTn id="131" dur="1" fill="hold">
                                          <p:stCondLst>
                                            <p:cond delay="0"/>
                                          </p:stCondLst>
                                        </p:cTn>
                                        <p:tgtEl>
                                          <p:spTgt spid="4">
                                            <p:txEl>
                                              <p:pRg st="8" end="8"/>
                                            </p:txEl>
                                          </p:spTgt>
                                        </p:tgtEl>
                                        <p:attrNameLst>
                                          <p:attrName>style.visibility</p:attrName>
                                        </p:attrNameLst>
                                      </p:cBhvr>
                                      <p:to>
                                        <p:strVal val="visible"/>
                                      </p:to>
                                    </p:set>
                                    <p:anim calcmode="lin" valueType="num">
                                      <p:cBhvr>
                                        <p:cTn id="13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3" dur="5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34" dur="500" fill="hold"/>
                                        <p:tgtEl>
                                          <p:spTgt spid="4">
                                            <p:txEl>
                                              <p:pRg st="8" end="8"/>
                                            </p:txEl>
                                          </p:spTgt>
                                        </p:tgtEl>
                                        <p:attrNameLst>
                                          <p:attrName>style.rotation</p:attrName>
                                        </p:attrNameLst>
                                      </p:cBhvr>
                                      <p:tavLst>
                                        <p:tav tm="0">
                                          <p:val>
                                            <p:fltVal val="360"/>
                                          </p:val>
                                        </p:tav>
                                        <p:tav tm="100000">
                                          <p:val>
                                            <p:fltVal val="0"/>
                                          </p:val>
                                        </p:tav>
                                      </p:tavLst>
                                    </p:anim>
                                    <p:animEffect transition="in" filter="fade">
                                      <p:cBhvr>
                                        <p:cTn id="135" dur="500"/>
                                        <p:tgtEl>
                                          <p:spTgt spid="4">
                                            <p:txEl>
                                              <p:pRg st="8" end="8"/>
                                            </p:txEl>
                                          </p:spTgt>
                                        </p:tgtEl>
                                      </p:cBhvr>
                                    </p:animEffect>
                                  </p:childTnLst>
                                </p:cTn>
                              </p:par>
                              <p:par>
                                <p:cTn id="136" presetID="49" presetClass="entr" presetSubtype="0" decel="100000" fill="hold" nodeType="withEffect">
                                  <p:stCondLst>
                                    <p:cond delay="0"/>
                                  </p:stCondLst>
                                  <p:childTnLst>
                                    <p:set>
                                      <p:cBhvr>
                                        <p:cTn id="137" dur="1" fill="hold">
                                          <p:stCondLst>
                                            <p:cond delay="0"/>
                                          </p:stCondLst>
                                        </p:cTn>
                                        <p:tgtEl>
                                          <p:spTgt spid="4">
                                            <p:txEl>
                                              <p:pRg st="9" end="9"/>
                                            </p:txEl>
                                          </p:spTgt>
                                        </p:tgtEl>
                                        <p:attrNameLst>
                                          <p:attrName>style.visibility</p:attrName>
                                        </p:attrNameLst>
                                      </p:cBhvr>
                                      <p:to>
                                        <p:strVal val="visible"/>
                                      </p:to>
                                    </p:set>
                                    <p:anim calcmode="lin" valueType="num">
                                      <p:cBhvr>
                                        <p:cTn id="13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39" dur="500" fill="hold"/>
                                        <p:tgtEl>
                                          <p:spTgt spid="4">
                                            <p:txEl>
                                              <p:pRg st="9" end="9"/>
                                            </p:txEl>
                                          </p:spTgt>
                                        </p:tgtEl>
                                        <p:attrNameLst>
                                          <p:attrName>ppt_h</p:attrName>
                                        </p:attrNameLst>
                                      </p:cBhvr>
                                      <p:tavLst>
                                        <p:tav tm="0">
                                          <p:val>
                                            <p:fltVal val="0"/>
                                          </p:val>
                                        </p:tav>
                                        <p:tav tm="100000">
                                          <p:val>
                                            <p:strVal val="#ppt_h"/>
                                          </p:val>
                                        </p:tav>
                                      </p:tavLst>
                                    </p:anim>
                                    <p:anim calcmode="lin" valueType="num">
                                      <p:cBhvr>
                                        <p:cTn id="140" dur="500" fill="hold"/>
                                        <p:tgtEl>
                                          <p:spTgt spid="4">
                                            <p:txEl>
                                              <p:pRg st="9" end="9"/>
                                            </p:txEl>
                                          </p:spTgt>
                                        </p:tgtEl>
                                        <p:attrNameLst>
                                          <p:attrName>style.rotation</p:attrName>
                                        </p:attrNameLst>
                                      </p:cBhvr>
                                      <p:tavLst>
                                        <p:tav tm="0">
                                          <p:val>
                                            <p:fltVal val="360"/>
                                          </p:val>
                                        </p:tav>
                                        <p:tav tm="100000">
                                          <p:val>
                                            <p:fltVal val="0"/>
                                          </p:val>
                                        </p:tav>
                                      </p:tavLst>
                                    </p:anim>
                                    <p:animEffect transition="in" filter="fade">
                                      <p:cBhvr>
                                        <p:cTn id="141" dur="500"/>
                                        <p:tgtEl>
                                          <p:spTgt spid="4">
                                            <p:txEl>
                                              <p:pRg st="9" end="9"/>
                                            </p:txEl>
                                          </p:spTgt>
                                        </p:tgtEl>
                                      </p:cBhvr>
                                    </p:animEffect>
                                  </p:childTnLst>
                                </p:cTn>
                              </p:par>
                              <p:par>
                                <p:cTn id="142" presetID="49" presetClass="entr" presetSubtype="0" decel="100000" fill="hold" nodeType="withEffect">
                                  <p:stCondLst>
                                    <p:cond delay="0"/>
                                  </p:stCondLst>
                                  <p:childTnLst>
                                    <p:set>
                                      <p:cBhvr>
                                        <p:cTn id="143" dur="1" fill="hold">
                                          <p:stCondLst>
                                            <p:cond delay="0"/>
                                          </p:stCondLst>
                                        </p:cTn>
                                        <p:tgtEl>
                                          <p:spTgt spid="4">
                                            <p:txEl>
                                              <p:pRg st="10" end="10"/>
                                            </p:txEl>
                                          </p:spTgt>
                                        </p:tgtEl>
                                        <p:attrNameLst>
                                          <p:attrName>style.visibility</p:attrName>
                                        </p:attrNameLst>
                                      </p:cBhvr>
                                      <p:to>
                                        <p:strVal val="visible"/>
                                      </p:to>
                                    </p:set>
                                    <p:anim calcmode="lin" valueType="num">
                                      <p:cBhvr>
                                        <p:cTn id="144"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45" dur="5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46" dur="500" fill="hold"/>
                                        <p:tgtEl>
                                          <p:spTgt spid="4">
                                            <p:txEl>
                                              <p:pRg st="10" end="10"/>
                                            </p:txEl>
                                          </p:spTgt>
                                        </p:tgtEl>
                                        <p:attrNameLst>
                                          <p:attrName>style.rotation</p:attrName>
                                        </p:attrNameLst>
                                      </p:cBhvr>
                                      <p:tavLst>
                                        <p:tav tm="0">
                                          <p:val>
                                            <p:fltVal val="360"/>
                                          </p:val>
                                        </p:tav>
                                        <p:tav tm="100000">
                                          <p:val>
                                            <p:fltVal val="0"/>
                                          </p:val>
                                        </p:tav>
                                      </p:tavLst>
                                    </p:anim>
                                    <p:animEffect transition="in" filter="fade">
                                      <p:cBhvr>
                                        <p:cTn id="147" dur="500"/>
                                        <p:tgtEl>
                                          <p:spTgt spid="4">
                                            <p:txEl>
                                              <p:pRg st="10" end="10"/>
                                            </p:txEl>
                                          </p:spTgt>
                                        </p:tgtEl>
                                      </p:cBhvr>
                                    </p:animEffect>
                                  </p:childTnLst>
                                </p:cTn>
                              </p:par>
                              <p:par>
                                <p:cTn id="148" presetID="49" presetClass="entr" presetSubtype="0" decel="100000" fill="hold" nodeType="withEffect">
                                  <p:stCondLst>
                                    <p:cond delay="0"/>
                                  </p:stCondLst>
                                  <p:childTnLst>
                                    <p:set>
                                      <p:cBhvr>
                                        <p:cTn id="149" dur="1" fill="hold">
                                          <p:stCondLst>
                                            <p:cond delay="0"/>
                                          </p:stCondLst>
                                        </p:cTn>
                                        <p:tgtEl>
                                          <p:spTgt spid="4">
                                            <p:txEl>
                                              <p:pRg st="11" end="11"/>
                                            </p:txEl>
                                          </p:spTgt>
                                        </p:tgtEl>
                                        <p:attrNameLst>
                                          <p:attrName>style.visibility</p:attrName>
                                        </p:attrNameLst>
                                      </p:cBhvr>
                                      <p:to>
                                        <p:strVal val="visible"/>
                                      </p:to>
                                    </p:set>
                                    <p:anim calcmode="lin" valueType="num">
                                      <p:cBhvr>
                                        <p:cTn id="150"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51" dur="5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152" dur="500" fill="hold"/>
                                        <p:tgtEl>
                                          <p:spTgt spid="4">
                                            <p:txEl>
                                              <p:pRg st="11" end="11"/>
                                            </p:txEl>
                                          </p:spTgt>
                                        </p:tgtEl>
                                        <p:attrNameLst>
                                          <p:attrName>style.rotation</p:attrName>
                                        </p:attrNameLst>
                                      </p:cBhvr>
                                      <p:tavLst>
                                        <p:tav tm="0">
                                          <p:val>
                                            <p:fltVal val="360"/>
                                          </p:val>
                                        </p:tav>
                                        <p:tav tm="100000">
                                          <p:val>
                                            <p:fltVal val="0"/>
                                          </p:val>
                                        </p:tav>
                                      </p:tavLst>
                                    </p:anim>
                                    <p:animEffect transition="in" filter="fade">
                                      <p:cBhvr>
                                        <p:cTn id="153" dur="500"/>
                                        <p:tgtEl>
                                          <p:spTgt spid="4">
                                            <p:txEl>
                                              <p:pRg st="11" end="11"/>
                                            </p:txEl>
                                          </p:spTgt>
                                        </p:tgtEl>
                                      </p:cBhvr>
                                    </p:animEffect>
                                  </p:childTnLst>
                                </p:cTn>
                              </p:par>
                              <p:par>
                                <p:cTn id="154" presetID="49" presetClass="entr" presetSubtype="0" decel="100000" fill="hold" nodeType="withEffect">
                                  <p:stCondLst>
                                    <p:cond delay="0"/>
                                  </p:stCondLst>
                                  <p:childTnLst>
                                    <p:set>
                                      <p:cBhvr>
                                        <p:cTn id="155" dur="1" fill="hold">
                                          <p:stCondLst>
                                            <p:cond delay="0"/>
                                          </p:stCondLst>
                                        </p:cTn>
                                        <p:tgtEl>
                                          <p:spTgt spid="4">
                                            <p:txEl>
                                              <p:pRg st="12" end="12"/>
                                            </p:txEl>
                                          </p:spTgt>
                                        </p:tgtEl>
                                        <p:attrNameLst>
                                          <p:attrName>style.visibility</p:attrName>
                                        </p:attrNameLst>
                                      </p:cBhvr>
                                      <p:to>
                                        <p:strVal val="visible"/>
                                      </p:to>
                                    </p:set>
                                    <p:anim calcmode="lin" valueType="num">
                                      <p:cBhvr>
                                        <p:cTn id="156"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57" dur="5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158" dur="500" fill="hold"/>
                                        <p:tgtEl>
                                          <p:spTgt spid="4">
                                            <p:txEl>
                                              <p:pRg st="12" end="12"/>
                                            </p:txEl>
                                          </p:spTgt>
                                        </p:tgtEl>
                                        <p:attrNameLst>
                                          <p:attrName>style.rotation</p:attrName>
                                        </p:attrNameLst>
                                      </p:cBhvr>
                                      <p:tavLst>
                                        <p:tav tm="0">
                                          <p:val>
                                            <p:fltVal val="360"/>
                                          </p:val>
                                        </p:tav>
                                        <p:tav tm="100000">
                                          <p:val>
                                            <p:fltVal val="0"/>
                                          </p:val>
                                        </p:tav>
                                      </p:tavLst>
                                    </p:anim>
                                    <p:animEffect transition="in" filter="fade">
                                      <p:cBhvr>
                                        <p:cTn id="159" dur="500"/>
                                        <p:tgtEl>
                                          <p:spTgt spid="4">
                                            <p:txEl>
                                              <p:pRg st="12" end="12"/>
                                            </p:txEl>
                                          </p:spTgt>
                                        </p:tgtEl>
                                      </p:cBhvr>
                                    </p:animEffect>
                                  </p:childTnLst>
                                </p:cTn>
                              </p:par>
                              <p:par>
                                <p:cTn id="160" presetID="49" presetClass="entr" presetSubtype="0" decel="100000" fill="hold" nodeType="withEffect">
                                  <p:stCondLst>
                                    <p:cond delay="0"/>
                                  </p:stCondLst>
                                  <p:childTnLst>
                                    <p:set>
                                      <p:cBhvr>
                                        <p:cTn id="161" dur="1" fill="hold">
                                          <p:stCondLst>
                                            <p:cond delay="0"/>
                                          </p:stCondLst>
                                        </p:cTn>
                                        <p:tgtEl>
                                          <p:spTgt spid="4">
                                            <p:txEl>
                                              <p:pRg st="13" end="13"/>
                                            </p:txEl>
                                          </p:spTgt>
                                        </p:tgtEl>
                                        <p:attrNameLst>
                                          <p:attrName>style.visibility</p:attrName>
                                        </p:attrNameLst>
                                      </p:cBhvr>
                                      <p:to>
                                        <p:strVal val="visible"/>
                                      </p:to>
                                    </p:set>
                                    <p:anim calcmode="lin" valueType="num">
                                      <p:cBhvr>
                                        <p:cTn id="162"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163" dur="5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164" dur="500" fill="hold"/>
                                        <p:tgtEl>
                                          <p:spTgt spid="4">
                                            <p:txEl>
                                              <p:pRg st="13" end="13"/>
                                            </p:txEl>
                                          </p:spTgt>
                                        </p:tgtEl>
                                        <p:attrNameLst>
                                          <p:attrName>style.rotation</p:attrName>
                                        </p:attrNameLst>
                                      </p:cBhvr>
                                      <p:tavLst>
                                        <p:tav tm="0">
                                          <p:val>
                                            <p:fltVal val="360"/>
                                          </p:val>
                                        </p:tav>
                                        <p:tav tm="100000">
                                          <p:val>
                                            <p:fltVal val="0"/>
                                          </p:val>
                                        </p:tav>
                                      </p:tavLst>
                                    </p:anim>
                                    <p:animEffect transition="in" filter="fade">
                                      <p:cBhvr>
                                        <p:cTn id="165"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baseline="0" dirty="0" smtClean="0">
                <a:solidFill>
                  <a:srgbClr val="F45C18"/>
                </a:solidFill>
                <a:latin typeface="Ravie" pitchFamily="82" charset="0"/>
              </a:rPr>
              <a:t>Location</a:t>
            </a:r>
          </a:p>
        </p:txBody>
      </p:sp>
      <p:sp>
        <p:nvSpPr>
          <p:cNvPr id="3" name="Text Placeholder 2"/>
          <p:cNvSpPr>
            <a:spLocks noGrp="1"/>
          </p:cNvSpPr>
          <p:nvPr>
            <p:ph type="body" idx="1"/>
          </p:nvPr>
        </p:nvSpPr>
        <p:spPr/>
        <p:txBody>
          <a:bodyPr/>
          <a:lstStyle/>
          <a:p>
            <a:pPr marR="0" lvl="0" rtl="0"/>
            <a:r>
              <a:rPr lang="en-US" b="1" baseline="0" dirty="0" smtClean="0">
                <a:solidFill>
                  <a:srgbClr val="4F81BD"/>
                </a:solidFill>
                <a:latin typeface="Cambria"/>
              </a:rPr>
              <a:t>Absolute Location</a:t>
            </a:r>
          </a:p>
          <a:p>
            <a:pPr marR="0" lvl="1" rtl="0"/>
            <a:r>
              <a:rPr lang="en-US" b="1" baseline="0" dirty="0" smtClean="0">
                <a:solidFill>
                  <a:srgbClr val="4F81BD"/>
                </a:solidFill>
                <a:latin typeface="Cambria"/>
              </a:rPr>
              <a:t>30.457N.   84.281W.</a:t>
            </a:r>
          </a:p>
          <a:p>
            <a:pPr marR="0" lvl="0" rtl="0"/>
            <a:r>
              <a:rPr lang="en-US" b="1" baseline="0" dirty="0" smtClean="0">
                <a:solidFill>
                  <a:srgbClr val="4F81BD"/>
                </a:solidFill>
                <a:latin typeface="Cambria"/>
              </a:rPr>
              <a:t>Relative location</a:t>
            </a:r>
          </a:p>
          <a:p>
            <a:pPr marR="0" lvl="1" rtl="0"/>
            <a:r>
              <a:rPr lang="en-US" b="1" baseline="0" dirty="0" smtClean="0">
                <a:solidFill>
                  <a:srgbClr val="4F81BD"/>
                </a:solidFill>
                <a:latin typeface="Cambria"/>
              </a:rPr>
              <a:t>North is Alabama and Georgia</a:t>
            </a:r>
          </a:p>
          <a:p>
            <a:pPr marR="0" lvl="1" rtl="0"/>
            <a:r>
              <a:rPr lang="en-US" b="1" baseline="0" dirty="0" smtClean="0">
                <a:solidFill>
                  <a:srgbClr val="4F81BD"/>
                </a:solidFill>
                <a:latin typeface="Cambria"/>
              </a:rPr>
              <a:t>East is the Atlantic Ocean</a:t>
            </a:r>
          </a:p>
          <a:p>
            <a:pPr marR="0" lvl="1" rtl="0"/>
            <a:r>
              <a:rPr lang="en-US" b="1" baseline="0" dirty="0" smtClean="0">
                <a:solidFill>
                  <a:srgbClr val="4F81BD"/>
                </a:solidFill>
                <a:latin typeface="Cambria"/>
              </a:rPr>
              <a:t>South are the Straits of Florida</a:t>
            </a:r>
          </a:p>
          <a:p>
            <a:pPr marR="0" lvl="1" rtl="0"/>
            <a:r>
              <a:rPr lang="en-US" b="1" baseline="0" dirty="0" smtClean="0">
                <a:solidFill>
                  <a:srgbClr val="4F81BD"/>
                </a:solidFill>
                <a:latin typeface="Cambria"/>
              </a:rPr>
              <a:t>West is Alabama and the Gulf of Mexico</a:t>
            </a:r>
          </a:p>
        </p:txBody>
      </p:sp>
      <p:pic>
        <p:nvPicPr>
          <p:cNvPr id="4" name="Picture 6" descr="http://t3.gstatic.com/images?q=tbn:ANd9GcSbS7p4c2vNTSZJPND5peAISUeIzLkmYAeLMLPKTNrfJ1ZXXm2_Ug"/>
          <p:cNvPicPr>
            <a:picLocks noChangeAspect="1" noChangeArrowheads="1"/>
          </p:cNvPicPr>
          <p:nvPr/>
        </p:nvPicPr>
        <p:blipFill>
          <a:blip r:embed="rId3" cstate="print"/>
          <a:srcRect/>
          <a:stretch>
            <a:fillRect/>
          </a:stretch>
        </p:blipFill>
        <p:spPr bwMode="auto">
          <a:xfrm>
            <a:off x="5562600" y="1143000"/>
            <a:ext cx="3048000" cy="2928211"/>
          </a:xfrm>
          <a:prstGeom prst="rect">
            <a:avLst/>
          </a:prstGeom>
          <a:noFill/>
        </p:spPr>
      </p:pic>
      <p:pic>
        <p:nvPicPr>
          <p:cNvPr id="1026" name="Picture 2" descr="C:\Documents and Settings\coogank16\Local Settings\Temporary Internet Files\Content.IE5\3SHOTAZM\MC900350498[1].wmf"/>
          <p:cNvPicPr>
            <a:picLocks noChangeAspect="1" noChangeArrowheads="1"/>
          </p:cNvPicPr>
          <p:nvPr/>
        </p:nvPicPr>
        <p:blipFill>
          <a:blip r:embed="rId4" cstate="print"/>
          <a:srcRect/>
          <a:stretch>
            <a:fillRect/>
          </a:stretch>
        </p:blipFill>
        <p:spPr bwMode="auto">
          <a:xfrm>
            <a:off x="6553200" y="4267200"/>
            <a:ext cx="2205256" cy="22365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anim calcmode="lin" valueType="num">
                                      <p:cBhvr>
                                        <p:cTn id="20" dur="2000" fill="hold"/>
                                        <p:tgtEl>
                                          <p:spTgt spid="1026"/>
                                        </p:tgtEl>
                                        <p:attrNameLst>
                                          <p:attrName>style.rotation</p:attrName>
                                        </p:attrNameLst>
                                      </p:cBhvr>
                                      <p:tavLst>
                                        <p:tav tm="0">
                                          <p:val>
                                            <p:fltVal val="720"/>
                                          </p:val>
                                        </p:tav>
                                        <p:tav tm="100000">
                                          <p:val>
                                            <p:fltVal val="0"/>
                                          </p:val>
                                        </p:tav>
                                      </p:tavLst>
                                    </p:anim>
                                    <p:anim calcmode="lin" valueType="num">
                                      <p:cBhvr>
                                        <p:cTn id="21" dur="2000" fill="hold"/>
                                        <p:tgtEl>
                                          <p:spTgt spid="1026"/>
                                        </p:tgtEl>
                                        <p:attrNameLst>
                                          <p:attrName>ppt_h</p:attrName>
                                        </p:attrNameLst>
                                      </p:cBhvr>
                                      <p:tavLst>
                                        <p:tav tm="0">
                                          <p:val>
                                            <p:fltVal val="0"/>
                                          </p:val>
                                        </p:tav>
                                        <p:tav tm="100000">
                                          <p:val>
                                            <p:strVal val="#ppt_h"/>
                                          </p:val>
                                        </p:tav>
                                      </p:tavLst>
                                    </p:anim>
                                    <p:anim calcmode="lin" valueType="num">
                                      <p:cBhvr>
                                        <p:cTn id="22"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xit" presetSubtype="0" fill="hold" nodeType="clickEffect">
                                  <p:stCondLst>
                                    <p:cond delay="0"/>
                                  </p:stCondLst>
                                  <p:iterate type="lt">
                                    <p:tmPct val="5000"/>
                                  </p:iterate>
                                  <p:childTnLst>
                                    <p:anim calcmode="lin" valueType="num">
                                      <p:cBhvr>
                                        <p:cTn id="67" dur="1000"/>
                                        <p:tgtEl>
                                          <p:spTgt spid="4"/>
                                        </p:tgtEl>
                                        <p:attrNameLst>
                                          <p:attrName>ppt_w</p:attrName>
                                        </p:attrNameLst>
                                      </p:cBhvr>
                                      <p:tavLst>
                                        <p:tav tm="0">
                                          <p:val>
                                            <p:strVal val="ppt_w"/>
                                          </p:val>
                                        </p:tav>
                                        <p:tav tm="100000">
                                          <p:val>
                                            <p:fltVal val="0"/>
                                          </p:val>
                                        </p:tav>
                                      </p:tavLst>
                                    </p:anim>
                                    <p:anim calcmode="lin" valueType="num">
                                      <p:cBhvr>
                                        <p:cTn id="68" dur="1000"/>
                                        <p:tgtEl>
                                          <p:spTgt spid="4"/>
                                        </p:tgtEl>
                                        <p:attrNameLst>
                                          <p:attrName>ppt_h</p:attrName>
                                        </p:attrNameLst>
                                      </p:cBhvr>
                                      <p:tavLst>
                                        <p:tav tm="0">
                                          <p:val>
                                            <p:strVal val="ppt_h"/>
                                          </p:val>
                                        </p:tav>
                                        <p:tav tm="100000">
                                          <p:val>
                                            <p:fltVal val="0"/>
                                          </p:val>
                                        </p:tav>
                                      </p:tavLst>
                                    </p:anim>
                                    <p:anim calcmode="lin" valueType="num">
                                      <p:cBhvr>
                                        <p:cTn id="69" dur="1000"/>
                                        <p:tgtEl>
                                          <p:spTgt spid="4"/>
                                        </p:tgtEl>
                                        <p:attrNameLst>
                                          <p:attrName>style.rotation</p:attrName>
                                        </p:attrNameLst>
                                      </p:cBhvr>
                                      <p:tavLst>
                                        <p:tav tm="0">
                                          <p:val>
                                            <p:fltVal val="0"/>
                                          </p:val>
                                        </p:tav>
                                        <p:tav tm="100000">
                                          <p:val>
                                            <p:fltVal val="90"/>
                                          </p:val>
                                        </p:tav>
                                      </p:tavLst>
                                    </p:anim>
                                    <p:animEffect transition="out" filter="fade">
                                      <p:cBhvr>
                                        <p:cTn id="70" dur="1000"/>
                                        <p:tgtEl>
                                          <p:spTgt spid="4"/>
                                        </p:tgtEl>
                                      </p:cBhvr>
                                    </p:animEffect>
                                    <p:set>
                                      <p:cBhvr>
                                        <p:cTn id="7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057400" cy="685800"/>
          </a:xfrm>
        </p:spPr>
        <p:txBody>
          <a:bodyPr>
            <a:normAutofit fontScale="90000"/>
          </a:bodyPr>
          <a:lstStyle/>
          <a:p>
            <a:pPr marR="0" rtl="0"/>
            <a:r>
              <a:rPr lang="en-US" b="1" baseline="0" dirty="0" smtClean="0">
                <a:solidFill>
                  <a:srgbClr val="F45C18"/>
                </a:solidFill>
                <a:latin typeface="Ravie" pitchFamily="82" charset="0"/>
              </a:rPr>
              <a:t>Place</a:t>
            </a:r>
          </a:p>
        </p:txBody>
      </p:sp>
      <p:sp>
        <p:nvSpPr>
          <p:cNvPr id="3" name="Text Placeholder 2"/>
          <p:cNvSpPr>
            <a:spLocks noGrp="1"/>
          </p:cNvSpPr>
          <p:nvPr>
            <p:ph type="body" idx="1"/>
          </p:nvPr>
        </p:nvSpPr>
        <p:spPr>
          <a:xfrm>
            <a:off x="-228600" y="838200"/>
            <a:ext cx="3200400" cy="4525963"/>
          </a:xfrm>
        </p:spPr>
        <p:txBody>
          <a:bodyPr>
            <a:noAutofit/>
          </a:bodyPr>
          <a:lstStyle/>
          <a:p>
            <a:pPr marR="0" lvl="0" rtl="0"/>
            <a:r>
              <a:rPr lang="en-US" sz="1800" b="1" baseline="0" dirty="0" smtClean="0">
                <a:solidFill>
                  <a:srgbClr val="4F81BD"/>
                </a:solidFill>
                <a:latin typeface="Cambria"/>
              </a:rPr>
              <a:t>Physical Features</a:t>
            </a:r>
          </a:p>
          <a:p>
            <a:pPr marR="0" lvl="1" rtl="0"/>
            <a:r>
              <a:rPr lang="en-US" sz="1800" b="1" baseline="0" dirty="0" smtClean="0">
                <a:solidFill>
                  <a:srgbClr val="4F81BD"/>
                </a:solidFill>
                <a:latin typeface="Cambria"/>
              </a:rPr>
              <a:t>67.2 degrees is Tallahassee’s average yearly temperature</a:t>
            </a:r>
          </a:p>
          <a:p>
            <a:pPr marR="0" lvl="1" rtl="0"/>
            <a:r>
              <a:rPr lang="en-US" sz="1800" b="1" baseline="0" dirty="0" smtClean="0">
                <a:solidFill>
                  <a:srgbClr val="4F81BD"/>
                </a:solidFill>
                <a:latin typeface="Cambria"/>
              </a:rPr>
              <a:t> Common Vacation spots</a:t>
            </a:r>
          </a:p>
          <a:p>
            <a:pPr marR="0" lvl="2" rtl="0"/>
            <a:r>
              <a:rPr lang="en-US" sz="1800" b="1" i="1" baseline="0" dirty="0" smtClean="0">
                <a:solidFill>
                  <a:srgbClr val="4F81BD"/>
                </a:solidFill>
                <a:latin typeface="Cambria"/>
              </a:rPr>
              <a:t>Cities</a:t>
            </a:r>
          </a:p>
          <a:p>
            <a:pPr marR="0" lvl="3" rtl="0"/>
            <a:r>
              <a:rPr lang="en-US" sz="1800" baseline="0" dirty="0" smtClean="0">
                <a:solidFill>
                  <a:srgbClr val="243F60"/>
                </a:solidFill>
                <a:latin typeface="Cambria"/>
              </a:rPr>
              <a:t>Miami</a:t>
            </a:r>
          </a:p>
          <a:p>
            <a:pPr marR="0" lvl="3" rtl="0"/>
            <a:r>
              <a:rPr lang="en-US" sz="1800" baseline="0" dirty="0" smtClean="0">
                <a:solidFill>
                  <a:srgbClr val="243F60"/>
                </a:solidFill>
                <a:latin typeface="Cambria"/>
              </a:rPr>
              <a:t>Orlando</a:t>
            </a:r>
          </a:p>
          <a:p>
            <a:pPr marR="0" lvl="3" rtl="0"/>
            <a:r>
              <a:rPr lang="en-US" sz="1800" baseline="0" dirty="0" smtClean="0">
                <a:solidFill>
                  <a:srgbClr val="243F60"/>
                </a:solidFill>
                <a:latin typeface="Cambria"/>
              </a:rPr>
              <a:t>Jacksonville</a:t>
            </a:r>
          </a:p>
          <a:p>
            <a:pPr marR="0" lvl="3" rtl="0"/>
            <a:r>
              <a:rPr lang="en-US" sz="1800" baseline="0" dirty="0" smtClean="0">
                <a:solidFill>
                  <a:srgbClr val="243F60"/>
                </a:solidFill>
                <a:latin typeface="Cambria"/>
              </a:rPr>
              <a:t>Fort Lauderdale</a:t>
            </a:r>
          </a:p>
          <a:p>
            <a:pPr marR="0" lvl="3" rtl="0"/>
            <a:r>
              <a:rPr lang="en-US" sz="1800" baseline="0" dirty="0" smtClean="0">
                <a:solidFill>
                  <a:srgbClr val="243F60"/>
                </a:solidFill>
                <a:latin typeface="Cambria"/>
              </a:rPr>
              <a:t>Tallahassee</a:t>
            </a:r>
          </a:p>
          <a:p>
            <a:pPr marR="0" lvl="3" rtl="0"/>
            <a:r>
              <a:rPr lang="en-US" sz="1800" baseline="0" dirty="0" smtClean="0">
                <a:solidFill>
                  <a:srgbClr val="243F60"/>
                </a:solidFill>
                <a:latin typeface="Cambria"/>
              </a:rPr>
              <a:t>Tampa</a:t>
            </a:r>
          </a:p>
          <a:p>
            <a:pPr marR="0" lvl="2" rtl="0"/>
            <a:r>
              <a:rPr lang="en-US" sz="1800" b="1" i="1" baseline="0" dirty="0" smtClean="0">
                <a:solidFill>
                  <a:srgbClr val="4F81BD"/>
                </a:solidFill>
                <a:latin typeface="Cambria"/>
              </a:rPr>
              <a:t> Beaches</a:t>
            </a:r>
          </a:p>
          <a:p>
            <a:pPr marR="0" lvl="2" rtl="0"/>
            <a:r>
              <a:rPr lang="en-US" sz="1800" b="1" i="1" baseline="0" dirty="0" smtClean="0">
                <a:solidFill>
                  <a:srgbClr val="4F81BD"/>
                </a:solidFill>
                <a:latin typeface="Cambria"/>
              </a:rPr>
              <a:t> Attractions</a:t>
            </a:r>
          </a:p>
          <a:p>
            <a:pPr marR="0" lvl="3" rtl="0"/>
            <a:r>
              <a:rPr lang="en-US" sz="1800" baseline="0" dirty="0" smtClean="0">
                <a:solidFill>
                  <a:srgbClr val="243F60"/>
                </a:solidFill>
                <a:latin typeface="Cambria"/>
              </a:rPr>
              <a:t> Disney World</a:t>
            </a:r>
          </a:p>
          <a:p>
            <a:pPr marR="0" lvl="3" rtl="0"/>
            <a:r>
              <a:rPr lang="en-US" sz="1800" baseline="0" dirty="0" smtClean="0">
                <a:solidFill>
                  <a:srgbClr val="243F60"/>
                </a:solidFill>
                <a:latin typeface="Cambria"/>
              </a:rPr>
              <a:t>Universal Studios</a:t>
            </a:r>
          </a:p>
          <a:p>
            <a:pPr marR="0" lvl="3" rtl="0"/>
            <a:r>
              <a:rPr lang="en-US" sz="1800" baseline="0" dirty="0" smtClean="0">
                <a:solidFill>
                  <a:srgbClr val="243F60"/>
                </a:solidFill>
                <a:latin typeface="Cambria"/>
              </a:rPr>
              <a:t>Kennedy Space Center</a:t>
            </a:r>
          </a:p>
        </p:txBody>
      </p:sp>
      <p:sp>
        <p:nvSpPr>
          <p:cNvPr id="6" name="TextBox 5"/>
          <p:cNvSpPr txBox="1"/>
          <p:nvPr/>
        </p:nvSpPr>
        <p:spPr>
          <a:xfrm>
            <a:off x="4267200" y="1905000"/>
            <a:ext cx="2819400" cy="369332"/>
          </a:xfrm>
          <a:prstGeom prst="rect">
            <a:avLst/>
          </a:prstGeom>
          <a:noFill/>
        </p:spPr>
        <p:txBody>
          <a:bodyPr wrap="square" rtlCol="0">
            <a:spAutoFit/>
          </a:bodyPr>
          <a:lstStyle/>
          <a:p>
            <a:endParaRPr lang="en-US" dirty="0"/>
          </a:p>
        </p:txBody>
      </p:sp>
      <p:sp>
        <p:nvSpPr>
          <p:cNvPr id="8" name="TextBox 7"/>
          <p:cNvSpPr txBox="1"/>
          <p:nvPr/>
        </p:nvSpPr>
        <p:spPr>
          <a:xfrm>
            <a:off x="2667000" y="2286000"/>
            <a:ext cx="2514600" cy="3693319"/>
          </a:xfrm>
          <a:prstGeom prst="rect">
            <a:avLst/>
          </a:prstGeom>
          <a:noFill/>
        </p:spPr>
        <p:txBody>
          <a:bodyPr wrap="square" rtlCol="0">
            <a:spAutoFit/>
          </a:bodyPr>
          <a:lstStyle/>
          <a:p>
            <a:pPr lvl="0">
              <a:buFont typeface="Arial" pitchFamily="34" charset="0"/>
              <a:buChar char="•"/>
            </a:pPr>
            <a:r>
              <a:rPr lang="en-US" b="1" baseline="0" dirty="0" smtClean="0">
                <a:solidFill>
                  <a:srgbClr val="4F81BD"/>
                </a:solidFill>
                <a:latin typeface="Cambria"/>
              </a:rPr>
              <a:t>Cultural Features</a:t>
            </a:r>
          </a:p>
          <a:p>
            <a:pPr lvl="1">
              <a:buFont typeface="Arial" pitchFamily="34" charset="0"/>
              <a:buChar char="•"/>
            </a:pPr>
            <a:r>
              <a:rPr lang="en-US" b="1" baseline="0" dirty="0" smtClean="0">
                <a:solidFill>
                  <a:srgbClr val="4F81BD"/>
                </a:solidFill>
                <a:latin typeface="Cambria"/>
              </a:rPr>
              <a:t>White persons </a:t>
            </a:r>
          </a:p>
          <a:p>
            <a:pPr lvl="2">
              <a:buFont typeface="Arial" pitchFamily="34" charset="0"/>
              <a:buChar char="•"/>
            </a:pPr>
            <a:r>
              <a:rPr lang="en-US" b="1" i="1" baseline="0" dirty="0" smtClean="0">
                <a:solidFill>
                  <a:srgbClr val="4F81BD"/>
                </a:solidFill>
                <a:latin typeface="Cambria"/>
              </a:rPr>
              <a:t>79.4%</a:t>
            </a:r>
          </a:p>
          <a:p>
            <a:pPr lvl="1">
              <a:buFont typeface="Arial" pitchFamily="34" charset="0"/>
              <a:buChar char="•"/>
            </a:pPr>
            <a:r>
              <a:rPr lang="en-US" b="1" baseline="0" dirty="0" smtClean="0">
                <a:solidFill>
                  <a:srgbClr val="4F81BD"/>
                </a:solidFill>
                <a:latin typeface="Cambria"/>
              </a:rPr>
              <a:t>Black Persons</a:t>
            </a:r>
          </a:p>
          <a:p>
            <a:pPr lvl="2">
              <a:buFont typeface="Arial" pitchFamily="34" charset="0"/>
              <a:buChar char="•"/>
            </a:pPr>
            <a:r>
              <a:rPr lang="en-US" b="1" i="1" baseline="0" dirty="0" smtClean="0">
                <a:solidFill>
                  <a:srgbClr val="4F81BD"/>
                </a:solidFill>
                <a:latin typeface="Cambria"/>
              </a:rPr>
              <a:t>16.1%</a:t>
            </a:r>
          </a:p>
          <a:p>
            <a:pPr lvl="1">
              <a:buFont typeface="Arial" pitchFamily="34" charset="0"/>
              <a:buChar char="•"/>
            </a:pPr>
            <a:r>
              <a:rPr lang="en-US" b="1" baseline="0" dirty="0" smtClean="0">
                <a:solidFill>
                  <a:srgbClr val="4F81BD"/>
                </a:solidFill>
                <a:latin typeface="Cambria"/>
              </a:rPr>
              <a:t>Asian</a:t>
            </a:r>
          </a:p>
          <a:p>
            <a:pPr lvl="2">
              <a:buFont typeface="Arial" pitchFamily="34" charset="0"/>
              <a:buChar char="•"/>
            </a:pPr>
            <a:r>
              <a:rPr lang="en-US" b="1" i="1" baseline="0" dirty="0" smtClean="0">
                <a:solidFill>
                  <a:srgbClr val="4F81BD"/>
                </a:solidFill>
                <a:latin typeface="Cambria"/>
              </a:rPr>
              <a:t>2.4%</a:t>
            </a:r>
          </a:p>
          <a:p>
            <a:pPr lvl="1">
              <a:buFont typeface="Arial" pitchFamily="34" charset="0"/>
              <a:buChar char="•"/>
            </a:pPr>
            <a:r>
              <a:rPr lang="en-US" b="1" baseline="0" dirty="0" smtClean="0">
                <a:solidFill>
                  <a:srgbClr val="4F81BD"/>
                </a:solidFill>
                <a:latin typeface="Cambria"/>
              </a:rPr>
              <a:t>Hispanic/Latino Origin</a:t>
            </a:r>
          </a:p>
          <a:p>
            <a:pPr lvl="2">
              <a:buFont typeface="Arial" pitchFamily="34" charset="0"/>
              <a:buChar char="•"/>
            </a:pPr>
            <a:r>
              <a:rPr lang="en-US" b="1" i="1" baseline="0" dirty="0" smtClean="0">
                <a:solidFill>
                  <a:srgbClr val="4F81BD"/>
                </a:solidFill>
                <a:latin typeface="Cambria"/>
              </a:rPr>
              <a:t>21.5% </a:t>
            </a:r>
          </a:p>
          <a:p>
            <a:pPr lvl="1">
              <a:buFont typeface="Arial" pitchFamily="34" charset="0"/>
              <a:buChar char="•"/>
            </a:pPr>
            <a:r>
              <a:rPr lang="en-US" b="1" baseline="0" dirty="0" smtClean="0">
                <a:solidFill>
                  <a:srgbClr val="4F81BD"/>
                </a:solidFill>
                <a:latin typeface="Cambria"/>
              </a:rPr>
              <a:t>White Persons Not Hispanic</a:t>
            </a:r>
          </a:p>
          <a:p>
            <a:pPr lvl="2">
              <a:buFont typeface="Arial" pitchFamily="34" charset="0"/>
              <a:buChar char="•"/>
            </a:pPr>
            <a:r>
              <a:rPr lang="en-US" b="1" i="1" baseline="0" dirty="0" smtClean="0">
                <a:solidFill>
                  <a:srgbClr val="4F81BD"/>
                </a:solidFill>
                <a:latin typeface="Cambria"/>
              </a:rPr>
              <a:t>59.5%</a:t>
            </a:r>
          </a:p>
        </p:txBody>
      </p:sp>
      <p:sp>
        <p:nvSpPr>
          <p:cNvPr id="6146" name="AutoShape 2" descr="data:image/jpg;base64,/9j/4AAQSkZJRgABAQAAAQABAAD/2wCEAAkGBhQSERQUEhQWFBUUFBUUFBcVFxcXFBQUFBQWFBgUFBcXGyYeFxokGRQUHy8gJScpLCwsFx4xNTArNSYrLCoBCQoKDgwOGg8PGiwcHyQqLCwsLCwsKiwpLCkpLCksLCwsLCwsKSwsKSwsLCwsLCwsKSwsLCwpLCwpKSksKSkpLP/AABEIALcBEwMBIgACEQEDEQH/xAAbAAABBQEBAAAAAAAAAAAAAAACAAEDBAUGB//EAFEQAAIBAgQCBgQKBgYIBAcAAAECEQADBBIhMQVBEyIyUWFxBlKBkRQjM0JiobHB0fAHU3JzdLIkQ0RUY/EVNGSCorPC4RaTo+JlhcPE0tPU/8QAGQEAAwEBAQAAAAAAAAAAAAAAAQIDAAQF/8QALBEAAgICAQMDAwMFAQAAAAAAAAECEQMhEgQxQTJRYRMigTNCcSORscHwFP/aAAwDAQACEQMRAD8A5TpKYoKAiiFeyeeDkoglPRKKIBstOKkDUgKNigAUQWiy0QFEBHkpRVpYpNaHdWs1FUCiVamNihyUwCTodKjNsipAKlU0ttBpMrZaICrIg0WQVuZuIGHUzWlZ2qkpAq0j1HJbKwaRMaBrc1GXg1MhqW0UTTIvgAqG9hYOlXw9ImmWWSA8cWZhsmm6M1pgA05QAVVZmTeEzba99GbJFSsNanRKd5K2KoXopZacGrlyxNRJhaKyJoV43ZDNPNTGxQi3FMpJg4sjg01TC2TtTNZPdR5IHFkVPNPlpUwoQFNTh6VAJzzLQ5akNOluSANyYHmdKgWJEwT5Q2XqkMQSQNE7R1Owqf8A0a2oIAIkdpN1XOR2vV1rXxNoibaaKrOi76Kbec6hpMnWZ9tF0maSJgtcPzgfkByzfVHsrz5dVLwdawR8mJcwDKCdNMvzl+cpcc+4GoQtbXEZ6M79q1636g/nf21j1fBllO7I5YKHYQt0SijRqc611EBglED309tTIHiB7zTqKJhRSiiy00UQDRSy08USiiYHLTgVIVoloWaiIUatTxT5aYAs1TrdqALRgUHFMykyytyiL1WDU+aovEVWQmD0RuVXzUQNb6ZuYUVIl6Kimmp+Gti8/YtNep1vVXVaILSOCHU2SM9CVpAU9aKoEmFa0ozdoJpiKzjewqVdgXqAipytCRVo6JS2ABSowtKnsSjnytXeDWM1+2O5pPLs6947hzqFrVa3ozh/jS3qqfedOWp0zcj5VxZZ1FnTjjckifFL8Y/727y7rPilVScvkEVQBHaeydYy+Aq1iWGd9vlL3q8rMesKG1GZdfn2eY/Un6deUd5V4ovUOg7Sch/dz9CfzzrMy1axdyEVTrIV5J+g6xq/hO/41GUFd3S+Tlz7IgKNTT5acJXccodgEsoG5YAeZIimTlUuGskuoGhLLHgZEfXQLb0oLuN4DApytMARUimixSPo6bLVpEBoHSlU90M46IaIU4WiC1UmDTgUQWiC1jAxTxRAU+WsYDLT5aPLSy1rMBlpwKky0gtYwMU4Wiy0aitZhlFIijilFAIE0QpwtOBQ0awSKQWiNOKJgStDFSzQkVrMCBSqUCmo2AxSK2vRz+s/3Z/4vAj3+8Vl46zlaBtyrS9G/n+a/wDV3/iK8/N+mzsxeuiK/e676nt4jn/hj6dHbfrDft2+f+AfE1HeJzPv2sT63qDwP599SqvWGnz15H+7/sfnxrgOoyMeezv8knP6Nw94+33UilPjl1XT+qt8j+rbuQd/52JKDXb07o5c2xLap+jo1oh6cXcPbdLCorBbjhyql81u6EYagyIiNNNd5EWyZXBWThj5ui7wzgl+6QbVtu8MequmoIY6VKPRy90rWQmZ0y5gCuUZlkHMSOVYON9LsXcuFXxFyDedIDZBlaz1RC5QetPfXP4rjd9RaKXri57SZsjMuYh2Q5su+x5865H1E27VHT9GNUzq7uhKnQgkHzBg0y1xPF8ewuYxlZgfhhykGIBbEkjTyX3Vr8K4kxxF1CZHwg2lmdEi+2n/AJaCuiHUNtJkJYUto6IGizU+WnC11UiFsGnC0QWjW3PvA9raAe2jaQKbBW3ofZHvpZK0MMcKFBNy5cLBCVtIIhnydonkwOscqLA3bV4XlW2VyOiyWzNqbh5bfJ/Wa5pdVFP3OhdO2Z2Wllq7ewBAJkQBOxnxqvlq+PKpq0RnBxdMDLTxU9izJ8OesVl3uK9fqrKE6ETsdiZ8KDzRUuIVjbXIu5aeKPLT5arZMCKUUcU8VrABFPRZaeK1hGikKeKWWgYaKcCnilFYw2Wny0opRWMGDSpAUqxrMnFJ361c4PiFRXLMF23Md/jP1GqeLQKYBNYfGHjL5H7q4Zq4HXF1I2vhKtmKkH/WD83YgfQq4pGbl2zyXlY/Zrh8Jd63tP2eYrtiRJ1Hbfn3WB9OuNqjpTM3iESNvk07v1beBqZTVfHt1hr/AFacx+q/b/Me0WAK6+nObMPNcxiWl7nnjB/6YMc+ddPFcviO1c88Z/ywO40eo7I2Duwkbrr++wf12TPMVl3h1bH7I/59znH31poeuv77Cc+6yfGs26NMPp81eX+0XPD7640dTIuID/WP4z/+itHhNwLiHZiABi2knb5PEfjWdjNr/wDGf/vp8Q2l7+Kb+W9VIummTatUd3Y4rbdsqHMfAGNPGrGFs33cgW0I3HxkGPGRFef4BcxMyYVzu24RiNiK6PhEl7vWcat2blwbi4NOtp36cwO4VeWeRJYkdavCrsCU1jUBlMeG+tVBZK3YIgi9hdxt1n55fHv93MbV1wbYF27oyz8ZOYSOq2YHQ84g+NNbnOpYliXwRLECSTmMkhQJ15H2CpTzOcaZSOJQdorWNUXn8XZ+l/a2/b/P1ano62uJ/e2//uPH8KybDSizr8XZ+l/a2/b/AD9Wt6PDXE/vbfhzxHeB9lQZRdzRxXYbyP2VnxWhiew3kapFa7elemc3Ud0S4Ma/n31zVhdE8l19grp8INfdXNWNl5aL7dBU5v8Aqv8AA0f00bsUstHFICvQs5AYp8tFFKK1goHLTxRRSitYQctLLRxSoWahktyQJjxOwoSvd3nlEwYnXyrovRLh4d2Z0DIFK6gHrGCND4TrUPpPhAl5oAUGGACxoQqmSBE5lY6nnXO+oSy8C6wtw5GFFPFFFKK6bIUIClRAU1azUYuLeTWBxw6r5H7a2WesTjp6y+X31yT1EvHcihw9uuP2j9/jXcO2p1Pauczysj6dcPw7tjzPf+FdrdXVtDvf5HlaA9SuKZ1RM7iFzrHU9hOZ/VD6VWhTWuGdNfdZKxZLiFJJKWUIEZRMz/nRXzkbKxUHuBmPOJ91UxZow02JkxSltCmuVxA1c+OM/lUd1dlYZCjktBVSyjIxzmOzMeXfXF3W7Z2kYs90SV8jRyZYzWjQxShthh+uNf6/D8/8HzrPcf6tp81OX+03Po/fWgflB+/tfVa8zWeU1w2nJOX+03PoiolWQYna7/GD7LtLFdm7/FN/LcpXuy/8WPsufjTYrs3f4pv5Xp0TJ+F7t+7ufyNXR8H7d7zb/wCp+Fc5wrdv3dz+Rq6PhHav+b/y3qMuxl3N62Otb/aX/pprPbTvnAefZPcpP1+6jtdu1+2n/RUds9a358P/AJPFh9nvqSKMhsk9Gsz8na3n+9t6zD7PwrS9HY/pMR8rb2jvxHq/frWRhiOjWI+TtbZP743qqfz761uAHXE/vbff34jvAosCNLEnqN5H7Kq1ZxB6p8j9ldaMHh+Vq1q2XtIx3YadqT1Tp57QatiyqCZLJByZyJRkstdCk6HLroSsmO/lXMWREDeIHu0rrePXYuXQOqvUOUEhBmtyQBAAB8te6uWxmHhnuZyYYEgskEt0rayoI+S7+Z9U0nN8nJjJJrijdpwKgwVwsgLGTJ107zpppVivQUrVnG1ToaKUVrcHw1shmuAHUBZaORnSR4e6qvE7LG4cpUIqZ1gaBfVkLqdPHzrmn1SjLjReHTuUbspsYBJ2Ak+QrG/8VW+SufZWraxVtyqkmHIXYg9YheY8a1sV+jOxHU6U6XRuziQSLezDlEietyihm6njXFhxYL9Ryp9J05I59lRn0o1HxTRz2EjwM6V1jfo+sACbdwnobrE7ddW6h618QY2GoO5ZdqnwPoXhFgvaGwkObbT/AEkKNM7brKe2NGrnfVSL/wDniczw/wDS5atBhbsXEBKntI88iWDDuJOh3iuiX0ms49RctlhEW2zhUOYEOcokyIZa5zE+jGHuXisEKGtqcpAHyzK5kkbDKJG3idDf4Pwq1hrCAQC2d2FwLOdWUQAW0hANOe++lSvfLyPWq8CtXAwBHOiqfgWHDdGDEQT2YBIdl3OmoAO8nfamvLr3aCQORgSNfGa9HFnU3RxZMTirIhSowtPXRZGjl51rD483XX9n7zXRW8LLw5CdXPJg6QSOfODXO8dtOrJnAGe2rgAzCsWgNp2tDMVzTnF6TLwi7soYDtjzPL/212l4Dr6DfE8h6gHqVxfDO2vn4cz512N4jr6j+1c1+iPXrjmdKLXBI+F3ttMM/q/qrQMyAOfM1neklxenbrKdF+eh5cv6S/57qv8ABX/pl/X+oubHbq2eYuCPeOWo3ql6TXm6d5Ztl3Z/VHfe/HzrnfrOiPpMo5dez/6R/wDyqgbJymB8y8RH+JdCKBBGpg+zurb4vwy7h3CXuq7KrgZ50bb+0+FdXgeG2mWUu4c5dDlwd+6ylV6qk5yGZTOo0OsU6dCNWefvYOeeQus3+7ZtwT7W0HjWbeslbmHU7qLIOnNrpeOzyzxvuDXrH+j7YHyp+YOpwkntant2m0J1PdWPwn0Mw+IvPcxDtba01tivVUdtozFlJEsuXflTcvcSjzUiQf4v7mpYw9S5/Ev/ACtWseE2wvyhAN4NJQiWg9X3TrVLimFAXqN0ma6ztA7OkQffVUTA4SNW/d3P+W1dJwsa3/N/5L9ZHDeC31JzWLqzbeJtuJlDEStbvDsI4OIlHHWeJVhPxeI208R7xRl2MjZtD4yz+3b+y3UNvt2//l38ngp+33Vbt2T0tjQ/KW50OmlveqiDr25/+Hb/ALvxYfZ76mh2VrBPRrv8la9f++Hy/PhWt6PLrih/i248TOI21M1i2Y6NdvkrXqf30+Jqxa4o9hcQ9psrDEJqAh2+EHbLHvrMC7nUX+GXcrHorkAEzkbkPKuz62nb7f8Aj7Zm37Om2+m24y149iv0jY8wDiDDFVI6O2AQ240TxNetwsjRflP8HfPc265132135zA2FnIekQPTXd5i160z0XmTPtnxNc/j2OS5GbdNs/q4jb/h2+j9Gt70ijpru0ZbXqRHReGkfVXN8SAy3ez8zfJ3YneSO8/X9KGfpJ4/WUbt1g/+tC2CJyFmEcp9sTXR8N4rauXEVbiMxI0DKSY30muTxzEPoT2eTN6zerfUf8P11s4Dh1yxet3LhPRl8oOa4w10WZuHckcqeORx8hePltI7BcSS11WMhbgC9mF1fuGuiiofhLHpEJJUWDAnQfFpyHn9dCHi9ckaG42u46pcQeYPXBGmutCsZrvf0J7ojobffzriOqmcvhsSwuL1juOfdcA+yvUeK2AQAQoH9MEstogA3Jk57mxiec/OybV5OvbETy7/ANYK9Y4vfhe1GuN+cB2c5/UttHdpzz86TJxIfg6hR8nAweIWcuGAC59d56o5jVNOtrT4UqMpzKOqNjhx/bB6qes0aaT9I5qJMR2OsdcPijGd4OW5vpZExtOhHJX3ocPiC0dZuw2z340xaD9UORjvjSCssJlDluIsAwkr8/c2uWJt+uveBtsY3bKaDFqMr9nbE8rX662xmWHOJnnGaDEycVchjqRBu/OuDa8O5D5fUJGoixd3S5rt8K+d3dGedsgR7QPp8nQrLmEWLi6DtYgbDnfQ+v8AdJ55eya7IBoAAIXw+aOVSWH+NH7zEDdf1ls+pP1+ZbQitdfrHwVY29XwrowP7iOVXEC7xWwrMpa7KOyNFoRmRipg9JqJBpVlcWxTjEXgEJHS3IPSxPXblk08qaj9afuJ9OJSxNu2zlulTUDTMvL21Wx+AtXSpN9Vypk0KGYZmnf6X1VPf9KLCmGdAYDf1uzAMD8j6pB9tFc9JbKsVZ0DDcE3d+7SxQVLsHZTwfDLNufj1J6p1IEQZ5Pz29tapvIwb40H5SYYmBcMyevyyge2q1jj2cuAEGQlSGuEGQcu3Rmd+U1cwuO6QXAgQtaZUuLmfQsXQATbEmVNByXkooy0HwHH2zevMGLEq6z1wsHIoUEzPycyBEHzmDjfD2dy6AdZZjMBBUARpbXXbu8zvVLD+mFoz2iJgnJK8/nZgw+rcUOP9MEtraK22PSJmGZogdLdQiAGO6SNToaXjFysKlJKjS4jjcTisQt27ZFsKLajLdBlUcnYR80geyulucRQkk6gs27XjAKwDATaRHhXnrenOq5RbjXMMzk6DQdgRMgzqNDqKrp6UO+IUhkVdR22CMRmjN1JMDTbXTaaLUReUj0i5dtbk2lHUksrkaaRLMtUbjYcrfHwm18eLQ8F6O610QM+szG+kc65V/S/MrR0WxIk3DqNhBt6maqD0qc2c8IrLcWCphlIltFI6whY3O9I4b0w8vdFvi99cKgSxet3luFi4CrppGsEn2zyrAt4to1JI/aBnXu9n1UfpTxw4q5bfKARZVWyiAxDOZjkSGHu8aq8NFlh1+lnQnLljUcgVnn31kn5ElK9HoHpfxgtftkBZ+DYfNIBIbosWSJgeqNtNTG9ScP4+qWrKkqWcwwDKuQAA5mkwAJGm5JEA1yXQ4a/dOe7iLYInVcx1nqqIZiPM8z7Yr/CsL0wUXLzWipLMUUXc5JhQu3trckFyZu8Q4sy3rgOUfG3BrPLGMvf6oJ99PwvFl2lt/hGGG55XH7wft91UeJYLDW0ULevPLDtW4OXPJYFlGbUt/vEVZfgmAFsO1+7DAgQgykgSVDlAO6BPdyocwNsnsuejXf5K16/98PctR43W3iNz/SE7zyxHep+oVDwDhuFdlVb2JztPVChlIRswBCgmeqCe6N+dQ8ft4EMct6/dZmZmCZVVWJJjrpt1jtP10eSNdbMvF24y+dvlHd4D891e/3sUEXMzFVD6ks4GrOAJ6LWdBGx012LeI4nhGHPRfBnxF4vuoBkMAMqKOhl2nTYDQ7VUThuJW4ylntMUfNq6ygZldSAuxyk66RW5Jm2dvxv0htXL5yuT0ot5D1tfi45iQZEbTJ2rLx2MXJdIeYyTDN33RyU8yv5AzcfibREgBwyDVW1y9mToBGrbfWd6vcC4E1241t2a2SjZuozm1DDtqI5gDSdxNHloSNqVljiF1WudtYgCSdBJO/xLHYj7p591w/hdkZrzm50TtmVUDC2zK5IYrkBY6A6E6javNMXgbNq9Cu95FaHMhGKKQDEglNe8HSuuvelCJbsFTespdVmUWisrkuFId2BdtVmBAHdSt6ovjlV2dNjMTad0yK2tyX6RbqgzrMiD3nu5Vn4Vrwd2udFDKUypn6qwEEMx1MAcqk4H+kvO3QpmutkdwbpVYyW2cq2RdT1SJAjzpcJ/SBcxjQqC24khTcvwyqYLaKViRsd/GhySjtFNzpIrpwe0CGm5IM7pHaDep4V0mK9JGcjq9Wb0jpLwYdLIEFWEwG7tMvVy6Rgcf8ASBEBN5cPbMhZQ3ySx1ghEPKJMc6z8Bx2zeZlR7RKqbja4oQqkAnrWNdSNPqp1KEldCOE4ujrV4+3VlBol1D17sHpDM9vl4ye4rQW+NEAdRTCsvavfOuLc53DzXz8QJBovhLixm6IZmCjrvqzbDS0d/HSiSwxYKGtZizJGe72kUOw+RjRSD3eZpVPE+3+wyx5V3/yiPFfGEkiJL7Fx2ySdmHf+EUzrMzPWzzDOO2ADs2nZ0jblFVsRxS2lw2zds5lFwsM2I06JSz7YYgxlbny9lV7fpBYbs3rJOV27WJ7NsMzHXCcgp/71X7Cf3Gqt0gz9ItuxEnlBO3htWVxLjduz23luQGrEj21Vx+MFxBkxli0rJnkLiHJUO6TJsLHWtsII5eRNbg/BsEGU3sVbvNe+T0vDMVZlO666g791ByUeyGjHl6mR/8AjLNJNq4SSTIkzrv26VbNvF8PgZb9sjkZu7f+XT0vKRTjj+f+/JiYz0owdo64A3AwhXW7mV1AIAUxyUwRuOcGp7npBgxe1wIZusGfpLgAGaNQLZgmOU+Yqjw7EWBbZRh98uaAuvcxBMcjz5Vr3ceAXLLbV8tpmSIYh1VkcAlhqNZLCC3LalEXycxgWDdK1yzmDOUkIQ8lu2FAjQkEnQ11uFvWbdi7cXDuJe0WKqEa403CSMwk5dWMjnpVReMkJPRmBmLtmQTnKL1obWSAPzpLc4/lTKbeYsQ2jKQO2DmM6GG+2keyybr+P4MLF46z0bH4DYUZDIa9bDgQOqB0IYMuaPAgVzvpTi1YYXLaFtRhz1ZzEf0nELqYE6idudb/ABNlFxi1vKSoaOqQOkto06N6pXyqS7wHpwr9CqoiAbxOe7ffqIAYE9JoW5eVVTOdo4MRqTqT4j8KmRZAMHXNzHzQDO3Oa6nFYa0DdVcMsqDBGaQwJBifYfPStnDcTRFQHD2utOrQSCqgxJXWs5fBuLOCTEgrlyHSTssyTMFsska0sVb1OUEQRud5UtI8OqffXpH+mFYgdDYO8RExJ5BO/wC2pb/FV0zW7I0UdULovkE33mde+l5fBuOjy6yuZgNYgzKnTfTQd/21NwxpZVgjNlGmYkgnQDQ958K37r4bM3bOpPyhE+zo6v4C5hVZTbRZkZZKnmCJzWoOoGh01NFtV2Bws5wWbpeLavm1I0bXIdYga/8AcVucO4V0l61rlU3EDlso17TFftA7hXUDjRkhdB1oCtZCjUyqgWIC+6o/RbF4VCy58gObqm1ZugnKArl2QFYO6xBpdewygkVOHcMDMFxDh+sZaczaMzESxIjWJ+jueTce9GyxlcQrKgzA3Ay5REBVMkEdXmRrOnfft37T3RnxFpGiPjbatLFu4EsCwI2HKa3rmEshbnSvgy4SUyW7iMSAwHVLCSSLfLvHKSxqVHCYjglpcSxW5bW25Y5TdVWtq0toNguoIAJmOU6Dc4KnRrFy30oDs2u+HMFLrZZEyWEDUyvhW3d4eMzMqYfVjBa3ccxKwTJAmA0x9Ed82LXEYJJvWwAQHy2YMAsQpZn9UIBoeySNwAXBCUn4OKwvDBIe4Wyi4R1T2grENl6veIBkCuwxWEtJh5tr8YyqRcuMWcllkqonqZWyg6KSZOsgC3a4PcV1N26t9Gys7LatEspGgTlETE9861qYnBKz5rNi3asAAB2eLrFdSChBWJMdrYD2T5R7IdQ0ea4zht1AboIhgXPWMMvSusMCORtHvGkVJxAqLQuIEV8hW5aUlshDQo6xJIyop83PIius4jgQ1zMbltEkBV6NXENmLKBbOxLsdY5jU6U170bttbyq9m2GMaW4JAui2HJDkjkxG5BHOmsHH2Ob9GuEo6sbip8qiBpbNk0uMqw2Uk5QNRsTBrU4lhsC+HsM91raqLgQLaZpBu3CSAbszMHnV3D8EGFRgvQsM/Uyu56RiIDJ2vmwNTMEabim456NNcW1atAQqE9WSsNmcAEDcS1Kw/tqgPRnA8OW50ll7xborkZrbqGBtXOZ02n6u8VzWNv4Sw/VuXUbwk6GQY20J215Hvrvn9GvgFi2z3ukYgqq2rIaFyGZa2pZtPnHcgDWYrGb9H1lle7fv2s5lwl1L6kyFXVkuKokldIOpI74ol7muuxyvE7yNhrKjMVz3WDMIFwno5jfYj6/DWDh9xLd5Q6sqlSHI6rMrqG6pymRqp15eddlxH0YRUW2UciyWUG2VMdJAyEO2aRleAe871V4j6I9YZMPceJ0aOsSqiZFxcsEA68zyFKxabds3LvpbhLhtAu0i6jDIrEZwZAJK6idNBJp8HxbBG9m+ERF5iSTAzXbYtMRmUdQAEyTuOdZuA9FYtjMjrkdmVskgSwXUq7d2gmB3E1SxHArIIIzkgAEZG1ynOxj1iAPaNO8Sjjrsy8sspbaX9mdjh+D4DFXCLWLzuBfMBRmjEJDHrbgTv36GkP0aYZCvxzSReRfi1JPTBs2k8g31a71l+j/AKO37lsXsMnRBmZXy3TZJABABVcuYAMYnY98SV8Av2b/AF8TiepEg3LlyQNSmYausz1QZkKSe96YtJ/J0C+gtgW+jlWMMoc2+uFZrrZR8ZsDdJ1B1E1mcO9A8NFsriAwsXCgJtkjOGMqrB4JzPHPrLG4rMOMxbAL0l9WE6STnUHLyka9braGYO1Q8OfFhF/pDKiO9tJFkKoUIIGmVdAwjeGMQDrvuNxRqJ+iXKAExrKoAAAR4EDX+s75PtpVkniePXT4ZOg1HwMAyJ0i032n7qej93uI+ByQutJGYnVNTEmBMnSDuPfUmYja4+gQSWOYxkJk85KD2VljiLku2TNyUEFAIVVBMNrAG3OriYswZtKYUxJcSQpgmLvfGke7lbihLZbtW7rqsPdEswQhyA5GUsCecAr5ZvGocReY50LMDqrSQ20JAkbafbSt8Ru5LStaTIHZgAXBligeG6Qn5i7z5VUweIuEy9m3JiSC+okTM3DS1sra4/JoDho6NnGJUQBKZ7nSDQNsEiDA5xtUONIZbZLOepCxdbkzA5gDIMjnyAqv8JaGJtouYkEidgNOf7IqLHORcAtdZQOYgbqRGYHvP10V3om+1lrB8UZHc9rMfndeNQdM8xW/cxlprCXbuFtZyYtkxDA3AjNk2BEmuWN25LdS1GYxIUwO4Su1WcZjb2S38kFy/FjIhC6jPoU5uGPtoyivAFI3cNjrIuEph7ZZHYqcqyoXZtE0I3nyrF4xh9BcRcltmNsAsxOdFVjowmIuL7ZoU4rfEQbYgDZEGsakDJprNR4riV/KMrKAdCFCg5hqToum42002oILoq2+Ghu4bQWMLqJM1s+hfoScf0hS6lk2mQQwZi2aYywRtl+usm7ji1rKAwuBlbOSpQkgSAuXQ6+WlaPBLGIuj4u8ttl1c5BqWZiCIXSBHdvWTdBlVLQ3GuE3MJiLlh2zFCNRsysMwbfSQZg1qcCumxbV2ykO11VkSQUFvMdRp21599ZfFsTdS6VuuLzqijMQIY6lQ0zIAIXblRDEuUUqQss/LbsSNNN9ttBtS93QKSVo08DflyFynqmA2XXWdJ5/hWtY4slw5SMhYgZzskGWfLm1hZO3Kua+EXtPjO/aRzkCQdan4digikXFDSXU3AvxgVyZH0hr31pKtjwaa4sBraMTFpWMFnORTzGYnTaW1NS2MDa9RNT6o1iT9lW8Pwq6sm0Q6MpTMpTKUbcQ2qmQPdU6W7ttCGXKrQGJKHYyAIMjWjyXuJx+CO4yZlHR2wogRkWI8JGn+XdWhfxiKMq2wFjQDxgmIHfOnjWVdbURWhcAK/n76RQQjm0Y+I4godCFgq6sDpKlWnT2kmtm76VMejm48KzEytmIIYR8nzzfnSOc4jahqrO+lU4oymzUxWPLxDloXKQy2sszM9RAeffXS4DjL28Kiu9t2zsQWtFiqMxISekEwCQNNo7q4fCPvW9fuTZTv1pZKmPF2jsf9PXhYWegOh5ODuYBgx7vcNqybvFrhkqtoCST25k6n5w010qjZvTbAnl4Vn28QQGFCK2M5Go3GDmBfJ3mGuIdJiB1g2538Ka7x66c3R3MrNmy5mlesOsCqqAFI8vfrXP4x5FBauwedNwdCqW6Oiu4lrlm50oS7bQF8kMSWUnJlFxys9YgnSQT5VnW3VbqWbNiy2cWYZrNlpLKp6ruCQJ56eNCtzqkTvUdhBnDcwZFKrqh5LZ6HwbGYey7YfOrtczoMkuM65nfrZYUgNrrlAA7q5XDYlUYZnLNOUw2e2TqAROp0PlsRyNa/DcUjOXuAMwGjEAsNI38prksVYi51dAGnQRsZ5bUFZm9l9cIl5whvXEDtBNxlFsctVEQNABt4nnXTLj7mFs9HbxDsIgxZtFW0yyWVizEiPHTfWRxODsZbgZgGXNJB2I8e+tl2Q2WyM1s7ZbcLIkbxppWdmTLmH4m4UAlGPeSlsmTPYYytKqacSdusSASSSGtWLjCSd3IlvM0qxrOFUUiaakymJgwSQDyJEEj6x7xXXI5kSreMATsT9dMDUSmjmkKXqiO6x20iD9o/CgojQtVIom2IvTXLmgHdQmgNaSMgw9C1wxQGgJpKGsdrn21c4bjWQmCRMbeAgfVWexo7TUVFAci1ir2ZyxMz31NZuaAawJ+uqJbWrNlqbihbL63qkS7VVW86kzUrSCmWWCt2gfYWH2EUWGsouqgg+bffVZT4/ZU9tj+RU+CG5supdq0cSY/z/Gs1GNTdIfD2k1RRRGTIsU01Qc1Zvn861UY06iKmHZrTF6VA/Gsq21Xbdw8iKLhY6lRoJfMc6rtdoUnw9n+dA5P5/zoKCC5A3TNRKKkykzAJyiTodBIEnuEkD20A8vt/CjxAnssK2lSW3qFCfCjVqnxK8rNrCXjHL3D76r3t/8AtTOhRiszEclEyoPPzqJrvgff+FIkFsct+dKIX9Of1/dTY27qsfq7f8tVumPMCmUbFboti7+fyKVVRdHd9lKjw+BeZzitOoOh11Gv21euEfB0nfNfjzK2R/39lPSoT3Q8dWZ60UU9KsYjimYUqVPERkbVGTSpUWBCoGpUqUYA0kNKlRQGSirFmaalTClpbpqRblKlQoKDUn8mpkB/MUqVSGJUnl934VNmPq/WPxpUqqiMivec8xHtqmxpUqcCLXB7Ya/bVlzAtqu2bQ6bj7RSe7rqMvh5EidGPdTUqH76+Cn7PyGlwUjHh7qVKqErLWBIy3hpra+y5bP3VWRe6lSqXllX2RMEPhRBCaVKp2UrRfxSsXkTqqbR6i1Xe0e80qVJF6DNbI8SzMRpGVEXkZhR1vbO1QFD3ClSqsHolPuLMe76zSpUqqLR/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g;base64,/9j/4AAQSkZJRgABAQAAAQABAAD/2wCEAAkGBhQSERQUEhQWFBUUFBUUFBcVFxcXFBQUFBQWFBgUFBcXGyYeFxokGRQUHy8gJScpLCwsFx4xNTArNSYrLCoBCQoKDgwOGg8PGiwcHyQqLCwsLCwsKiwpLCkpLCksLCwsLCwsKSwsKSwsLCwsLCwsKSwsLCwpLCwpKSksKSkpLP/AABEIALcBEwMBIgACEQEDEQH/xAAbAAABBQEBAAAAAAAAAAAAAAACAAEDBAUGB//EAFEQAAIBAgQCBgQKBgYIBAcAAAECEQADBBIhMQVBEyIyUWFxBlKBkRQjM0JiobHB0fAHU3JzdLIkQ0RUY/EVNGSCorPC4RaTo+JlhcPE0tPU/8QAGQEAAwEBAQAAAAAAAAAAAAAAAQIDAAQF/8QALBEAAgICAQMDAwMFAQAAAAAAAAECEQMhEgQxQTJRYRMigTNCcSORscHwFP/aAAwDAQACEQMRAD8A5TpKYoKAiiFeyeeDkoglPRKKIBstOKkDUgKNigAUQWiy0QFEBHkpRVpYpNaHdWs1FUCiVamNihyUwCTodKjNsipAKlU0ttBpMrZaICrIg0WQVuZuIGHUzWlZ2qkpAq0j1HJbKwaRMaBrc1GXg1MhqW0UTTIvgAqG9hYOlXw9ImmWWSA8cWZhsmm6M1pgA05QAVVZmTeEzba99GbJFSsNanRKd5K2KoXopZacGrlyxNRJhaKyJoV43ZDNPNTGxQi3FMpJg4sjg01TC2TtTNZPdR5IHFkVPNPlpUwoQFNTh6VAJzzLQ5akNOluSANyYHmdKgWJEwT5Q2XqkMQSQNE7R1Owqf8A0a2oIAIkdpN1XOR2vV1rXxNoibaaKrOi76Kbec6hpMnWZ9tF0maSJgtcPzgfkByzfVHsrz5dVLwdawR8mJcwDKCdNMvzl+cpcc+4GoQtbXEZ6M79q1636g/nf21j1fBllO7I5YKHYQt0SijRqc611EBglED309tTIHiB7zTqKJhRSiiy00UQDRSy08USiiYHLTgVIVoloWaiIUatTxT5aYAs1TrdqALRgUHFMykyytyiL1WDU+aovEVWQmD0RuVXzUQNb6ZuYUVIl6Kimmp+Gti8/YtNep1vVXVaILSOCHU2SM9CVpAU9aKoEmFa0ozdoJpiKzjewqVdgXqAipytCRVo6JS2ABSowtKnsSjnytXeDWM1+2O5pPLs6947hzqFrVa3ozh/jS3qqfedOWp0zcj5VxZZ1FnTjjckifFL8Y/727y7rPilVScvkEVQBHaeydYy+Aq1iWGd9vlL3q8rMesKG1GZdfn2eY/Un6deUd5V4ovUOg7Sch/dz9CfzzrMy1axdyEVTrIV5J+g6xq/hO/41GUFd3S+Tlz7IgKNTT5acJXccodgEsoG5YAeZIimTlUuGskuoGhLLHgZEfXQLb0oLuN4DApytMARUimixSPo6bLVpEBoHSlU90M46IaIU4WiC1UmDTgUQWiC1jAxTxRAU+WsYDLT5aPLSy1rMBlpwKky0gtYwMU4Wiy0aitZhlFIijilFAIE0QpwtOBQ0awSKQWiNOKJgStDFSzQkVrMCBSqUCmo2AxSK2vRz+s/3Z/4vAj3+8Vl46zlaBtyrS9G/n+a/wDV3/iK8/N+mzsxeuiK/e676nt4jn/hj6dHbfrDft2+f+AfE1HeJzPv2sT63qDwP599SqvWGnz15H+7/sfnxrgOoyMeezv8knP6Nw94+33UilPjl1XT+qt8j+rbuQd/52JKDXb07o5c2xLap+jo1oh6cXcPbdLCorBbjhyql81u6EYagyIiNNNd5EWyZXBWThj5ui7wzgl+6QbVtu8MequmoIY6VKPRy90rWQmZ0y5gCuUZlkHMSOVYON9LsXcuFXxFyDedIDZBlaz1RC5QetPfXP4rjd9RaKXri57SZsjMuYh2Q5su+x5865H1E27VHT9GNUzq7uhKnQgkHzBg0y1xPF8ewuYxlZgfhhykGIBbEkjTyX3Vr8K4kxxF1CZHwg2lmdEi+2n/AJaCuiHUNtJkJYUto6IGizU+WnC11UiFsGnC0QWjW3PvA9raAe2jaQKbBW3ofZHvpZK0MMcKFBNy5cLBCVtIIhnydonkwOscqLA3bV4XlW2VyOiyWzNqbh5bfJ/Wa5pdVFP3OhdO2Z2Wllq7ewBAJkQBOxnxqvlq+PKpq0RnBxdMDLTxU9izJ8OesVl3uK9fqrKE6ETsdiZ8KDzRUuIVjbXIu5aeKPLT5arZMCKUUcU8VrABFPRZaeK1hGikKeKWWgYaKcCnilFYw2Wny0opRWMGDSpAUqxrMnFJ361c4PiFRXLMF23Md/jP1GqeLQKYBNYfGHjL5H7q4Zq4HXF1I2vhKtmKkH/WD83YgfQq4pGbl2zyXlY/Zrh8Jd63tP2eYrtiRJ1Hbfn3WB9OuNqjpTM3iESNvk07v1beBqZTVfHt1hr/AFacx+q/b/Me0WAK6+nObMPNcxiWl7nnjB/6YMc+ddPFcviO1c88Z/ywO40eo7I2Duwkbrr++wf12TPMVl3h1bH7I/59znH31poeuv77Cc+6yfGs26NMPp81eX+0XPD7640dTIuID/WP4z/+itHhNwLiHZiABi2knb5PEfjWdjNr/wDGf/vp8Q2l7+Kb+W9VIummTatUd3Y4rbdsqHMfAGNPGrGFs33cgW0I3HxkGPGRFef4BcxMyYVzu24RiNiK6PhEl7vWcat2blwbi4NOtp36cwO4VeWeRJYkdavCrsCU1jUBlMeG+tVBZK3YIgi9hdxt1n55fHv93MbV1wbYF27oyz8ZOYSOq2YHQ84g+NNbnOpYliXwRLECSTmMkhQJ15H2CpTzOcaZSOJQdorWNUXn8XZ+l/a2/b/P1ano62uJ/e2//uPH8KybDSizr8XZ+l/a2/b/AD9Wt6PDXE/vbfhzxHeB9lQZRdzRxXYbyP2VnxWhiew3kapFa7elemc3Ud0S4Ma/n31zVhdE8l19grp8INfdXNWNl5aL7dBU5v8Aqv8AA0f00bsUstHFICvQs5AYp8tFFKK1goHLTxRRSitYQctLLRxSoWahktyQJjxOwoSvd3nlEwYnXyrovRLh4d2Z0DIFK6gHrGCND4TrUPpPhAl5oAUGGACxoQqmSBE5lY6nnXO+oSy8C6wtw5GFFPFFFKK6bIUIClRAU1azUYuLeTWBxw6r5H7a2WesTjp6y+X31yT1EvHcihw9uuP2j9/jXcO2p1Pauczysj6dcPw7tjzPf+FdrdXVtDvf5HlaA9SuKZ1RM7iFzrHU9hOZ/VD6VWhTWuGdNfdZKxZLiFJJKWUIEZRMz/nRXzkbKxUHuBmPOJ91UxZow02JkxSltCmuVxA1c+OM/lUd1dlYZCjktBVSyjIxzmOzMeXfXF3W7Z2kYs90SV8jRyZYzWjQxShthh+uNf6/D8/8HzrPcf6tp81OX+03Po/fWgflB+/tfVa8zWeU1w2nJOX+03PoiolWQYna7/GD7LtLFdm7/FN/LcpXuy/8WPsufjTYrs3f4pv5Xp0TJ+F7t+7ufyNXR8H7d7zb/wCp+Fc5wrdv3dz+Rq6PhHav+b/y3qMuxl3N62Otb/aX/pprPbTvnAefZPcpP1+6jtdu1+2n/RUds9a358P/AJPFh9nvqSKMhsk9Gsz8na3n+9t6zD7PwrS9HY/pMR8rb2jvxHq/frWRhiOjWI+TtbZP743qqfz761uAHXE/vbff34jvAosCNLEnqN5H7Kq1ZxB6p8j9ldaMHh+Vq1q2XtIx3YadqT1Tp57QatiyqCZLJByZyJRkstdCk6HLroSsmO/lXMWREDeIHu0rrePXYuXQOqvUOUEhBmtyQBAAB8te6uWxmHhnuZyYYEgskEt0rayoI+S7+Z9U0nN8nJjJJrijdpwKgwVwsgLGTJ107zpppVivQUrVnG1ToaKUVrcHw1shmuAHUBZaORnSR4e6qvE7LG4cpUIqZ1gaBfVkLqdPHzrmn1SjLjReHTuUbspsYBJ2Ak+QrG/8VW+SufZWraxVtyqkmHIXYg9YheY8a1sV+jOxHU6U6XRuziQSLezDlEietyihm6njXFhxYL9Ryp9J05I59lRn0o1HxTRz2EjwM6V1jfo+sACbdwnobrE7ddW6h618QY2GoO5ZdqnwPoXhFgvaGwkObbT/AEkKNM7brKe2NGrnfVSL/wDniczw/wDS5atBhbsXEBKntI88iWDDuJOh3iuiX0ms49RctlhEW2zhUOYEOcokyIZa5zE+jGHuXisEKGtqcpAHyzK5kkbDKJG3idDf4Pwq1hrCAQC2d2FwLOdWUQAW0hANOe++lSvfLyPWq8CtXAwBHOiqfgWHDdGDEQT2YBIdl3OmoAO8nfamvLr3aCQORgSNfGa9HFnU3RxZMTirIhSowtPXRZGjl51rD483XX9n7zXRW8LLw5CdXPJg6QSOfODXO8dtOrJnAGe2rgAzCsWgNp2tDMVzTnF6TLwi7soYDtjzPL/212l4Dr6DfE8h6gHqVxfDO2vn4cz512N4jr6j+1c1+iPXrjmdKLXBI+F3ttMM/q/qrQMyAOfM1neklxenbrKdF+eh5cv6S/57qv8ABX/pl/X+oubHbq2eYuCPeOWo3ql6TXm6d5Ztl3Z/VHfe/HzrnfrOiPpMo5dez/6R/wDyqgbJymB8y8RH+JdCKBBGpg+zurb4vwy7h3CXuq7KrgZ50bb+0+FdXgeG2mWUu4c5dDlwd+6ylV6qk5yGZTOo0OsU6dCNWefvYOeeQus3+7ZtwT7W0HjWbeslbmHU7qLIOnNrpeOzyzxvuDXrH+j7YHyp+YOpwkntant2m0J1PdWPwn0Mw+IvPcxDtba01tivVUdtozFlJEsuXflTcvcSjzUiQf4v7mpYw9S5/Ev/ACtWseE2wvyhAN4NJQiWg9X3TrVLimFAXqN0ma6ztA7OkQffVUTA4SNW/d3P+W1dJwsa3/N/5L9ZHDeC31JzWLqzbeJtuJlDEStbvDsI4OIlHHWeJVhPxeI208R7xRl2MjZtD4yz+3b+y3UNvt2//l38ngp+33Vbt2T0tjQ/KW50OmlveqiDr25/+Hb/ALvxYfZ76mh2VrBPRrv8la9f++Hy/PhWt6PLrih/i248TOI21M1i2Y6NdvkrXqf30+Jqxa4o9hcQ9psrDEJqAh2+EHbLHvrMC7nUX+GXcrHorkAEzkbkPKuz62nb7f8Aj7Zm37Om2+m24y149iv0jY8wDiDDFVI6O2AQ240TxNetwsjRflP8HfPc265132135zA2FnIekQPTXd5i160z0XmTPtnxNc/j2OS5GbdNs/q4jb/h2+j9Gt70ijpru0ZbXqRHReGkfVXN8SAy3ez8zfJ3YneSO8/X9KGfpJ4/WUbt1g/+tC2CJyFmEcp9sTXR8N4rauXEVbiMxI0DKSY30muTxzEPoT2eTN6zerfUf8P11s4Dh1yxet3LhPRl8oOa4w10WZuHckcqeORx8hePltI7BcSS11WMhbgC9mF1fuGuiiofhLHpEJJUWDAnQfFpyHn9dCHi9ckaG42u46pcQeYPXBGmutCsZrvf0J7ojobffzriOqmcvhsSwuL1juOfdcA+yvUeK2AQAQoH9MEstogA3Jk57mxiec/OybV5OvbETy7/ANYK9Y4vfhe1GuN+cB2c5/UttHdpzz86TJxIfg6hR8nAweIWcuGAC59d56o5jVNOtrT4UqMpzKOqNjhx/bB6qes0aaT9I5qJMR2OsdcPijGd4OW5vpZExtOhHJX3ocPiC0dZuw2z340xaD9UORjvjSCssJlDluIsAwkr8/c2uWJt+uveBtsY3bKaDFqMr9nbE8rX662xmWHOJnnGaDEycVchjqRBu/OuDa8O5D5fUJGoixd3S5rt8K+d3dGedsgR7QPp8nQrLmEWLi6DtYgbDnfQ+v8AdJ55eya7IBoAAIXw+aOVSWH+NH7zEDdf1ls+pP1+ZbQitdfrHwVY29XwrowP7iOVXEC7xWwrMpa7KOyNFoRmRipg9JqJBpVlcWxTjEXgEJHS3IPSxPXblk08qaj9afuJ9OJSxNu2zlulTUDTMvL21Wx+AtXSpN9Vypk0KGYZmnf6X1VPf9KLCmGdAYDf1uzAMD8j6pB9tFc9JbKsVZ0DDcE3d+7SxQVLsHZTwfDLNufj1J6p1IEQZ5Pz29tapvIwb40H5SYYmBcMyevyyge2q1jj2cuAEGQlSGuEGQcu3Rmd+U1cwuO6QXAgQtaZUuLmfQsXQATbEmVNByXkooy0HwHH2zevMGLEq6z1wsHIoUEzPycyBEHzmDjfD2dy6AdZZjMBBUARpbXXbu8zvVLD+mFoz2iJgnJK8/nZgw+rcUOP9MEtraK22PSJmGZogdLdQiAGO6SNToaXjFysKlJKjS4jjcTisQt27ZFsKLajLdBlUcnYR80geyulucRQkk6gs27XjAKwDATaRHhXnrenOq5RbjXMMzk6DQdgRMgzqNDqKrp6UO+IUhkVdR22CMRmjN1JMDTbXTaaLUReUj0i5dtbk2lHUksrkaaRLMtUbjYcrfHwm18eLQ8F6O610QM+szG+kc65V/S/MrR0WxIk3DqNhBt6maqD0qc2c8IrLcWCphlIltFI6whY3O9I4b0w8vdFvi99cKgSxet3luFi4CrppGsEn2zyrAt4to1JI/aBnXu9n1UfpTxw4q5bfKARZVWyiAxDOZjkSGHu8aq8NFlh1+lnQnLljUcgVnn31kn5ElK9HoHpfxgtftkBZ+DYfNIBIbosWSJgeqNtNTG9ScP4+qWrKkqWcwwDKuQAA5mkwAJGm5JEA1yXQ4a/dOe7iLYInVcx1nqqIZiPM8z7Yr/CsL0wUXLzWipLMUUXc5JhQu3trckFyZu8Q4sy3rgOUfG3BrPLGMvf6oJ99PwvFl2lt/hGGG55XH7wft91UeJYLDW0ULevPLDtW4OXPJYFlGbUt/vEVZfgmAFsO1+7DAgQgykgSVDlAO6BPdyocwNsnsuejXf5K16/98PctR43W3iNz/SE7zyxHep+oVDwDhuFdlVb2JztPVChlIRswBCgmeqCe6N+dQ8ft4EMct6/dZmZmCZVVWJJjrpt1jtP10eSNdbMvF24y+dvlHd4D891e/3sUEXMzFVD6ks4GrOAJ6LWdBGx012LeI4nhGHPRfBnxF4vuoBkMAMqKOhl2nTYDQ7VUThuJW4ylntMUfNq6ygZldSAuxyk66RW5Jm2dvxv0htXL5yuT0ot5D1tfi45iQZEbTJ2rLx2MXJdIeYyTDN33RyU8yv5AzcfibREgBwyDVW1y9mToBGrbfWd6vcC4E1241t2a2SjZuozm1DDtqI5gDSdxNHloSNqVljiF1WudtYgCSdBJO/xLHYj7p591w/hdkZrzm50TtmVUDC2zK5IYrkBY6A6E6javNMXgbNq9Cu95FaHMhGKKQDEglNe8HSuuvelCJbsFTespdVmUWisrkuFId2BdtVmBAHdSt6ovjlV2dNjMTad0yK2tyX6RbqgzrMiD3nu5Vn4Vrwd2udFDKUypn6qwEEMx1MAcqk4H+kvO3QpmutkdwbpVYyW2cq2RdT1SJAjzpcJ/SBcxjQqC24khTcvwyqYLaKViRsd/GhySjtFNzpIrpwe0CGm5IM7pHaDep4V0mK9JGcjq9Wb0jpLwYdLIEFWEwG7tMvVy6Rgcf8ASBEBN5cPbMhZQ3ySx1ghEPKJMc6z8Bx2zeZlR7RKqbja4oQqkAnrWNdSNPqp1KEldCOE4ujrV4+3VlBol1D17sHpDM9vl4ye4rQW+NEAdRTCsvavfOuLc53DzXz8QJBovhLixm6IZmCjrvqzbDS0d/HSiSwxYKGtZizJGe72kUOw+RjRSD3eZpVPE+3+wyx5V3/yiPFfGEkiJL7Fx2ySdmHf+EUzrMzPWzzDOO2ADs2nZ0jblFVsRxS2lw2zds5lFwsM2I06JSz7YYgxlbny9lV7fpBYbs3rJOV27WJ7NsMzHXCcgp/71X7Cf3Gqt0gz9ItuxEnlBO3htWVxLjduz23luQGrEj21Vx+MFxBkxli0rJnkLiHJUO6TJsLHWtsII5eRNbg/BsEGU3sVbvNe+T0vDMVZlO666g791ByUeyGjHl6mR/8AjLNJNq4SSTIkzrv26VbNvF8PgZb9sjkZu7f+XT0vKRTjj+f+/JiYz0owdo64A3AwhXW7mV1AIAUxyUwRuOcGp7npBgxe1wIZusGfpLgAGaNQLZgmOU+Yqjw7EWBbZRh98uaAuvcxBMcjz5Vr3ceAXLLbV8tpmSIYh1VkcAlhqNZLCC3LalEXycxgWDdK1yzmDOUkIQ8lu2FAjQkEnQ11uFvWbdi7cXDuJe0WKqEa403CSMwk5dWMjnpVReMkJPRmBmLtmQTnKL1obWSAPzpLc4/lTKbeYsQ2jKQO2DmM6GG+2keyybr+P4MLF46z0bH4DYUZDIa9bDgQOqB0IYMuaPAgVzvpTi1YYXLaFtRhz1ZzEf0nELqYE6idudb/ABNlFxi1vKSoaOqQOkto06N6pXyqS7wHpwr9CqoiAbxOe7ffqIAYE9JoW5eVVTOdo4MRqTqT4j8KmRZAMHXNzHzQDO3Oa6nFYa0DdVcMsqDBGaQwJBifYfPStnDcTRFQHD2utOrQSCqgxJXWs5fBuLOCTEgrlyHSTssyTMFsska0sVb1OUEQRud5UtI8OqffXpH+mFYgdDYO8RExJ5BO/wC2pb/FV0zW7I0UdULovkE33mde+l5fBuOjy6yuZgNYgzKnTfTQd/21NwxpZVgjNlGmYkgnQDQ958K37r4bM3bOpPyhE+zo6v4C5hVZTbRZkZZKnmCJzWoOoGh01NFtV2Bws5wWbpeLavm1I0bXIdYga/8AcVucO4V0l61rlU3EDlso17TFftA7hXUDjRkhdB1oCtZCjUyqgWIC+6o/RbF4VCy58gObqm1ZugnKArl2QFYO6xBpdewygkVOHcMDMFxDh+sZaczaMzESxIjWJ+jueTce9GyxlcQrKgzA3Ay5REBVMkEdXmRrOnfft37T3RnxFpGiPjbatLFu4EsCwI2HKa3rmEshbnSvgy4SUyW7iMSAwHVLCSSLfLvHKSxqVHCYjglpcSxW5bW25Y5TdVWtq0toNguoIAJmOU6Dc4KnRrFy30oDs2u+HMFLrZZEyWEDUyvhW3d4eMzMqYfVjBa3ccxKwTJAmA0x9Ed82LXEYJJvWwAQHy2YMAsQpZn9UIBoeySNwAXBCUn4OKwvDBIe4Wyi4R1T2grENl6veIBkCuwxWEtJh5tr8YyqRcuMWcllkqonqZWyg6KSZOsgC3a4PcV1N26t9Gys7LatEspGgTlETE9861qYnBKz5rNi3asAAB2eLrFdSChBWJMdrYD2T5R7IdQ0ea4zht1AboIhgXPWMMvSusMCORtHvGkVJxAqLQuIEV8hW5aUlshDQo6xJIyop83PIius4jgQ1zMbltEkBV6NXENmLKBbOxLsdY5jU6U170bttbyq9m2GMaW4JAui2HJDkjkxG5BHOmsHH2Ob9GuEo6sbip8qiBpbNk0uMqw2Uk5QNRsTBrU4lhsC+HsM91raqLgQLaZpBu3CSAbszMHnV3D8EGFRgvQsM/Uyu56RiIDJ2vmwNTMEabim456NNcW1atAQqE9WSsNmcAEDcS1Kw/tqgPRnA8OW50ll7xborkZrbqGBtXOZ02n6u8VzWNv4Sw/VuXUbwk6GQY20J215Hvrvn9GvgFi2z3ukYgqq2rIaFyGZa2pZtPnHcgDWYrGb9H1lle7fv2s5lwl1L6kyFXVkuKokldIOpI74ol7muuxyvE7yNhrKjMVz3WDMIFwno5jfYj6/DWDh9xLd5Q6sqlSHI6rMrqG6pymRqp15eddlxH0YRUW2UciyWUG2VMdJAyEO2aRleAe871V4j6I9YZMPceJ0aOsSqiZFxcsEA68zyFKxabds3LvpbhLhtAu0i6jDIrEZwZAJK6idNBJp8HxbBG9m+ERF5iSTAzXbYtMRmUdQAEyTuOdZuA9FYtjMjrkdmVskgSwXUq7d2gmB3E1SxHArIIIzkgAEZG1ynOxj1iAPaNO8Sjjrsy8sspbaX9mdjh+D4DFXCLWLzuBfMBRmjEJDHrbgTv36GkP0aYZCvxzSReRfi1JPTBs2k8g31a71l+j/AKO37lsXsMnRBmZXy3TZJABABVcuYAMYnY98SV8Av2b/AF8TiepEg3LlyQNSmYausz1QZkKSe96YtJ/J0C+gtgW+jlWMMoc2+uFZrrZR8ZsDdJ1B1E1mcO9A8NFsriAwsXCgJtkjOGMqrB4JzPHPrLG4rMOMxbAL0l9WE6STnUHLyka9braGYO1Q8OfFhF/pDKiO9tJFkKoUIIGmVdAwjeGMQDrvuNxRqJ+iXKAExrKoAAAR4EDX+s75PtpVkniePXT4ZOg1HwMAyJ0i032n7qej93uI+ByQutJGYnVNTEmBMnSDuPfUmYja4+gQSWOYxkJk85KD2VljiLku2TNyUEFAIVVBMNrAG3OriYswZtKYUxJcSQpgmLvfGke7lbihLZbtW7rqsPdEswQhyA5GUsCecAr5ZvGocReY50LMDqrSQ20JAkbafbSt8Ru5LStaTIHZgAXBligeG6Qn5i7z5VUweIuEy9m3JiSC+okTM3DS1sra4/JoDho6NnGJUQBKZ7nSDQNsEiDA5xtUONIZbZLOepCxdbkzA5gDIMjnyAqv8JaGJtouYkEidgNOf7IqLHORcAtdZQOYgbqRGYHvP10V3om+1lrB8UZHc9rMfndeNQdM8xW/cxlprCXbuFtZyYtkxDA3AjNk2BEmuWN25LdS1GYxIUwO4Su1WcZjb2S38kFy/FjIhC6jPoU5uGPtoyivAFI3cNjrIuEph7ZZHYqcqyoXZtE0I3nyrF4xh9BcRcltmNsAsxOdFVjowmIuL7ZoU4rfEQbYgDZEGsakDJprNR4riV/KMrKAdCFCg5hqToum42002oILoq2+Ghu4bQWMLqJM1s+hfoScf0hS6lk2mQQwZi2aYywRtl+usm7ji1rKAwuBlbOSpQkgSAuXQ6+WlaPBLGIuj4u8ttl1c5BqWZiCIXSBHdvWTdBlVLQ3GuE3MJiLlh2zFCNRsysMwbfSQZg1qcCumxbV2ykO11VkSQUFvMdRp21599ZfFsTdS6VuuLzqijMQIY6lQ0zIAIXblRDEuUUqQss/LbsSNNN9ttBtS93QKSVo08DflyFynqmA2XXWdJ5/hWtY4slw5SMhYgZzskGWfLm1hZO3Kua+EXtPjO/aRzkCQdan4digikXFDSXU3AvxgVyZH0hr31pKtjwaa4sBraMTFpWMFnORTzGYnTaW1NS2MDa9RNT6o1iT9lW8Pwq6sm0Q6MpTMpTKUbcQ2qmQPdU6W7ttCGXKrQGJKHYyAIMjWjyXuJx+CO4yZlHR2wogRkWI8JGn+XdWhfxiKMq2wFjQDxgmIHfOnjWVdbURWhcAK/n76RQQjm0Y+I4godCFgq6sDpKlWnT2kmtm76VMejm48KzEytmIIYR8nzzfnSOc4jahqrO+lU4oymzUxWPLxDloXKQy2sszM9RAeffXS4DjL28Kiu9t2zsQWtFiqMxISekEwCQNNo7q4fCPvW9fuTZTv1pZKmPF2jsf9PXhYWegOh5ODuYBgx7vcNqybvFrhkqtoCST25k6n5w010qjZvTbAnl4Vn28QQGFCK2M5Go3GDmBfJ3mGuIdJiB1g2538Ka7x66c3R3MrNmy5mlesOsCqqAFI8vfrXP4x5FBauwedNwdCqW6Oiu4lrlm50oS7bQF8kMSWUnJlFxys9YgnSQT5VnW3VbqWbNiy2cWYZrNlpLKp6ruCQJ56eNCtzqkTvUdhBnDcwZFKrqh5LZ6HwbGYey7YfOrtczoMkuM65nfrZYUgNrrlAA7q5XDYlUYZnLNOUw2e2TqAROp0PlsRyNa/DcUjOXuAMwGjEAsNI38prksVYi51dAGnQRsZ5bUFZm9l9cIl5whvXEDtBNxlFsctVEQNABt4nnXTLj7mFs9HbxDsIgxZtFW0yyWVizEiPHTfWRxODsZbgZgGXNJB2I8e+tl2Q2WyM1s7ZbcLIkbxppWdmTLmH4m4UAlGPeSlsmTPYYytKqacSdusSASSSGtWLjCSd3IlvM0qxrOFUUiaakymJgwSQDyJEEj6x7xXXI5kSreMATsT9dMDUSmjmkKXqiO6x20iD9o/CgojQtVIom2IvTXLmgHdQmgNaSMgw9C1wxQGgJpKGsdrn21c4bjWQmCRMbeAgfVWexo7TUVFAci1ir2ZyxMz31NZuaAawJ+uqJbWrNlqbihbL63qkS7VVW86kzUrSCmWWCt2gfYWH2EUWGsouqgg+bffVZT4/ZU9tj+RU+CG5supdq0cSY/z/Gs1GNTdIfD2k1RRRGTIsU01Qc1Zvn861UY06iKmHZrTF6VA/Gsq21Xbdw8iKLhY6lRoJfMc6rtdoUnw9n+dA5P5/zoKCC5A3TNRKKkykzAJyiTodBIEnuEkD20A8vt/CjxAnssK2lSW3qFCfCjVqnxK8rNrCXjHL3D76r3t/8AtTOhRiszEclEyoPPzqJrvgff+FIkFsct+dKIX9Of1/dTY27qsfq7f8tVumPMCmUbFboti7+fyKVVRdHd9lKjw+BeZzitOoOh11Gv21euEfB0nfNfjzK2R/39lPSoT3Q8dWZ60UU9KsYjimYUqVPERkbVGTSpUWBCoGpUqUYA0kNKlRQGSirFmaalTClpbpqRblKlQoKDUn8mpkB/MUqVSGJUnl934VNmPq/WPxpUqqiMivec8xHtqmxpUqcCLXB7Ya/bVlzAtqu2bQ6bj7RSe7rqMvh5EidGPdTUqH76+Cn7PyGlwUjHh7qVKqErLWBIy3hpra+y5bP3VWRe6lSqXllX2RMEPhRBCaVKp2UrRfxSsXkTqqbR6i1Xe0e80qVJF6DNbI8SzMRpGVEXkZhR1vbO1QFD3ClSqsHolPuLMe76zSpUqqLR/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g;base64,/9j/4AAQSkZJRgABAQAAAQABAAD/2wCEAAkGBhQSERQUExQWFRUUFxcXGBgYGRgXGhgVGBcXGhcXGBocHSYeFxwkGhYVHy8gIycpLCwsGB8xNTAqNSYrLCkBCQoKDgwOGg8PGiolHyQsLCwsLCwsLCwsLCwsLCwsLCwsLCwsLCwsKSksLCwsLCwpLCwsLCwsLCwsLCwsLCwsLP/AABEIALcBEwMBIgACEQEDEQH/xAAbAAACAgMBAAAAAAAAAAAAAAAEBQIDAAEGB//EAEIQAAEDAgMFBQYDBgUEAwEAAAEAAhEDIQQSMQVBUWFxEyKBkaEGMrHB0fBCUuEUFSNikvEzU3KCsqLC0uIkY3MW/8QAGgEAAgMBAQAAAAAAAAAAAAAAAgMBBAUABv/EAC8RAAMAAgICAgIABAQHAAAAAAABAgMREiEEMUFREyIyYZGhI0Jx8BQVUrHB0eH/2gAMAwEAAhEDEQA/APNsFXBETdFrn8PicrpiUwp7QXoPH8yanT9mXm8ek9oYhbLFCk+RKsC0F36KT2iMK2m0QZKjlWwEWgWybsId11A0CNysYYUmOMrtM7YDjK/ZtmJQL8eXCIgG0zx0R21hNM/cJWKJqMkCA37HrKzvJu1blP49F3x4lzya+SLqmQFpAM3n4eCpL5mBEyT0+minXoHfwk+pKooMzW5fBZeR0q4/0L8pNbCsKWyzNZoJzcR08Ao4txLiRznxk679FUyoWt6wedvgmWCxTGluZpcDrz0P/r4yihKlxfQNbT2EezeyDXdcnuRFuOvwT32r2D2dIGJdx63PoE+9jtmNbSJBBzRUHIOkRP8Aqa7onW0sKH04cJ5eitx+s8BFdvkeR4rCuptkkCBG43P38FWWkFzZjLJJ5i8eZKde14bTYG5e852bW4HE+K5ihVzGHGdTedYM+PNLzWoycZDxy6jbL62PbkjJB4/VBdqT6+qJ2gyakA90AGYgREkqNLBWLiYAgeLpy9LCVTyXkuv9Oh8TMoJwmHO6xIm2uXQ+ZspU8HlLSRAyknlbX/l5IvZWGioGOtNp5G9+oBE80Vi2S90Czvd5NA7vmIK08ONUvXoqXk18leEZIDpkkXQW0XNa6d8aX6Ji1optG4DilGMl5Okgx0ETf1VryHxx8V7K+D9r5fALVr90QImZP3ohnIjFEaDchw1efzNutGrGtbL8K0Ahx0HEx98UVj2i5DSBpe3xufJAscJv9fRbxGILzJMpk5pjE5BcN3shnKwBRUs8GRb6qqu/bHM0StQtlbLfVdrbONsGqKwrQ47zG4eqodS+KYYJ7abczrTpxKvePj/bVdJFfLX69ewOpUgkQPVYo1q8uNt/P5FYhrItvv8At/8AAlHXr+5Q4QpU1dicLlJ9PvospYJxPLikzgtXpIP8k8d7CMNTNh1v9U2wzS0XObf4cELSwZixPx8NxWu/mg6bg2Yt16+i28e8aXRm5NZG1sLw2Ma7eAeE3RULnadfKfdPL7+9U9biBkm+kjin+P5HJNV7QjPg4vaLoWZUF+1EkREb/l8UxYLKzFqvRXqHPsnSw7SCCkNSjFYU2k5Wk9JM/Ap8GoPFUcgc9o7xEfqkeTi5pP6HYcnHr7FmJGsD3WadZvzufRC7KoZi4R+F0H78UZSeajjluS0tda2lvgUVsbBFoJdvEDlEj6KjGL8uWaXrsuPJwhp++hE6jfLqYjxmITXAnQ5AcpaCOsT6NnxVb8LFYNNpMN6XIPmmuD2cW1Hun39y7B475P8A10dlzLS/02dt7N1206IE6T6uJ+fqmn7b2m4QuKpuLIEz0R+B2llMK1XjJdorznfyc97Z4ktrEwDDspHEBoInefeM7rQubwlFubM64AJgcYsJ0BuV13tJXYSQG5n1pEWub5bkWgkaRouXrta2m1jXAuc83vGWwBJNoufnuWTmlze6L+OlU9FGJJeS4CLbhu6xrdVPeSSdD8T9dETh6uQ928t14Okweo1VmO2b2YLo1MAed0H4auXf9Q+aTU/0CzSdkaZJdDSbmeAB9E3iVRsgTSaSZn5Wj4+aJr0yWnLYkWXocEKZ5L5Rj5r3XF/Ao2riAYbwIvaEJUxTA9+pJgCBbMLb1lfBGkMz7zaOJPwSymCTaZ1WT5HkWr9dv4NHDilz0+iyvQOaN+8KNSBIF+aOrYXuyTuI5l2pKBfQOgNvnvVPLiqW2l7LEWqRSsRWHwRc8COZ6cfvit7SYGvLRu+MJDwNQ7r7GLInXFAgCtdhz4qsFWt0i8az6CUOOZfsKm0RyCPT6oihQNS1uA5cVKnhg4gTEddT/bkneztnBhJ4fc/LwWl4/iu6/kU8+dRP8wDD7NLfe/NJ6CELtLG9o6Ge6NOZTbHUqlQ5AIZx3nj4KzD7GY2LSVcvxqv/AA8fU/L+yrOeZ/e+39HONwxP9li6sYRvBYg/5VH2T/x7+jlnYufEym2zapyGQO6f7JAiMLiy06n69VneP5Lm/wBy7mw8p1J1ODaconUfS3pZUbTBABAuCPvyn1RGAx7KmhE6xdEuw4dzXoeskalmPtxe2hNiMHLGEWEzGscRzOqEbTJcWiQ1zRvmDr9V04oBRbg2gzH3b6JV+Mqexk+Q10znxVe3uatBiTewE9QjcLtANEPJmdYtfhy5onHYCWwN/wBn5oTFYVjWGTGSLcRf118kHG8T6f8AUPlGRaa7GrDKx9OQRxEKnZ2La8Q2RHGNOP3xR2RXVSpbRUpOXpi/AbNFKY1P6/UovIrQ1SDV0ypWkc6dPbFNbZGaqKk6EHy0TinhZso5VYx5GhQqFO3PyFzb1skcKBF7hUBxmd6sfdDYzEikwvdoOG8otpLbI9vSOf8AaSpL7QMojXeb/D7ulIEkg/hFugvbhPz5rdWpnqF2gLp42J9bKeJBgPB94mN7gGkgE815vJX5LqzaxzwlSNth4Rr2nwMeOqd1sMHAgifvVL/ZjD/wy/8ANbyTrIt7xpX4l18GTnp/kfYJQwwY0NGgVgarixbDFZS0tCG99nJbWw5a5zTJa5wy9Sbn4o2nsptFheT3ogGNPBPn0AdQDChiaEtIiZVVeNKp37fx/IsPyG0p+Pk5Ss+YLgYkA9NZ9CZ56IXJcT7oBi1zdE16JpuawkuJ0B5EgK5xLnN7shtgNBmNvH5ys5zyfftF9VpdGsJSqZalQD8JAM8Dcj73JWzDmxcDDpg8Y1PNM9oV3D+EBlBy2GsRHmYlEZyH0g5oAAhs6CWkEk+BKi8M5Gk99f022RNuO/v/ALIVO2S4OANgd+g0lSw+HzS0ujKJ8tR1Vm0cc6o8MEgNlo3E8z4blc2kKdAyDmqTcbhwPMzolxjx8nwXS9/+hjuuK5Pt/wC9gbsSROUajKOQ4ffFPdkNgZS4ExMa2MX+CWYbZz3NLQIcCJ8BIHLemOwdllpL3AgiR16q14s2rT17/sV/JqHDWxrkWsivyLWRa5lbKOzWIjItLiNnnpKJwmFmSZshmToOi7bZGGDqQlmWeq8x4eBZq7+D0Hk5fxT0chh3AOAOhI+YXc4elDR0SXa2DYxwGWZDpjda3wCN2HXuaZeS4AEA6FvKdOnJafix+GnDKPkV+WVaGQYpZFbkUgxaJRKMiCxWzQ6Ohnz/AFTXs1vs1DSfTJVa9HOZOxe2Oh4AaT9803wtZtRstM7jyO8KWLwAcCh9kYI0y8bjfxBgpSTmtL0MbVTt+wvIt5Ff2a3kThRRkWBivyLfZrjijIkXtU/usZMZjJ5xYeEyul7NIfaXZ4AFaC4sLbaiBJ+nmkeSm8bSHYGvyLZzzNnFxblOYueP+MyfGR4FNdmbGcKsObLGgzO8kN9JCY7D2M5pL3i5DQPDU8p18V0NDZr3xlEzzCRi8eJXKuh2TPVPjPYto4YNADRAG5Wdmn9L2dAqhj3WOkb+IncuvwuEY1oa1oaBugbt/NHl8uMetLZGPxayb29HmTqUWIjrZayL07G7Mo1YNSmHEWm4MLltu+zjaYL6Z7ojunUbtd/Fdi8yLen0zsviVC2u0czkWdmiTTWuzV0pHD7arkVDAADXZgQZMm2YkdDAVGCfJaXk5c0hvAaEgeACZe1Ozm0mNDNajjPEwPhJUMPsiq2pTYwZqxb7gE25jda46LFuaWZt+l/5NaKl4loe0sMyrkqRMaWjx9FrajCGS1ge4ERI04nyXcf/AMg1lG5h+trACPdjfpqubyLTx5JyJ8ShcVjadHKbU2T2bWPaD2hcJPW5n73pftBnZvc0NLu9mJd6wN2ov0Xd9mg8Xspr3F34shZe4g305FLyeOn3PQePydfxHO7Eq98G4DiBabktPvekLpMih7EbDLnPZVMQ433uAsCJ+4XoGy/ZynSdmJzT5AfM80uc6wxqvYdYXlvc+vs4LItZF6M/YuGc7/DE85HneEu2j7LMJLh3TwERbeApnzob76IrwrXp7OKyLScVNiuBI4LSs/mj7K34b+jkNo+zjcNWDnEZHNY9oBl2UmC8WuJAPHvcin9Nlhvsg/aPY2IcA+B/ClsiZAOYRH5QGzy16HbKaX02nK6SLg6zv6rP8KtJpl3y1vTRXWwTXahc/g8CXYp76cgMIbP5hv6/2XpGzfZg1aReXZdQ0RrzPJBYj2dqUnEBk75aCR8LHkn1eO61v0xUxkid69oV9mpdiiG00QMKCLm/grDtL2IU8vQvyLOzR1TBEG3e5hRdhHDVp8l3OX8kOGvgE7NYKKJ7NZ2aLYJR2avo7Pc4SI6TqtimjhUzEbsotp4oLpr0MhJvsWvwxbYiFOnhgRrBuuhw1Jr/AHjpusVcdmsJ3ARFgPNVn5SXTLK8ZvtM5XsVcdkZxBAcHDRdFX2K0e4JkG3DTS3XfvTjYmwmwC+7gLttAMn1Q5PMSnaCjxG60zhywCABpuXQ7PLCADGYX0A9F2H7qohsCkyIP4QTfW8SudxHs0xjZY52aZExETod6qvyZyrT2ixOCsb37LaWDbmDt4W8XjGs1SLC7SIJDyeUI7tabhmjM7mgrDUv9uxk5ppfqab7QtBuEFjNutdIiRcdVXtB7HCzYi3DwSzIr2Lx4f7aKWXyLT1sqrAE2EDgodkizhXROUxxhRFNXE1ropPe+znvaPZJqsblHeDhfeGmxT32Z2SyniHVzd+QNHWAJHUBWGmr8NhienlPJJy45pNv5G4slJpI6rPmAJE8ku/cVMEkM13G4HRbwGIItc201UKm2j+W24rMmMibUGpV42k7FmK9n3A93ThwQdTZjg1xO7dy4py7bHBqExONLpV/HWb1RRyTh9oG2Vs/O6dALzzXV4ekABLp9PmuUpNM2TvC14aMwM/cRySfLlt72N8SklrQzrYkDghK2NQ3bNkudYcOKCxW0RENVXHhdP0WMmVSu2Rq7Rue6sWmVWECdVit8F/0lXm3/mEm29hYmu1jzScxu6C64dHedcwe9oeB1ElONg7EqNpCm90uaSMzhqJsvNatZ5oUpkON50JGluXd05leo4PaLw1s3MC5O8AT5rOxqmuSLrqU9M6jAgsphpGmsRcIbFYsDMd0XS84x5sCADzQWMom0GSdymI3XYV3pC7EUxmOXTcFAMTnB7ObfMZ+96HxWFDXd2YWnGaX+uzLvDS/fQI3u34hENxxhaMkQpCgI5ompf8AEiFVL+Fg9d+YyQqxTRXZI3Z+zg4gk70TyTE7BmKyUV4PYmb3jHSLWsoYnZjqbnDLIix1XTPpgDuoerWbebyqC8qmzQfizx18nLsJGiPwmKcNLnhwWquHEkt04KApq4+NopJ1jZ0OAu28SmuEqho+S5zDYwBoGitdtCN/osnJjrb6NaMk8fZ0lbFgIDFw5hOqSjaVRxysBceAE/BUvxtUzMjjbTrZDGKtk1klIhVwjXOv9+KIobJAFiCd87hyWtniT3r9Uyc0aNEdFay5Kn9diMeOK/fQO7Z7GDNla7NrIm3ySTE4Ydp3GwLGNfiujdTkZSf0UGYYMHGfvRRjzuNtnZcCvSAMTg89s7hxGoSqpgHCbWXRGiIsfBB1jHVOxZ3vSFZsEtbYj7JH7N2QahEnK07+PQLKjcxlHUKpp7rBPzZKU9eythxy679D7A4CnSbDRrqTcnqqNqMa5pEA2O6YPEIGhtOTE9Fe+ddZ1WV2q232aqU60hBgtlFzv5WnWNf7pvj9n03sgBrTuIACm7EwOCDqYm/BWKy3dJrrRXnFES0+9guzcDD5cLCfPkn9XDsduBS+MosRe6rq136yIQ5KrLWwscrHOizaGzGObEQRvCXYPYub39x8/wBEY2tOrllTHtaIBRTkySuKBqMdPkwCr7OuLjlIA3XOixXnax4FbTllz/X9hLx4P9s8p2yWl1NrPdIG6NSTpqLOC9H2Ts5xpsiAMrdei83xBa6sw3iWACQdAG6j/SvU8PRaTGeAOR+Eqtj6ga1utk6jC0RM+EqrCGKloN/BTNI8Z5zqrKGDa0FxmfC3qi/hXYX8T6GO0qzA3QSeBKSETxCtxBu0EOlxibwObjo0cyoNqszBge0vJcAAST3RJvEaQdV2JzPt9nZeT1pdEBSUhSRApFVYrENpgZy68wABoCATdw489CrFZlK2yrOF09I12JiVZSeW6IP96yWxTcGuNQAl4maTQ5xIDIiCIMlF4Kr2lNj4ID2h0G5E6XCXGeMvQysVY+yx1Zx3qosJ1KIyKurWY0gPeG79HExe8NBMWPkmN457egP8SuuyDaal2aoG1qMnvWvByvg5QC6xaCIBBuN6aNwhIJ9N56KZzw/TIeG17QEKauw+ELzDRJRP7GZuMukl1gJ3ngmuDw9JgzNeHmCJDmkDoAeiVl8iUun2MxYKb7Ob2hVfh2hwcaZMHQyBnHI2sUiqQ2uxzRBD2XHdJmmSdOJE2Tn2wxBc07+6BMRPed5JTiaZ7QGDHaC8H/Lcs6qbptlviktIdbKqudTa6xLhu0mSEU6tUG/TkqtgAfs7JNwX8/xu1V9bHNae85lxbMQ0x0NyrnNPtoWpaWkyoYypM2UXYyodY8B9VVQ2nRqGG1aU8M7fvco47E5WB1NzD3oJu4eh1R7xa3oX/i79lxe6NbqLWniq8LtBroBmYMkC2YC8SZjX9UcWDjfoii4+CLmypmDcRICvq4XmpCs8b7KLy+ZItxv9EN3TfYURKXQLU2a4Xbm8p+Cgw1PznxCPoYl4FmuM8ASr3OdAc5pjWIvPPhdK5d9jdddMW1GlvvtJ5/2UjipbEee5E1NoEiIMHeQoDLvbu3SjnX+ZAVv/ACsCc0nUwsFrAyiA0cFqo+QO6BHBO0t+hG3r32CvbKh2aKDRvUnZBfXxTXlU9CVhddgfZrEVLTw8ysU/nRH4H9o8owTB+00RB99s7ybtG8De773+lGqA7s87A43yEjNHEN1Xjuy6rmFxNHtCWkNl72ZHSIeCx4nTQn4BSw2Ario17QWOBkPzQWkfzAl2llk/kr4lmgkvs9nbYaid1v0UiSYkgzoOlzC81NWtUazPiKjMoyOaA+HUxJAJa67jLhJG8d7c0raePbWa89m5lVwAD8z3ZWtFgDd1yLjuxP4pKL8j+gtL7Oq2rtaMRQoRJeKjiZ0Aacuo4tJ3ac0HsYZsSwzHdrvvzfTbvXDYduIZUFTtSXtEAvL32Mz7wIAud+/eiK9XFODctanShrmkse9pIcZgmOPD5IOT5b0yemvZ6122sZekCPuyR+0rnksbOgO/dIsLSNAfJcRhvaHHUAG9p2gGk5augjU97nqr6ntJiaoLn5A4O90tqCRA93K0hokG5dMuFtSIy03OkmdDSfs6PtiKbCZltLHPud2QtHq1K8D7XF1YUc1RuSrTotIyBobnLHA924gam/FC4vb9Xs8oZTkUX05Ge/avdmIOWM0GdwgxcgylweGh5quD3OfUzhrXNblIJcc+ZpIBLgBHA8LplNe9jXSPV9h1C+i1z3Ekl5vExmdAsI0i65j21x5ZXyt07FsyJuXVJv4DyVexfaF9BjKfZh9NlozszObYwSCINzutl32kDb2LFasXvaZyAdwtLbSIBmSZJdy0T6tOddi1PeyWFxhcyLjvV7xxbSHzXoe2xlpVeTXcRytJXnWzMr2vBmmWNe+mCGntCajO57wyOhsxeRMRaTKntFi8RnY+m0U3SP4cE2BMDNUBEkDiTcDegmtJk/RN93TbeZiLzG6+gH6Sus2cf/kVOObEaf8A6URv6ei4oPfmMUyZ927T+P8AH3u66CSIndpZM3+0Vdv8SjQl9R1Qd97GBhfUzXmLDu3MC4ngkx1WxtPaOg2jQ/aO7ZkticwIFyRpvk6WSrbzDTqMaD+IGRwdWHyCEwftdjWFpr0zUDhbI5sCHCcxadcswJHvA3Go23vaYVa7SKVVkBnvsJ/GHC7SYtuiRERwhOuX7HUp10XbNrOdjG03OcWAk5S4ls5SfdnLrfRdB2bmNcRh6IMEzDJ0sbN1XC4XbXZ4ptbLUc2LtFN2ZpgtIJIE9dNOi6LBe2+ftBUo1GQ3ukNeZsbEkCDpHXdF2XTfoDHpLsDw2yQTVdTe23ZkhpFj2l28o+S6CvQDKb2PcCTWcBrd2UGOWm9cHsXaj6b65c14bVJIGVxNqucT3bbxvmfFPNt+0bT3aTX1AK/bZ4cB7uXKQWyHSRcwNNUUtp+yHpoPFItcMt7nTcYXYYWnmpmpBnMBBkAg5SXcdHHy3rgMD7ThwBNJ4cC4mBA3ACXRrffuOq6DBe2jcoDm1MszYBzr5RcA3AsbSdRuCVmyZFD4JjMcQ2ts6fE4Y0iHNDnDfy+50ssxW0GWaXND5cCJvI1+5SfD+2lF/dJex7AXfxGxmDnEANicxECw+q5raWM/iU6jRmIe0uyiTkd3dAJgSEWO7pJ0RSmepO8wmIY9gcHNdJIkXEhxDh4EEeCIGKaQZFtNNy8xwXtwKDDRc15DX1nAFtUe/VqPbpoIcw+cqD/bdrCSw1DdwaA17u7MNkPkTv3eCd7A2j0nEtbvjQeHAeir7ANjMNRIN9+8JTs72hp1DLnZ25LHIR3pbH4RFieXki8ftWk8tDHxl7kHu6mW+9qI36KYyNvizrlLsJZRZNzI8kK6l3oBso5DoXMsNS+nHnmhL621KbSWl4kHcQR5gx6qyn/Mr0l9DKrRaN/p+qHP3ZA1Nt0Q7J2rSZ1AcR/UBA3alWjaNMg/xGWjVzRrvgmSj3r2wNL4QRlP3P0WKDK7CJ7ajf8A+xqxRzR3E812ZTv+kp9TYY/RJtkMvf4HmLD59V0FOAgdEygd7T9hbp0jy8lcQJ1HmrBEW+SnkdoX1KfRV06PRF1AJN/vyVVAtumRYu5NNonksfRvoEU1o5/D5KFQNBsiuwYgrNDkNFOjT5D0Vj2t3el+vyWqLRx+CWr2Mc6CBR5DyH0QlaiJ0HkmVNlkFiWXN/vep5IjQPTojgPIIoUBHujyCrpU/u3zRTyANR5hEq6Bc9mUWCRYJhRpj8oQGHudUzoNVa2WIKqrB+UJfi6YnQJlWN0uxsZgkKuw2uiGGYJ90eSMIt7o8kHhPeTB0QU9sBC8AToPJaqgRoFY0XssrMsiTBYKGjgFa1gj3R5LGsRDafd09HfL6pnIHQO4D8o8h9la7v5R/SESaY3Rpz9cygWcWmOO7wvIRcloHj2bpVBuA8Ar8w+woUWCLq5r267v1/tZIp9jkgasBwHkh3EcB5BGVYjd0t/dCuI+yP0RywWih7gDoPIKIqjgPILb38vK/wANFDOB48U34ElnaDgPRaLhwHkFgLePndameCjZJGRwHksUSeQ81iLYPYo2UQBYCdTeDNosBA8ITZj+YnekOFxALpOUGIEENAv5+J4JlSfYQQQdNfOZuq7HoIdiBqCANZsRPndQO0mR78nSMs34S0KirXHEQBJkTPmtOxcCQ08iKYAA36wW3RJHNmOxwn3gBvlpE9AXTCnTxNh3gRyA+EoGviyTYOHgf/IfBVNxDvyu/pb83WTZQqmNHYjmOuU/AEkqJx3CZ/0P8d2iCZjHtHuujoxvwlYNoO/JJ4F7R8bfeimlsiXoY1MZO5x/2kfE8FKhXAE5SOjSeHDw8ilbtou/JHQg/wDEImjjxreNZ7p14w4x4whS0gt7HDMbI1d/QfohKteTv8ZHHdZRZjWO0IO+wuOqGNYOmM2p3OE+Jt6qAgqnUdbvR5n6ot+JdEZp5BoHpKTMpiZy+sGfvqrZI3QOEEmN/wCWfIo0uhexrQrwbplQxY438fSNePgkWFqEfennqjm4h35ZnjrM+Xqq9rsfAXUrX/v8584S3GOObTfrFr6XjidJRTjJvPrz4aemqVYrEy42AIPKeN4uZ9ZVdLsY/QRgqnekHzv6Jr2piw04Cf8AtPxSKlW1Hd8RmvyBIn01siTUED3ba7vK5hPYEl7K2twfFZWqzu8xEeEIFtUE/hMTqYKrrYkaX6CfREkCw2niI4+UIhm0hEEEE/ykfFoSZuNA3PHh/dbG1m2HeI8v+TI8JCLjsjehq7EiRLhJ5tg8J78hRe/myeR+Qd8krdtEb2VY/wBhHllv5lY7aVK0MAPGzT5AAhHroHY4oVAd7T0KOafHqUhZi2byBu72b4khFB9N40Y7jF/mkUNlhuJ0909QJ8PdQrqv8hPh8hdBYp7GmOy592R5XPkgn4tk+5Vb0cW/WUcgtjOriwNx8GOPn3Squ2AMwJOkhwOnIWSypj2A37W3Fxt/U34KbMUwgENB6uafomfAvXYwG0GaZh07w+IBWOxTTw6wD8JVJxggtaTO65dHgHFUmrliQ2T1HxIKE4NDm8B9+CxB9pP9/wD2WIyBPha4bJYBIGhcB5X5bgjaOLkS1sAkycwAsLw0G9t9uaA7AtjLRD7X0cfIfRWGu8CGgAG8RB8eIB5JDHF7MQwkkM33Mki3MEx4ToovxzGmSGgbiBJPQiIQT9qviCGRp3nAjyBQ1TarhYZP9rfmUaB0ww7RZukdAD/da/eTfy+Lp9Jt6hCDaTz+BvUiPmrG7QfqGU/AE+ZlGqAc/YQNoNGjCD97gPmtnah3W/qJQ372e3WmzwBHzK2NpVIlrWwOVx1U8tncQlm1HcCfAn11PmiqO0HOIim7MOgn1n4pX+8HOFy1p6EesK9u03izi34tPgRbz8FzOSGNbGVRqGtneSAfVwlU7oJbm3ib/G/khyXme6GDiHS3rFwqyamhDHDiwgeh/RRsloIGEp78/VpkeRN/AqxmCA0vyOcHzsJ1QEQQO0jlUkeRuPVXspPH8zfyzI8CCY8IUtkJDahTkASTHM+EOGmm/wA0fh6+UjMTH80E6QIdYELnGYMA5mVH0ncJkdImSPPonWGYbZy4kmxbpPGIiIg+54qvY6Rg5wcIOhNteMzP3u8V2JoAazawIJAi5/NbX1VVbDQfec2QO6DE8eG4D3UrxNOmSc0+9q6Z8SfqlJdhMZ06OaROmofafl6eatfRDACRaNx+Z+QSdlFot/EI0uA4eBPyKJZh2/hzNnebE+BF/VNYKD2u3gT0iflKpqYxwtl9C0+Qsgy14Nng9QRp4EH0UM7tO0bA3Bw1/wBJkR4IkQ0EPxhBB7w6tnyIm3JSbtlw0fc7ixp+BLvNqFbXcPxtngWkHza75LDtR2mv+/5QD4I0D6CxtY76TSeOWmPkw/8ASr3bWAaA5pad0hw/5EBKRtUA/wCEZ35XPbPk6fNqxu2g092jA5Vcp+Av1lc30dpjSnj2A+40zvByn1gnwKtqbQbqaYIBtLi0+GdojwclLNsOB/wbHeYHqWub6hEUtq1dBRMRzHq3MD5JTDS0Ena1L/KqDoGvHo4hDP2nQ/DnZ/tj4gD1WVMcT79COYe2/gQ0qNXHAC7Kg6tzD+3iiRDIt2i2RD3eLG/FplX/ALcOIvxIv4ET5FBP2zR5DrTifIGUKds0Ju0x/pH0n1Ru0l2DxbHzKwI/AfMfAEeai+vG9sc7jzt6pQzamFOpjqwn4tPxWHaWG1BeOmcePBL5J+mFwf0Nhi/9Hg79VtLBtWj+ap/RPrBWkfJEcX9CvD7UDARe44Ax4EhT/frf8vWd7RPWBKxYqd20ywoWiB2s3/JHmP8Axssfty0CnH+6PgAtrF3OteyeE/RWNog+80z1B+iw1zwjhof1WLE/HdNdiskSvRMYipGjY6T8VDPeQcp/lELFichKNlrtYvygDyU2ipFjE7p+A0WLFDb2F8GGjWFjB119fsqAwjyRo2eH9/osWLkiORf+zVQP8SRzE/FVDBkHvPyE/lEfBbWInjWgVkexgcHXaLYgkfzCbW1BnyUsHVrOLmjEMEbuzkTvHuyONpWLFWaSLCbCf2fFESaoEaa8+EeoPghaja0d4zxv9A0+q0sXIhkGvqHSJ4Xb6iFZlqGxueGd4PWb+qxYiYKK6tEAd+mdNS7N8wUMWU/8oH0P31WLESI2V1ckS1jx4tI8iSs7elzHVo+ToWLFHJoPimWDF0osJ8P1A9FJu1Wfk8J3eNvRYsU82RxRcNr5TIp/9TQfRqn+/nH8AG73p/7Z9VtYo9s4pG1TvB/qHr3QojFtFy226IWLFPoj2bdtIc+c3/ug8Ti2O/CPECPQSsWLqfRMyiunjGi/ZgenwV7dtn8LGrFiQrYzgiX7+O9rZ6uWlixHtkcEf//Z"/>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4" name="AutoShape 2" descr="data:image/jpg;base64,/9j/4AAQSkZJRgABAQAAAQABAAD/2wCEAAkGBhQSERQUEhQWFBUUFBUUFBcVFxcXFBQUFBQWFBgUFBcXGyYeFxokGRQUHy8gJScpLCwsFx4xNTArNSYrLCoBCQoKDgwOGg8PGiwcHyQqLCwsLCwsKiwpLCkpLCksLCwsLCwsKSwsKSwsLCwsLCwsKSwsLCwpLCwpKSksKSkpLP/AABEIALcBEwMBIgACEQEDEQH/xAAbAAABBQEBAAAAAAAAAAAAAAACAAEDBAUGB//EAFEQAAIBAgQCBgQKBgYIBAcAAAECEQADBBIhMQVBEyIyUWFxBlKBkRQjM0JiobHB0fAHU3JzdLIkQ0RUY/EVNGSCorPC4RaTo+JlhcPE0tPU/8QAGQEAAwEBAQAAAAAAAAAAAAAAAQIDAAQF/8QALBEAAgICAQMDAwMFAQAAAAAAAAECEQMhEgQxQTJRYRMigTNCcSORscHwFP/aAAwDAQACEQMRAD8A5TpKYoKAiiFeyeeDkoglPRKKIBstOKkDUgKNigAUQWiy0QFEBHkpRVpYpNaHdWs1FUCiVamNihyUwCTodKjNsipAKlU0ttBpMrZaICrIg0WQVuZuIGHUzWlZ2qkpAq0j1HJbKwaRMaBrc1GXg1MhqW0UTTIvgAqG9hYOlXw9ImmWWSA8cWZhsmm6M1pgA05QAVVZmTeEzba99GbJFSsNanRKd5K2KoXopZacGrlyxNRJhaKyJoV43ZDNPNTGxQi3FMpJg4sjg01TC2TtTNZPdR5IHFkVPNPlpUwoQFNTh6VAJzzLQ5akNOluSANyYHmdKgWJEwT5Q2XqkMQSQNE7R1Owqf8A0a2oIAIkdpN1XOR2vV1rXxNoibaaKrOi76Kbec6hpMnWZ9tF0maSJgtcPzgfkByzfVHsrz5dVLwdawR8mJcwDKCdNMvzl+cpcc+4GoQtbXEZ6M79q1636g/nf21j1fBllO7I5YKHYQt0SijRqc611EBglED309tTIHiB7zTqKJhRSiiy00UQDRSy08USiiYHLTgVIVoloWaiIUatTxT5aYAs1TrdqALRgUHFMykyytyiL1WDU+aovEVWQmD0RuVXzUQNb6ZuYUVIl6Kimmp+Gti8/YtNep1vVXVaILSOCHU2SM9CVpAU9aKoEmFa0ozdoJpiKzjewqVdgXqAipytCRVo6JS2ABSowtKnsSjnytXeDWM1+2O5pPLs6947hzqFrVa3ozh/jS3qqfedOWp0zcj5VxZZ1FnTjjckifFL8Y/727y7rPilVScvkEVQBHaeydYy+Aq1iWGd9vlL3q8rMesKG1GZdfn2eY/Un6deUd5V4ovUOg7Sch/dz9CfzzrMy1axdyEVTrIV5J+g6xq/hO/41GUFd3S+Tlz7IgKNTT5acJXccodgEsoG5YAeZIimTlUuGskuoGhLLHgZEfXQLb0oLuN4DApytMARUimixSPo6bLVpEBoHSlU90M46IaIU4WiC1UmDTgUQWiC1jAxTxRAU+WsYDLT5aPLSy1rMBlpwKky0gtYwMU4Wiy0aitZhlFIijilFAIE0QpwtOBQ0awSKQWiNOKJgStDFSzQkVrMCBSqUCmo2AxSK2vRz+s/3Z/4vAj3+8Vl46zlaBtyrS9G/n+a/wDV3/iK8/N+mzsxeuiK/e676nt4jn/hj6dHbfrDft2+f+AfE1HeJzPv2sT63qDwP599SqvWGnz15H+7/sfnxrgOoyMeezv8knP6Nw94+33UilPjl1XT+qt8j+rbuQd/52JKDXb07o5c2xLap+jo1oh6cXcPbdLCorBbjhyql81u6EYagyIiNNNd5EWyZXBWThj5ui7wzgl+6QbVtu8MequmoIY6VKPRy90rWQmZ0y5gCuUZlkHMSOVYON9LsXcuFXxFyDedIDZBlaz1RC5QetPfXP4rjd9RaKXri57SZsjMuYh2Q5su+x5865H1E27VHT9GNUzq7uhKnQgkHzBg0y1xPF8ewuYxlZgfhhykGIBbEkjTyX3Vr8K4kxxF1CZHwg2lmdEi+2n/AJaCuiHUNtJkJYUto6IGizU+WnC11UiFsGnC0QWjW3PvA9raAe2jaQKbBW3ofZHvpZK0MMcKFBNy5cLBCVtIIhnydonkwOscqLA3bV4XlW2VyOiyWzNqbh5bfJ/Wa5pdVFP3OhdO2Z2Wllq7ewBAJkQBOxnxqvlq+PKpq0RnBxdMDLTxU9izJ8OesVl3uK9fqrKE6ETsdiZ8KDzRUuIVjbXIu5aeKPLT5arZMCKUUcU8VrABFPRZaeK1hGikKeKWWgYaKcCnilFYw2Wny0opRWMGDSpAUqxrMnFJ361c4PiFRXLMF23Md/jP1GqeLQKYBNYfGHjL5H7q4Zq4HXF1I2vhKtmKkH/WD83YgfQq4pGbl2zyXlY/Zrh8Jd63tP2eYrtiRJ1Hbfn3WB9OuNqjpTM3iESNvk07v1beBqZTVfHt1hr/AFacx+q/b/Me0WAK6+nObMPNcxiWl7nnjB/6YMc+ddPFcviO1c88Z/ywO40eo7I2Duwkbrr++wf12TPMVl3h1bH7I/59znH31poeuv77Cc+6yfGs26NMPp81eX+0XPD7640dTIuID/WP4z/+itHhNwLiHZiABi2knb5PEfjWdjNr/wDGf/vp8Q2l7+Kb+W9VIummTatUd3Y4rbdsqHMfAGNPGrGFs33cgW0I3HxkGPGRFef4BcxMyYVzu24RiNiK6PhEl7vWcat2blwbi4NOtp36cwO4VeWeRJYkdavCrsCU1jUBlMeG+tVBZK3YIgi9hdxt1n55fHv93MbV1wbYF27oyz8ZOYSOq2YHQ84g+NNbnOpYliXwRLECSTmMkhQJ15H2CpTzOcaZSOJQdorWNUXn8XZ+l/a2/b/P1ano62uJ/e2//uPH8KybDSizr8XZ+l/a2/b/AD9Wt6PDXE/vbfhzxHeB9lQZRdzRxXYbyP2VnxWhiew3kapFa7elemc3Ud0S4Ma/n31zVhdE8l19grp8INfdXNWNl5aL7dBU5v8Aqv8AA0f00bsUstHFICvQs5AYp8tFFKK1goHLTxRRSitYQctLLRxSoWahktyQJjxOwoSvd3nlEwYnXyrovRLh4d2Z0DIFK6gHrGCND4TrUPpPhAl5oAUGGACxoQqmSBE5lY6nnXO+oSy8C6wtw5GFFPFFFKK6bIUIClRAU1azUYuLeTWBxw6r5H7a2WesTjp6y+X31yT1EvHcihw9uuP2j9/jXcO2p1Pauczysj6dcPw7tjzPf+FdrdXVtDvf5HlaA9SuKZ1RM7iFzrHU9hOZ/VD6VWhTWuGdNfdZKxZLiFJJKWUIEZRMz/nRXzkbKxUHuBmPOJ91UxZow02JkxSltCmuVxA1c+OM/lUd1dlYZCjktBVSyjIxzmOzMeXfXF3W7Z2kYs90SV8jRyZYzWjQxShthh+uNf6/D8/8HzrPcf6tp81OX+03Po/fWgflB+/tfVa8zWeU1w2nJOX+03PoiolWQYna7/GD7LtLFdm7/FN/LcpXuy/8WPsufjTYrs3f4pv5Xp0TJ+F7t+7ufyNXR8H7d7zb/wCp+Fc5wrdv3dz+Rq6PhHav+b/y3qMuxl3N62Otb/aX/pprPbTvnAefZPcpP1+6jtdu1+2n/RUds9a358P/AJPFh9nvqSKMhsk9Gsz8na3n+9t6zD7PwrS9HY/pMR8rb2jvxHq/frWRhiOjWI+TtbZP743qqfz761uAHXE/vbff34jvAosCNLEnqN5H7Kq1ZxB6p8j9ldaMHh+Vq1q2XtIx3YadqT1Tp57QatiyqCZLJByZyJRkstdCk6HLroSsmO/lXMWREDeIHu0rrePXYuXQOqvUOUEhBmtyQBAAB8te6uWxmHhnuZyYYEgskEt0rayoI+S7+Z9U0nN8nJjJJrijdpwKgwVwsgLGTJ107zpppVivQUrVnG1ToaKUVrcHw1shmuAHUBZaORnSR4e6qvE7LG4cpUIqZ1gaBfVkLqdPHzrmn1SjLjReHTuUbspsYBJ2Ak+QrG/8VW+SufZWraxVtyqkmHIXYg9YheY8a1sV+jOxHU6U6XRuziQSLezDlEietyihm6njXFhxYL9Ryp9J05I59lRn0o1HxTRz2EjwM6V1jfo+sACbdwnobrE7ddW6h618QY2GoO5ZdqnwPoXhFgvaGwkObbT/AEkKNM7brKe2NGrnfVSL/wDniczw/wDS5atBhbsXEBKntI88iWDDuJOh3iuiX0ms49RctlhEW2zhUOYEOcokyIZa5zE+jGHuXisEKGtqcpAHyzK5kkbDKJG3idDf4Pwq1hrCAQC2d2FwLOdWUQAW0hANOe++lSvfLyPWq8CtXAwBHOiqfgWHDdGDEQT2YBIdl3OmoAO8nfamvLr3aCQORgSNfGa9HFnU3RxZMTirIhSowtPXRZGjl51rD483XX9n7zXRW8LLw5CdXPJg6QSOfODXO8dtOrJnAGe2rgAzCsWgNp2tDMVzTnF6TLwi7soYDtjzPL/212l4Dr6DfE8h6gHqVxfDO2vn4cz512N4jr6j+1c1+iPXrjmdKLXBI+F3ttMM/q/qrQMyAOfM1neklxenbrKdF+eh5cv6S/57qv8ABX/pl/X+oubHbq2eYuCPeOWo3ql6TXm6d5Ztl3Z/VHfe/HzrnfrOiPpMo5dez/6R/wDyqgbJymB8y8RH+JdCKBBGpg+zurb4vwy7h3CXuq7KrgZ50bb+0+FdXgeG2mWUu4c5dDlwd+6ylV6qk5yGZTOo0OsU6dCNWefvYOeeQus3+7ZtwT7W0HjWbeslbmHU7qLIOnNrpeOzyzxvuDXrH+j7YHyp+YOpwkntant2m0J1PdWPwn0Mw+IvPcxDtba01tivVUdtozFlJEsuXflTcvcSjzUiQf4v7mpYw9S5/Ev/ACtWseE2wvyhAN4NJQiWg9X3TrVLimFAXqN0ma6ztA7OkQffVUTA4SNW/d3P+W1dJwsa3/N/5L9ZHDeC31JzWLqzbeJtuJlDEStbvDsI4OIlHHWeJVhPxeI208R7xRl2MjZtD4yz+3b+y3UNvt2//l38ngp+33Vbt2T0tjQ/KW50OmlveqiDr25/+Hb/ALvxYfZ76mh2VrBPRrv8la9f++Hy/PhWt6PLrih/i248TOI21M1i2Y6NdvkrXqf30+Jqxa4o9hcQ9psrDEJqAh2+EHbLHvrMC7nUX+GXcrHorkAEzkbkPKuz62nb7f8Aj7Zm37Om2+m24y149iv0jY8wDiDDFVI6O2AQ240TxNetwsjRflP8HfPc265132135zA2FnIekQPTXd5i160z0XmTPtnxNc/j2OS5GbdNs/q4jb/h2+j9Gt70ijpru0ZbXqRHReGkfVXN8SAy3ez8zfJ3YneSO8/X9KGfpJ4/WUbt1g/+tC2CJyFmEcp9sTXR8N4rauXEVbiMxI0DKSY30muTxzEPoT2eTN6zerfUf8P11s4Dh1yxet3LhPRl8oOa4w10WZuHckcqeORx8hePltI7BcSS11WMhbgC9mF1fuGuiiofhLHpEJJUWDAnQfFpyHn9dCHi9ckaG42u46pcQeYPXBGmutCsZrvf0J7ojobffzriOqmcvhsSwuL1juOfdcA+yvUeK2AQAQoH9MEstogA3Jk57mxiec/OybV5OvbETy7/ANYK9Y4vfhe1GuN+cB2c5/UttHdpzz86TJxIfg6hR8nAweIWcuGAC59d56o5jVNOtrT4UqMpzKOqNjhx/bB6qes0aaT9I5qJMR2OsdcPijGd4OW5vpZExtOhHJX3ocPiC0dZuw2z340xaD9UORjvjSCssJlDluIsAwkr8/c2uWJt+uveBtsY3bKaDFqMr9nbE8rX662xmWHOJnnGaDEycVchjqRBu/OuDa8O5D5fUJGoixd3S5rt8K+d3dGedsgR7QPp8nQrLmEWLi6DtYgbDnfQ+v8AdJ55eya7IBoAAIXw+aOVSWH+NH7zEDdf1ls+pP1+ZbQitdfrHwVY29XwrowP7iOVXEC7xWwrMpa7KOyNFoRmRipg9JqJBpVlcWxTjEXgEJHS3IPSxPXblk08qaj9afuJ9OJSxNu2zlulTUDTMvL21Wx+AtXSpN9Vypk0KGYZmnf6X1VPf9KLCmGdAYDf1uzAMD8j6pB9tFc9JbKsVZ0DDcE3d+7SxQVLsHZTwfDLNufj1J6p1IEQZ5Pz29tapvIwb40H5SYYmBcMyevyyge2q1jj2cuAEGQlSGuEGQcu3Rmd+U1cwuO6QXAgQtaZUuLmfQsXQATbEmVNByXkooy0HwHH2zevMGLEq6z1wsHIoUEzPycyBEHzmDjfD2dy6AdZZjMBBUARpbXXbu8zvVLD+mFoz2iJgnJK8/nZgw+rcUOP9MEtraK22PSJmGZogdLdQiAGO6SNToaXjFysKlJKjS4jjcTisQt27ZFsKLajLdBlUcnYR80geyulucRQkk6gs27XjAKwDATaRHhXnrenOq5RbjXMMzk6DQdgRMgzqNDqKrp6UO+IUhkVdR22CMRmjN1JMDTbXTaaLUReUj0i5dtbk2lHUksrkaaRLMtUbjYcrfHwm18eLQ8F6O610QM+szG+kc65V/S/MrR0WxIk3DqNhBt6maqD0qc2c8IrLcWCphlIltFI6whY3O9I4b0w8vdFvi99cKgSxet3luFi4CrppGsEn2zyrAt4to1JI/aBnXu9n1UfpTxw4q5bfKARZVWyiAxDOZjkSGHu8aq8NFlh1+lnQnLljUcgVnn31kn5ElK9HoHpfxgtftkBZ+DYfNIBIbosWSJgeqNtNTG9ScP4+qWrKkqWcwwDKuQAA5mkwAJGm5JEA1yXQ4a/dOe7iLYInVcx1nqqIZiPM8z7Yr/CsL0wUXLzWipLMUUXc5JhQu3trckFyZu8Q4sy3rgOUfG3BrPLGMvf6oJ99PwvFl2lt/hGGG55XH7wft91UeJYLDW0ULevPLDtW4OXPJYFlGbUt/vEVZfgmAFsO1+7DAgQgykgSVDlAO6BPdyocwNsnsuejXf5K16/98PctR43W3iNz/SE7zyxHep+oVDwDhuFdlVb2JztPVChlIRswBCgmeqCe6N+dQ8ft4EMct6/dZmZmCZVVWJJjrpt1jtP10eSNdbMvF24y+dvlHd4D891e/3sUEXMzFVD6ks4GrOAJ6LWdBGx012LeI4nhGHPRfBnxF4vuoBkMAMqKOhl2nTYDQ7VUThuJW4ylntMUfNq6ygZldSAuxyk66RW5Jm2dvxv0htXL5yuT0ot5D1tfi45iQZEbTJ2rLx2MXJdIeYyTDN33RyU8yv5AzcfibREgBwyDVW1y9mToBGrbfWd6vcC4E1241t2a2SjZuozm1DDtqI5gDSdxNHloSNqVljiF1WudtYgCSdBJO/xLHYj7p591w/hdkZrzm50TtmVUDC2zK5IYrkBY6A6E6javNMXgbNq9Cu95FaHMhGKKQDEglNe8HSuuvelCJbsFTespdVmUWisrkuFId2BdtVmBAHdSt6ovjlV2dNjMTad0yK2tyX6RbqgzrMiD3nu5Vn4Vrwd2udFDKUypn6qwEEMx1MAcqk4H+kvO3QpmutkdwbpVYyW2cq2RdT1SJAjzpcJ/SBcxjQqC24khTcvwyqYLaKViRsd/GhySjtFNzpIrpwe0CGm5IM7pHaDep4V0mK9JGcjq9Wb0jpLwYdLIEFWEwG7tMvVy6Rgcf8ASBEBN5cPbMhZQ3ySx1ghEPKJMc6z8Bx2zeZlR7RKqbja4oQqkAnrWNdSNPqp1KEldCOE4ujrV4+3VlBol1D17sHpDM9vl4ye4rQW+NEAdRTCsvavfOuLc53DzXz8QJBovhLixm6IZmCjrvqzbDS0d/HSiSwxYKGtZizJGe72kUOw+RjRSD3eZpVPE+3+wyx5V3/yiPFfGEkiJL7Fx2ySdmHf+EUzrMzPWzzDOO2ADs2nZ0jblFVsRxS2lw2zds5lFwsM2I06JSz7YYgxlbny9lV7fpBYbs3rJOV27WJ7NsMzHXCcgp/71X7Cf3Gqt0gz9ItuxEnlBO3htWVxLjduz23luQGrEj21Vx+MFxBkxli0rJnkLiHJUO6TJsLHWtsII5eRNbg/BsEGU3sVbvNe+T0vDMVZlO666g791ByUeyGjHl6mR/8AjLNJNq4SSTIkzrv26VbNvF8PgZb9sjkZu7f+XT0vKRTjj+f+/JiYz0owdo64A3AwhXW7mV1AIAUxyUwRuOcGp7npBgxe1wIZusGfpLgAGaNQLZgmOU+Yqjw7EWBbZRh98uaAuvcxBMcjz5Vr3ceAXLLbV8tpmSIYh1VkcAlhqNZLCC3LalEXycxgWDdK1yzmDOUkIQ8lu2FAjQkEnQ11uFvWbdi7cXDuJe0WKqEa403CSMwk5dWMjnpVReMkJPRmBmLtmQTnKL1obWSAPzpLc4/lTKbeYsQ2jKQO2DmM6GG+2keyybr+P4MLF46z0bH4DYUZDIa9bDgQOqB0IYMuaPAgVzvpTi1YYXLaFtRhz1ZzEf0nELqYE6idudb/ABNlFxi1vKSoaOqQOkto06N6pXyqS7wHpwr9CqoiAbxOe7ffqIAYE9JoW5eVVTOdo4MRqTqT4j8KmRZAMHXNzHzQDO3Oa6nFYa0DdVcMsqDBGaQwJBifYfPStnDcTRFQHD2utOrQSCqgxJXWs5fBuLOCTEgrlyHSTssyTMFsska0sVb1OUEQRud5UtI8OqffXpH+mFYgdDYO8RExJ5BO/wC2pb/FV0zW7I0UdULovkE33mde+l5fBuOjy6yuZgNYgzKnTfTQd/21NwxpZVgjNlGmYkgnQDQ958K37r4bM3bOpPyhE+zo6v4C5hVZTbRZkZZKnmCJzWoOoGh01NFtV2Bws5wWbpeLavm1I0bXIdYga/8AcVucO4V0l61rlU3EDlso17TFftA7hXUDjRkhdB1oCtZCjUyqgWIC+6o/RbF4VCy58gObqm1ZugnKArl2QFYO6xBpdewygkVOHcMDMFxDh+sZaczaMzESxIjWJ+jueTce9GyxlcQrKgzA3Ay5REBVMkEdXmRrOnfft37T3RnxFpGiPjbatLFu4EsCwI2HKa3rmEshbnSvgy4SUyW7iMSAwHVLCSSLfLvHKSxqVHCYjglpcSxW5bW25Y5TdVWtq0toNguoIAJmOU6Dc4KnRrFy30oDs2u+HMFLrZZEyWEDUyvhW3d4eMzMqYfVjBa3ccxKwTJAmA0x9Ed82LXEYJJvWwAQHy2YMAsQpZn9UIBoeySNwAXBCUn4OKwvDBIe4Wyi4R1T2grENl6veIBkCuwxWEtJh5tr8YyqRcuMWcllkqonqZWyg6KSZOsgC3a4PcV1N26t9Gys7LatEspGgTlETE9861qYnBKz5rNi3asAAB2eLrFdSChBWJMdrYD2T5R7IdQ0ea4zht1AboIhgXPWMMvSusMCORtHvGkVJxAqLQuIEV8hW5aUlshDQo6xJIyop83PIius4jgQ1zMbltEkBV6NXENmLKBbOxLsdY5jU6U170bttbyq9m2GMaW4JAui2HJDkjkxG5BHOmsHH2Ob9GuEo6sbip8qiBpbNk0uMqw2Uk5QNRsTBrU4lhsC+HsM91raqLgQLaZpBu3CSAbszMHnV3D8EGFRgvQsM/Uyu56RiIDJ2vmwNTMEabim456NNcW1atAQqE9WSsNmcAEDcS1Kw/tqgPRnA8OW50ll7xborkZrbqGBtXOZ02n6u8VzWNv4Sw/VuXUbwk6GQY20J215Hvrvn9GvgFi2z3ukYgqq2rIaFyGZa2pZtPnHcgDWYrGb9H1lle7fv2s5lwl1L6kyFXVkuKokldIOpI74ol7muuxyvE7yNhrKjMVz3WDMIFwno5jfYj6/DWDh9xLd5Q6sqlSHI6rMrqG6pymRqp15eddlxH0YRUW2UciyWUG2VMdJAyEO2aRleAe871V4j6I9YZMPceJ0aOsSqiZFxcsEA68zyFKxabds3LvpbhLhtAu0i6jDIrEZwZAJK6idNBJp8HxbBG9m+ERF5iSTAzXbYtMRmUdQAEyTuOdZuA9FYtjMjrkdmVskgSwXUq7d2gmB3E1SxHArIIIzkgAEZG1ynOxj1iAPaNO8Sjjrsy8sspbaX9mdjh+D4DFXCLWLzuBfMBRmjEJDHrbgTv36GkP0aYZCvxzSReRfi1JPTBs2k8g31a71l+j/AKO37lsXsMnRBmZXy3TZJABABVcuYAMYnY98SV8Av2b/AF8TiepEg3LlyQNSmYausz1QZkKSe96YtJ/J0C+gtgW+jlWMMoc2+uFZrrZR8ZsDdJ1B1E1mcO9A8NFsriAwsXCgJtkjOGMqrB4JzPHPrLG4rMOMxbAL0l9WE6STnUHLyka9braGYO1Q8OfFhF/pDKiO9tJFkKoUIIGmVdAwjeGMQDrvuNxRqJ+iXKAExrKoAAAR4EDX+s75PtpVkniePXT4ZOg1HwMAyJ0i032n7qej93uI+ByQutJGYnVNTEmBMnSDuPfUmYja4+gQSWOYxkJk85KD2VljiLku2TNyUEFAIVVBMNrAG3OriYswZtKYUxJcSQpgmLvfGke7lbihLZbtW7rqsPdEswQhyA5GUsCecAr5ZvGocReY50LMDqrSQ20JAkbafbSt8Ru5LStaTIHZgAXBligeG6Qn5i7z5VUweIuEy9m3JiSC+okTM3DS1sra4/JoDho6NnGJUQBKZ7nSDQNsEiDA5xtUONIZbZLOepCxdbkzA5gDIMjnyAqv8JaGJtouYkEidgNOf7IqLHORcAtdZQOYgbqRGYHvP10V3om+1lrB8UZHc9rMfndeNQdM8xW/cxlprCXbuFtZyYtkxDA3AjNk2BEmuWN25LdS1GYxIUwO4Su1WcZjb2S38kFy/FjIhC6jPoU5uGPtoyivAFI3cNjrIuEph7ZZHYqcqyoXZtE0I3nyrF4xh9BcRcltmNsAsxOdFVjowmIuL7ZoU4rfEQbYgDZEGsakDJprNR4riV/KMrKAdCFCg5hqToum42002oILoq2+Ghu4bQWMLqJM1s+hfoScf0hS6lk2mQQwZi2aYywRtl+usm7ji1rKAwuBlbOSpQkgSAuXQ6+WlaPBLGIuj4u8ttl1c5BqWZiCIXSBHdvWTdBlVLQ3GuE3MJiLlh2zFCNRsysMwbfSQZg1qcCumxbV2ykO11VkSQUFvMdRp21599ZfFsTdS6VuuLzqijMQIY6lQ0zIAIXblRDEuUUqQss/LbsSNNN9ttBtS93QKSVo08DflyFynqmA2XXWdJ5/hWtY4slw5SMhYgZzskGWfLm1hZO3Kua+EXtPjO/aRzkCQdan4digikXFDSXU3AvxgVyZH0hr31pKtjwaa4sBraMTFpWMFnORTzGYnTaW1NS2MDa9RNT6o1iT9lW8Pwq6sm0Q6MpTMpTKUbcQ2qmQPdU6W7ttCGXKrQGJKHYyAIMjWjyXuJx+CO4yZlHR2wogRkWI8JGn+XdWhfxiKMq2wFjQDxgmIHfOnjWVdbURWhcAK/n76RQQjm0Y+I4godCFgq6sDpKlWnT2kmtm76VMejm48KzEytmIIYR8nzzfnSOc4jahqrO+lU4oymzUxWPLxDloXKQy2sszM9RAeffXS4DjL28Kiu9t2zsQWtFiqMxISekEwCQNNo7q4fCPvW9fuTZTv1pZKmPF2jsf9PXhYWegOh5ODuYBgx7vcNqybvFrhkqtoCST25k6n5w010qjZvTbAnl4Vn28QQGFCK2M5Go3GDmBfJ3mGuIdJiB1g2538Ka7x66c3R3MrNmy5mlesOsCqqAFI8vfrXP4x5FBauwedNwdCqW6Oiu4lrlm50oS7bQF8kMSWUnJlFxys9YgnSQT5VnW3VbqWbNiy2cWYZrNlpLKp6ruCQJ56eNCtzqkTvUdhBnDcwZFKrqh5LZ6HwbGYey7YfOrtczoMkuM65nfrZYUgNrrlAA7q5XDYlUYZnLNOUw2e2TqAROp0PlsRyNa/DcUjOXuAMwGjEAsNI38prksVYi51dAGnQRsZ5bUFZm9l9cIl5whvXEDtBNxlFsctVEQNABt4nnXTLj7mFs9HbxDsIgxZtFW0yyWVizEiPHTfWRxODsZbgZgGXNJB2I8e+tl2Q2WyM1s7ZbcLIkbxppWdmTLmH4m4UAlGPeSlsmTPYYytKqacSdusSASSSGtWLjCSd3IlvM0qxrOFUUiaakymJgwSQDyJEEj6x7xXXI5kSreMATsT9dMDUSmjmkKXqiO6x20iD9o/CgojQtVIom2IvTXLmgHdQmgNaSMgw9C1wxQGgJpKGsdrn21c4bjWQmCRMbeAgfVWexo7TUVFAci1ir2ZyxMz31NZuaAawJ+uqJbWrNlqbihbL63qkS7VVW86kzUrSCmWWCt2gfYWH2EUWGsouqgg+bffVZT4/ZU9tj+RU+CG5supdq0cSY/z/Gs1GNTdIfD2k1RRRGTIsU01Qc1Zvn861UY06iKmHZrTF6VA/Gsq21Xbdw8iKLhY6lRoJfMc6rtdoUnw9n+dA5P5/zoKCC5A3TNRKKkykzAJyiTodBIEnuEkD20A8vt/CjxAnssK2lSW3qFCfCjVqnxK8rNrCXjHL3D76r3t/8AtTOhRiszEclEyoPPzqJrvgff+FIkFsct+dKIX9Of1/dTY27qsfq7f8tVumPMCmUbFboti7+fyKVVRdHd9lKjw+BeZzitOoOh11Gv21euEfB0nfNfjzK2R/39lPSoT3Q8dWZ60UU9KsYjimYUqVPERkbVGTSpUWBCoGpUqUYA0kNKlRQGSirFmaalTClpbpqRblKlQoKDUn8mpkB/MUqVSGJUnl934VNmPq/WPxpUqqiMivec8xHtqmxpUqcCLXB7Ya/bVlzAtqu2bQ6bj7RSe7rqMvh5EidGPdTUqH76+Cn7PyGlwUjHh7qVKqErLWBIy3hpra+y5bP3VWRe6lSqXllX2RMEPhRBCaVKp2UrRfxSsXkTqqbR6i1Xe0e80qVJF6DNbI8SzMRpGVEXkZhR1vbO1QFD3ClSqsHolPuLMe76zSpUqqLR/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g;base64,/9j/4AAQSkZJRgABAQAAAQABAAD/2wCEAAkGBhQSERQUEhQWFBUUFBUUFBcVFxcXFBQUFBQWFBgUFBcXGyYeFxokGRQUHy8gJScpLCwsFx4xNTArNSYrLCoBCQoKDgwOGg8PGiwcHyQqLCwsLCwsKiwpLCkpLCksLCwsLCwsKSwsKSwsLCwsLCwsKSwsLCwpLCwpKSksKSkpLP/AABEIALcBEwMBIgACEQEDEQH/xAAbAAABBQEBAAAAAAAAAAAAAAACAAEDBAUGB//EAFEQAAIBAgQCBgQKBgYIBAcAAAECEQADBBIhMQVBEyIyUWFxBlKBkRQjM0JiobHB0fAHU3JzdLIkQ0RUY/EVNGSCorPC4RaTo+JlhcPE0tPU/8QAGQEAAwEBAQAAAAAAAAAAAAAAAQIDAAQF/8QALBEAAgICAQMDAwMFAQAAAAAAAAECEQMhEgQxQTJRYRMigTNCcSORscHwFP/aAAwDAQACEQMRAD8A5TpKYoKAiiFeyeeDkoglPRKKIBstOKkDUgKNigAUQWiy0QFEBHkpRVpYpNaHdWs1FUCiVamNihyUwCTodKjNsipAKlU0ttBpMrZaICrIg0WQVuZuIGHUzWlZ2qkpAq0j1HJbKwaRMaBrc1GXg1MhqW0UTTIvgAqG9hYOlXw9ImmWWSA8cWZhsmm6M1pgA05QAVVZmTeEzba99GbJFSsNanRKd5K2KoXopZacGrlyxNRJhaKyJoV43ZDNPNTGxQi3FMpJg4sjg01TC2TtTNZPdR5IHFkVPNPlpUwoQFNTh6VAJzzLQ5akNOluSANyYHmdKgWJEwT5Q2XqkMQSQNE7R1Owqf8A0a2oIAIkdpN1XOR2vV1rXxNoibaaKrOi76Kbec6hpMnWZ9tF0maSJgtcPzgfkByzfVHsrz5dVLwdawR8mJcwDKCdNMvzl+cpcc+4GoQtbXEZ6M79q1636g/nf21j1fBllO7I5YKHYQt0SijRqc611EBglED309tTIHiB7zTqKJhRSiiy00UQDRSy08USiiYHLTgVIVoloWaiIUatTxT5aYAs1TrdqALRgUHFMykyytyiL1WDU+aovEVWQmD0RuVXzUQNb6ZuYUVIl6Kimmp+Gti8/YtNep1vVXVaILSOCHU2SM9CVpAU9aKoEmFa0ozdoJpiKzjewqVdgXqAipytCRVo6JS2ABSowtKnsSjnytXeDWM1+2O5pPLs6947hzqFrVa3ozh/jS3qqfedOWp0zcj5VxZZ1FnTjjckifFL8Y/727y7rPilVScvkEVQBHaeydYy+Aq1iWGd9vlL3q8rMesKG1GZdfn2eY/Un6deUd5V4ovUOg7Sch/dz9CfzzrMy1axdyEVTrIV5J+g6xq/hO/41GUFd3S+Tlz7IgKNTT5acJXccodgEsoG5YAeZIimTlUuGskuoGhLLHgZEfXQLb0oLuN4DApytMARUimixSPo6bLVpEBoHSlU90M46IaIU4WiC1UmDTgUQWiC1jAxTxRAU+WsYDLT5aPLSy1rMBlpwKky0gtYwMU4Wiy0aitZhlFIijilFAIE0QpwtOBQ0awSKQWiNOKJgStDFSzQkVrMCBSqUCmo2AxSK2vRz+s/3Z/4vAj3+8Vl46zlaBtyrS9G/n+a/wDV3/iK8/N+mzsxeuiK/e676nt4jn/hj6dHbfrDft2+f+AfE1HeJzPv2sT63qDwP599SqvWGnz15H+7/sfnxrgOoyMeezv8knP6Nw94+33UilPjl1XT+qt8j+rbuQd/52JKDXb07o5c2xLap+jo1oh6cXcPbdLCorBbjhyql81u6EYagyIiNNNd5EWyZXBWThj5ui7wzgl+6QbVtu8MequmoIY6VKPRy90rWQmZ0y5gCuUZlkHMSOVYON9LsXcuFXxFyDedIDZBlaz1RC5QetPfXP4rjd9RaKXri57SZsjMuYh2Q5su+x5865H1E27VHT9GNUzq7uhKnQgkHzBg0y1xPF8ewuYxlZgfhhykGIBbEkjTyX3Vr8K4kxxF1CZHwg2lmdEi+2n/AJaCuiHUNtJkJYUto6IGizU+WnC11UiFsGnC0QWjW3PvA9raAe2jaQKbBW3ofZHvpZK0MMcKFBNy5cLBCVtIIhnydonkwOscqLA3bV4XlW2VyOiyWzNqbh5bfJ/Wa5pdVFP3OhdO2Z2Wllq7ewBAJkQBOxnxqvlq+PKpq0RnBxdMDLTxU9izJ8OesVl3uK9fqrKE6ETsdiZ8KDzRUuIVjbXIu5aeKPLT5arZMCKUUcU8VrABFPRZaeK1hGikKeKWWgYaKcCnilFYw2Wny0opRWMGDSpAUqxrMnFJ361c4PiFRXLMF23Md/jP1GqeLQKYBNYfGHjL5H7q4Zq4HXF1I2vhKtmKkH/WD83YgfQq4pGbl2zyXlY/Zrh8Jd63tP2eYrtiRJ1Hbfn3WB9OuNqjpTM3iESNvk07v1beBqZTVfHt1hr/AFacx+q/b/Me0WAK6+nObMPNcxiWl7nnjB/6YMc+ddPFcviO1c88Z/ywO40eo7I2Duwkbrr++wf12TPMVl3h1bH7I/59znH31poeuv77Cc+6yfGs26NMPp81eX+0XPD7640dTIuID/WP4z/+itHhNwLiHZiABi2knb5PEfjWdjNr/wDGf/vp8Q2l7+Kb+W9VIummTatUd3Y4rbdsqHMfAGNPGrGFs33cgW0I3HxkGPGRFef4BcxMyYVzu24RiNiK6PhEl7vWcat2blwbi4NOtp36cwO4VeWeRJYkdavCrsCU1jUBlMeG+tVBZK3YIgi9hdxt1n55fHv93MbV1wbYF27oyz8ZOYSOq2YHQ84g+NNbnOpYliXwRLECSTmMkhQJ15H2CpTzOcaZSOJQdorWNUXn8XZ+l/a2/b/P1ano62uJ/e2//uPH8KybDSizr8XZ+l/a2/b/AD9Wt6PDXE/vbfhzxHeB9lQZRdzRxXYbyP2VnxWhiew3kapFa7elemc3Ud0S4Ma/n31zVhdE8l19grp8INfdXNWNl5aL7dBU5v8Aqv8AA0f00bsUstHFICvQs5AYp8tFFKK1goHLTxRRSitYQctLLRxSoWahktyQJjxOwoSvd3nlEwYnXyrovRLh4d2Z0DIFK6gHrGCND4TrUPpPhAl5oAUGGACxoQqmSBE5lY6nnXO+oSy8C6wtw5GFFPFFFKK6bIUIClRAU1azUYuLeTWBxw6r5H7a2WesTjp6y+X31yT1EvHcihw9uuP2j9/jXcO2p1Pauczysj6dcPw7tjzPf+FdrdXVtDvf5HlaA9SuKZ1RM7iFzrHU9hOZ/VD6VWhTWuGdNfdZKxZLiFJJKWUIEZRMz/nRXzkbKxUHuBmPOJ91UxZow02JkxSltCmuVxA1c+OM/lUd1dlYZCjktBVSyjIxzmOzMeXfXF3W7Z2kYs90SV8jRyZYzWjQxShthh+uNf6/D8/8HzrPcf6tp81OX+03Po/fWgflB+/tfVa8zWeU1w2nJOX+03PoiolWQYna7/GD7LtLFdm7/FN/LcpXuy/8WPsufjTYrs3f4pv5Xp0TJ+F7t+7ufyNXR8H7d7zb/wCp+Fc5wrdv3dz+Rq6PhHav+b/y3qMuxl3N62Otb/aX/pprPbTvnAefZPcpP1+6jtdu1+2n/RUds9a358P/AJPFh9nvqSKMhsk9Gsz8na3n+9t6zD7PwrS9HY/pMR8rb2jvxHq/frWRhiOjWI+TtbZP743qqfz761uAHXE/vbff34jvAosCNLEnqN5H7Kq1ZxB6p8j9ldaMHh+Vq1q2XtIx3YadqT1Tp57QatiyqCZLJByZyJRkstdCk6HLroSsmO/lXMWREDeIHu0rrePXYuXQOqvUOUEhBmtyQBAAB8te6uWxmHhnuZyYYEgskEt0rayoI+S7+Z9U0nN8nJjJJrijdpwKgwVwsgLGTJ107zpppVivQUrVnG1ToaKUVrcHw1shmuAHUBZaORnSR4e6qvE7LG4cpUIqZ1gaBfVkLqdPHzrmn1SjLjReHTuUbspsYBJ2Ak+QrG/8VW+SufZWraxVtyqkmHIXYg9YheY8a1sV+jOxHU6U6XRuziQSLezDlEietyihm6njXFhxYL9Ryp9J05I59lRn0o1HxTRz2EjwM6V1jfo+sACbdwnobrE7ddW6h618QY2GoO5ZdqnwPoXhFgvaGwkObbT/AEkKNM7brKe2NGrnfVSL/wDniczw/wDS5atBhbsXEBKntI88iWDDuJOh3iuiX0ms49RctlhEW2zhUOYEOcokyIZa5zE+jGHuXisEKGtqcpAHyzK5kkbDKJG3idDf4Pwq1hrCAQC2d2FwLOdWUQAW0hANOe++lSvfLyPWq8CtXAwBHOiqfgWHDdGDEQT2YBIdl3OmoAO8nfamvLr3aCQORgSNfGa9HFnU3RxZMTirIhSowtPXRZGjl51rD483XX9n7zXRW8LLw5CdXPJg6QSOfODXO8dtOrJnAGe2rgAzCsWgNp2tDMVzTnF6TLwi7soYDtjzPL/212l4Dr6DfE8h6gHqVxfDO2vn4cz512N4jr6j+1c1+iPXrjmdKLXBI+F3ttMM/q/qrQMyAOfM1neklxenbrKdF+eh5cv6S/57qv8ABX/pl/X+oubHbq2eYuCPeOWo3ql6TXm6d5Ztl3Z/VHfe/HzrnfrOiPpMo5dez/6R/wDyqgbJymB8y8RH+JdCKBBGpg+zurb4vwy7h3CXuq7KrgZ50bb+0+FdXgeG2mWUu4c5dDlwd+6ylV6qk5yGZTOo0OsU6dCNWefvYOeeQus3+7ZtwT7W0HjWbeslbmHU7qLIOnNrpeOzyzxvuDXrH+j7YHyp+YOpwkntant2m0J1PdWPwn0Mw+IvPcxDtba01tivVUdtozFlJEsuXflTcvcSjzUiQf4v7mpYw9S5/Ev/ACtWseE2wvyhAN4NJQiWg9X3TrVLimFAXqN0ma6ztA7OkQffVUTA4SNW/d3P+W1dJwsa3/N/5L9ZHDeC31JzWLqzbeJtuJlDEStbvDsI4OIlHHWeJVhPxeI208R7xRl2MjZtD4yz+3b+y3UNvt2//l38ngp+33Vbt2T0tjQ/KW50OmlveqiDr25/+Hb/ALvxYfZ76mh2VrBPRrv8la9f++Hy/PhWt6PLrih/i248TOI21M1i2Y6NdvkrXqf30+Jqxa4o9hcQ9psrDEJqAh2+EHbLHvrMC7nUX+GXcrHorkAEzkbkPKuz62nb7f8Aj7Zm37Om2+m24y149iv0jY8wDiDDFVI6O2AQ240TxNetwsjRflP8HfPc265132135zA2FnIekQPTXd5i160z0XmTPtnxNc/j2OS5GbdNs/q4jb/h2+j9Gt70ijpru0ZbXqRHReGkfVXN8SAy3ez8zfJ3YneSO8/X9KGfpJ4/WUbt1g/+tC2CJyFmEcp9sTXR8N4rauXEVbiMxI0DKSY30muTxzEPoT2eTN6zerfUf8P11s4Dh1yxet3LhPRl8oOa4w10WZuHckcqeORx8hePltI7BcSS11WMhbgC9mF1fuGuiiofhLHpEJJUWDAnQfFpyHn9dCHi9ckaG42u46pcQeYPXBGmutCsZrvf0J7ojobffzriOqmcvhsSwuL1juOfdcA+yvUeK2AQAQoH9MEstogA3Jk57mxiec/OybV5OvbETy7/ANYK9Y4vfhe1GuN+cB2c5/UttHdpzz86TJxIfg6hR8nAweIWcuGAC59d56o5jVNOtrT4UqMpzKOqNjhx/bB6qes0aaT9I5qJMR2OsdcPijGd4OW5vpZExtOhHJX3ocPiC0dZuw2z340xaD9UORjvjSCssJlDluIsAwkr8/c2uWJt+uveBtsY3bKaDFqMr9nbE8rX662xmWHOJnnGaDEycVchjqRBu/OuDa8O5D5fUJGoixd3S5rt8K+d3dGedsgR7QPp8nQrLmEWLi6DtYgbDnfQ+v8AdJ55eya7IBoAAIXw+aOVSWH+NH7zEDdf1ls+pP1+ZbQitdfrHwVY29XwrowP7iOVXEC7xWwrMpa7KOyNFoRmRipg9JqJBpVlcWxTjEXgEJHS3IPSxPXblk08qaj9afuJ9OJSxNu2zlulTUDTMvL21Wx+AtXSpN9Vypk0KGYZmnf6X1VPf9KLCmGdAYDf1uzAMD8j6pB9tFc9JbKsVZ0DDcE3d+7SxQVLsHZTwfDLNufj1J6p1IEQZ5Pz29tapvIwb40H5SYYmBcMyevyyge2q1jj2cuAEGQlSGuEGQcu3Rmd+U1cwuO6QXAgQtaZUuLmfQsXQATbEmVNByXkooy0HwHH2zevMGLEq6z1wsHIoUEzPycyBEHzmDjfD2dy6AdZZjMBBUARpbXXbu8zvVLD+mFoz2iJgnJK8/nZgw+rcUOP9MEtraK22PSJmGZogdLdQiAGO6SNToaXjFysKlJKjS4jjcTisQt27ZFsKLajLdBlUcnYR80geyulucRQkk6gs27XjAKwDATaRHhXnrenOq5RbjXMMzk6DQdgRMgzqNDqKrp6UO+IUhkVdR22CMRmjN1JMDTbXTaaLUReUj0i5dtbk2lHUksrkaaRLMtUbjYcrfHwm18eLQ8F6O610QM+szG+kc65V/S/MrR0WxIk3DqNhBt6maqD0qc2c8IrLcWCphlIltFI6whY3O9I4b0w8vdFvi99cKgSxet3luFi4CrppGsEn2zyrAt4to1JI/aBnXu9n1UfpTxw4q5bfKARZVWyiAxDOZjkSGHu8aq8NFlh1+lnQnLljUcgVnn31kn5ElK9HoHpfxgtftkBZ+DYfNIBIbosWSJgeqNtNTG9ScP4+qWrKkqWcwwDKuQAA5mkwAJGm5JEA1yXQ4a/dOe7iLYInVcx1nqqIZiPM8z7Yr/CsL0wUXLzWipLMUUXc5JhQu3trckFyZu8Q4sy3rgOUfG3BrPLGMvf6oJ99PwvFl2lt/hGGG55XH7wft91UeJYLDW0ULevPLDtW4OXPJYFlGbUt/vEVZfgmAFsO1+7DAgQgykgSVDlAO6BPdyocwNsnsuejXf5K16/98PctR43W3iNz/SE7zyxHep+oVDwDhuFdlVb2JztPVChlIRswBCgmeqCe6N+dQ8ft4EMct6/dZmZmCZVVWJJjrpt1jtP10eSNdbMvF24y+dvlHd4D891e/3sUEXMzFVD6ks4GrOAJ6LWdBGx012LeI4nhGHPRfBnxF4vuoBkMAMqKOhl2nTYDQ7VUThuJW4ylntMUfNq6ygZldSAuxyk66RW5Jm2dvxv0htXL5yuT0ot5D1tfi45iQZEbTJ2rLx2MXJdIeYyTDN33RyU8yv5AzcfibREgBwyDVW1y9mToBGrbfWd6vcC4E1241t2a2SjZuozm1DDtqI5gDSdxNHloSNqVljiF1WudtYgCSdBJO/xLHYj7p591w/hdkZrzm50TtmVUDC2zK5IYrkBY6A6E6javNMXgbNq9Cu95FaHMhGKKQDEglNe8HSuuvelCJbsFTespdVmUWisrkuFId2BdtVmBAHdSt6ovjlV2dNjMTad0yK2tyX6RbqgzrMiD3nu5Vn4Vrwd2udFDKUypn6qwEEMx1MAcqk4H+kvO3QpmutkdwbpVYyW2cq2RdT1SJAjzpcJ/SBcxjQqC24khTcvwyqYLaKViRsd/GhySjtFNzpIrpwe0CGm5IM7pHaDep4V0mK9JGcjq9Wb0jpLwYdLIEFWEwG7tMvVy6Rgcf8ASBEBN5cPbMhZQ3ySx1ghEPKJMc6z8Bx2zeZlR7RKqbja4oQqkAnrWNdSNPqp1KEldCOE4ujrV4+3VlBol1D17sHpDM9vl4ye4rQW+NEAdRTCsvavfOuLc53DzXz8QJBovhLixm6IZmCjrvqzbDS0d/HSiSwxYKGtZizJGe72kUOw+RjRSD3eZpVPE+3+wyx5V3/yiPFfGEkiJL7Fx2ySdmHf+EUzrMzPWzzDOO2ADs2nZ0jblFVsRxS2lw2zds5lFwsM2I06JSz7YYgxlbny9lV7fpBYbs3rJOV27WJ7NsMzHXCcgp/71X7Cf3Gqt0gz9ItuxEnlBO3htWVxLjduz23luQGrEj21Vx+MFxBkxli0rJnkLiHJUO6TJsLHWtsII5eRNbg/BsEGU3sVbvNe+T0vDMVZlO666g791ByUeyGjHl6mR/8AjLNJNq4SSTIkzrv26VbNvF8PgZb9sjkZu7f+XT0vKRTjj+f+/JiYz0owdo64A3AwhXW7mV1AIAUxyUwRuOcGp7npBgxe1wIZusGfpLgAGaNQLZgmOU+Yqjw7EWBbZRh98uaAuvcxBMcjz5Vr3ceAXLLbV8tpmSIYh1VkcAlhqNZLCC3LalEXycxgWDdK1yzmDOUkIQ8lu2FAjQkEnQ11uFvWbdi7cXDuJe0WKqEa403CSMwk5dWMjnpVReMkJPRmBmLtmQTnKL1obWSAPzpLc4/lTKbeYsQ2jKQO2DmM6GG+2keyybr+P4MLF46z0bH4DYUZDIa9bDgQOqB0IYMuaPAgVzvpTi1YYXLaFtRhz1ZzEf0nELqYE6idudb/ABNlFxi1vKSoaOqQOkto06N6pXyqS7wHpwr9CqoiAbxOe7ffqIAYE9JoW5eVVTOdo4MRqTqT4j8KmRZAMHXNzHzQDO3Oa6nFYa0DdVcMsqDBGaQwJBifYfPStnDcTRFQHD2utOrQSCqgxJXWs5fBuLOCTEgrlyHSTssyTMFsska0sVb1OUEQRud5UtI8OqffXpH+mFYgdDYO8RExJ5BO/wC2pb/FV0zW7I0UdULovkE33mde+l5fBuOjy6yuZgNYgzKnTfTQd/21NwxpZVgjNlGmYkgnQDQ958K37r4bM3bOpPyhE+zo6v4C5hVZTbRZkZZKnmCJzWoOoGh01NFtV2Bws5wWbpeLavm1I0bXIdYga/8AcVucO4V0l61rlU3EDlso17TFftA7hXUDjRkhdB1oCtZCjUyqgWIC+6o/RbF4VCy58gObqm1ZugnKArl2QFYO6xBpdewygkVOHcMDMFxDh+sZaczaMzESxIjWJ+jueTce9GyxlcQrKgzA3Ay5REBVMkEdXmRrOnfft37T3RnxFpGiPjbatLFu4EsCwI2HKa3rmEshbnSvgy4SUyW7iMSAwHVLCSSLfLvHKSxqVHCYjglpcSxW5bW25Y5TdVWtq0toNguoIAJmOU6Dc4KnRrFy30oDs2u+HMFLrZZEyWEDUyvhW3d4eMzMqYfVjBa3ccxKwTJAmA0x9Ed82LXEYJJvWwAQHy2YMAsQpZn9UIBoeySNwAXBCUn4OKwvDBIe4Wyi4R1T2grENl6veIBkCuwxWEtJh5tr8YyqRcuMWcllkqonqZWyg6KSZOsgC3a4PcV1N26t9Gys7LatEspGgTlETE9861qYnBKz5rNi3asAAB2eLrFdSChBWJMdrYD2T5R7IdQ0ea4zht1AboIhgXPWMMvSusMCORtHvGkVJxAqLQuIEV8hW5aUlshDQo6xJIyop83PIius4jgQ1zMbltEkBV6NXENmLKBbOxLsdY5jU6U170bttbyq9m2GMaW4JAui2HJDkjkxG5BHOmsHH2Ob9GuEo6sbip8qiBpbNk0uMqw2Uk5QNRsTBrU4lhsC+HsM91raqLgQLaZpBu3CSAbszMHnV3D8EGFRgvQsM/Uyu56RiIDJ2vmwNTMEabim456NNcW1atAQqE9WSsNmcAEDcS1Kw/tqgPRnA8OW50ll7xborkZrbqGBtXOZ02n6u8VzWNv4Sw/VuXUbwk6GQY20J215Hvrvn9GvgFi2z3ukYgqq2rIaFyGZa2pZtPnHcgDWYrGb9H1lle7fv2s5lwl1L6kyFXVkuKokldIOpI74ol7muuxyvE7yNhrKjMVz3WDMIFwno5jfYj6/DWDh9xLd5Q6sqlSHI6rMrqG6pymRqp15eddlxH0YRUW2UciyWUG2VMdJAyEO2aRleAe871V4j6I9YZMPceJ0aOsSqiZFxcsEA68zyFKxabds3LvpbhLhtAu0i6jDIrEZwZAJK6idNBJp8HxbBG9m+ERF5iSTAzXbYtMRmUdQAEyTuOdZuA9FYtjMjrkdmVskgSwXUq7d2gmB3E1SxHArIIIzkgAEZG1ynOxj1iAPaNO8Sjjrsy8sspbaX9mdjh+D4DFXCLWLzuBfMBRmjEJDHrbgTv36GkP0aYZCvxzSReRfi1JPTBs2k8g31a71l+j/AKO37lsXsMnRBmZXy3TZJABABVcuYAMYnY98SV8Av2b/AF8TiepEg3LlyQNSmYausz1QZkKSe96YtJ/J0C+gtgW+jlWMMoc2+uFZrrZR8ZsDdJ1B1E1mcO9A8NFsriAwsXCgJtkjOGMqrB4JzPHPrLG4rMOMxbAL0l9WE6STnUHLyka9braGYO1Q8OfFhF/pDKiO9tJFkKoUIIGmVdAwjeGMQDrvuNxRqJ+iXKAExrKoAAAR4EDX+s75PtpVkniePXT4ZOg1HwMAyJ0i032n7qej93uI+ByQutJGYnVNTEmBMnSDuPfUmYja4+gQSWOYxkJk85KD2VljiLku2TNyUEFAIVVBMNrAG3OriYswZtKYUxJcSQpgmLvfGke7lbihLZbtW7rqsPdEswQhyA5GUsCecAr5ZvGocReY50LMDqrSQ20JAkbafbSt8Ru5LStaTIHZgAXBligeG6Qn5i7z5VUweIuEy9m3JiSC+okTM3DS1sra4/JoDho6NnGJUQBKZ7nSDQNsEiDA5xtUONIZbZLOepCxdbkzA5gDIMjnyAqv8JaGJtouYkEidgNOf7IqLHORcAtdZQOYgbqRGYHvP10V3om+1lrB8UZHc9rMfndeNQdM8xW/cxlprCXbuFtZyYtkxDA3AjNk2BEmuWN25LdS1GYxIUwO4Su1WcZjb2S38kFy/FjIhC6jPoU5uGPtoyivAFI3cNjrIuEph7ZZHYqcqyoXZtE0I3nyrF4xh9BcRcltmNsAsxOdFVjowmIuL7ZoU4rfEQbYgDZEGsakDJprNR4riV/KMrKAdCFCg5hqToum42002oILoq2+Ghu4bQWMLqJM1s+hfoScf0hS6lk2mQQwZi2aYywRtl+usm7ji1rKAwuBlbOSpQkgSAuXQ6+WlaPBLGIuj4u8ttl1c5BqWZiCIXSBHdvWTdBlVLQ3GuE3MJiLlh2zFCNRsysMwbfSQZg1qcCumxbV2ykO11VkSQUFvMdRp21599ZfFsTdS6VuuLzqijMQIY6lQ0zIAIXblRDEuUUqQss/LbsSNNN9ttBtS93QKSVo08DflyFynqmA2XXWdJ5/hWtY4slw5SMhYgZzskGWfLm1hZO3Kua+EXtPjO/aRzkCQdan4digikXFDSXU3AvxgVyZH0hr31pKtjwaa4sBraMTFpWMFnORTzGYnTaW1NS2MDa9RNT6o1iT9lW8Pwq6sm0Q6MpTMpTKUbcQ2qmQPdU6W7ttCGXKrQGJKHYyAIMjWjyXuJx+CO4yZlHR2wogRkWI8JGn+XdWhfxiKMq2wFjQDxgmIHfOnjWVdbURWhcAK/n76RQQjm0Y+I4godCFgq6sDpKlWnT2kmtm76VMejm48KzEytmIIYR8nzzfnSOc4jahqrO+lU4oymzUxWPLxDloXKQy2sszM9RAeffXS4DjL28Kiu9t2zsQWtFiqMxISekEwCQNNo7q4fCPvW9fuTZTv1pZKmPF2jsf9PXhYWegOh5ODuYBgx7vcNqybvFrhkqtoCST25k6n5w010qjZvTbAnl4Vn28QQGFCK2M5Go3GDmBfJ3mGuIdJiB1g2538Ka7x66c3R3MrNmy5mlesOsCqqAFI8vfrXP4x5FBauwedNwdCqW6Oiu4lrlm50oS7bQF8kMSWUnJlFxys9YgnSQT5VnW3VbqWbNiy2cWYZrNlpLKp6ruCQJ56eNCtzqkTvUdhBnDcwZFKrqh5LZ6HwbGYey7YfOrtczoMkuM65nfrZYUgNrrlAA7q5XDYlUYZnLNOUw2e2TqAROp0PlsRyNa/DcUjOXuAMwGjEAsNI38prksVYi51dAGnQRsZ5bUFZm9l9cIl5whvXEDtBNxlFsctVEQNABt4nnXTLj7mFs9HbxDsIgxZtFW0yyWVizEiPHTfWRxODsZbgZgGXNJB2I8e+tl2Q2WyM1s7ZbcLIkbxppWdmTLmH4m4UAlGPeSlsmTPYYytKqacSdusSASSSGtWLjCSd3IlvM0qxrOFUUiaakymJgwSQDyJEEj6x7xXXI5kSreMATsT9dMDUSmjmkKXqiO6x20iD9o/CgojQtVIom2IvTXLmgHdQmgNaSMgw9C1wxQGgJpKGsdrn21c4bjWQmCRMbeAgfVWexo7TUVFAci1ir2ZyxMz31NZuaAawJ+uqJbWrNlqbihbL63qkS7VVW86kzUrSCmWWCt2gfYWH2EUWGsouqgg+bffVZT4/ZU9tj+RU+CG5supdq0cSY/z/Gs1GNTdIfD2k1RRRGTIsU01Qc1Zvn861UY06iKmHZrTF6VA/Gsq21Xbdw8iKLhY6lRoJfMc6rtdoUnw9n+dA5P5/zoKCC5A3TNRKKkykzAJyiTodBIEnuEkD20A8vt/CjxAnssK2lSW3qFCfCjVqnxK8rNrCXjHL3D76r3t/8AtTOhRiszEclEyoPPzqJrvgff+FIkFsct+dKIX9Of1/dTY27qsfq7f8tVumPMCmUbFboti7+fyKVVRdHd9lKjw+BeZzitOoOh11Gv21euEfB0nfNfjzK2R/39lPSoT3Q8dWZ60UU9KsYjimYUqVPERkbVGTSpUWBCoGpUqUYA0kNKlRQGSirFmaalTClpbpqRblKlQoKDUn8mpkB/MUqVSGJUnl934VNmPq/WPxpUqqiMivec8xHtqmxpUqcCLXB7Ya/bVlzAtqu2bQ6bj7RSe7rqMvh5EidGPdTUqH76+Cn7PyGlwUjHh7qVKqErLWBIy3hpra+y5bP3VWRe6lSqXllX2RMEPhRBCaVKp2UrRfxSsXkTqqbR6i1Xe0e80qVJF6DNbI8SzMRpGVEXkZhR1vbO1QFD3ClSqsHolPuLMe76zSpUqqLR/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2" name="AutoShape 10" descr="data:image/jpg;base64,/9j/4AAQSkZJRgABAQAAAQABAAD/2wCEAAkGBhQSDxUUEBQVFBUUFBgVFxUXFRQUFRUUGBQWFhYVFRcXHCYeFxojHBgXHy8gJCcpLCwsFx4xNTAqNSYrLCkBCQoKDgwOGg8PGjQkHyQtLSwqLywsLC0qLCwtLCwsLCwsNCwtLCwsLC4sNiwsLCwsLSwsLCwqLCwqLCwsLCwsKv/AABEIAMIBAwMBIgACEQEDEQH/xAAcAAABBQEBAQAAAAAAAAAAAAAAAQMEBQYCBwj/xABJEAACAQMCAwYDBAcECAQHAAABAhEAAyEEEgUxQQYTIlFhcTKBkQehscEUIyRCUtHwFWJz4RY0Y3KTwtLxM1SjslOCg5Kiw9P/xAAaAQACAwEBAAAAAAAAAAAAAAAABAIDBQEG/8QANxEAAgECBAIIBQMCBwAAAAAAAAECAxEEEiExQXETIjJRYaHR8AUUgZHhM8HxQrEGI0NSYnKC/9oADAMBAAIRAxEAPwDxOiiiuAFFFFABRRS0AJRS0UAJS0UUAJRS0UAJRS0UAJRS0UAJRRRQAUUUUAFFFFABRRRQAUUUUAFJS0UAJRFLSUAJFFLSRQAUURS0ALRS0UAFFFFABFFLRFACUUsURQAlFLFEUAJRS0UAJRRS0AJRS0UAJRS0UAJRRRQAUlLRQAlFLRQAlFLSUAFFFFABRRRQAUlLSUAFLRRQB1RSxRQAkURS0RQARRSxSxQAkURXVFAHMUldUUAc0V1FEUAcxRXUUkUAJSRXUURQAkURSxSRQAkUUtFACUldURQBzRSxRFACUUsUUAJFFLSUAJRS0UAJRS0lABRRRQB3S0UsUAEUUsUsUACWyeQJ9hNd3LBWJBE+YIz5ZrWcNsp+jW4GxonCiHyZZmJmeQAiI8url9C1q5a3qA20lYYsSDg8tsjnzGC2elU9NHM0zQ+SeRO+rMZFEUsUsVcIHFEV1FEUHDmKIrqKIoA5iiKWKIoASKKWKIoAAhpClLFKGNAHBXFJFSXuSq4GJzGTmc/hTeyTyj2rlzthqKIqTYWG5kYYTEfukEc+sx86akeX1ouFhqind3oK5rpw4orqKIoA5pIruKIoA4iiuopIoA5orqKSKAOaK6ikoAdililpQKAEilAoilAoJI2vD7X7PZwM2x5yMk0tu1439F+h2zIipehWLNiRP6pMZziYqbotKGS+wglbZJiRH6omDIyfUGKyJT6z98T1ygo04t937HmUURXe2lFvBOMR1E/Ida1zyVhqKIruKIoOHEURXUUlAFynC02hthyJ5tHSY+tPHSIFju1nEN4pgACIBjpzialaXU7bYAkErEhiMQMEAwRz+tNvEdZ/yx/Xr6ZTcnceUVbYz2sX9YfemYqVrh4z7n8ajxTUXoJS3OYp3SAbxIkTy+VNxTumHjHvQ9gW5apoFI8YZCcpAARhuIJJOeYIEeVNHRAMAcCebA4+GZCyak2bjFllgQsADGAbhxB55JOJ503qHLOWOSwk4AGQvlilru4zZDdotb+AgkyeRxA8z7VC4rm6TETk+8mrZ7Ij1CkHn5NVXxVIue6g/jUqfaIT7JBiiK6oimRexzFEV1FJFAWOaK6iiKAscxRSxRFBw5ikIrqiKAOKKU0UAPRRFdRSgUEjmlUV0FroCg6eiaawO6sgkL+pt5MmPCP4QTTLa25Za4lpwVvLDeHBBXYY3CRifKpqJ+rt/wCEn/sFRDZ3XgP7s/fWJCXXZ7WVNSpRT8DDaqxtuMo5KxH0MVwtvB+WPOt1qfss17OWXTkhiWBDJyJkdcVJ0v2Qa04NqMCdzIPzrbSdjx00szsedd3XJWtr2o7A3tEAbywDyIIIPsRWQuW6CuxHikinStclaANIhXYuS0AQMgcs9fYYigBIG6efMQZH5U0lz9WB6A8hPLzifvpN/wCUZ5Uk0PLYqNauT71G21qOC6XT3bjjUrdJmV7t7adfEG3qQB5VD7QcO06d22lulxcUsyMAHtEMRscjDHEyAMU3FdW4rKD3KKKcsDxD3oinbNvPtHzyOVcexBLUsdLfYEgE7SULAcjDCJ+ppy7q/CFgzsA+5f5VCst4x6kfiKcuDxf15Uu0MXHg3hPsfweq/izS6/7g+5mqfbyvy/66g8SXK/7n/M1Sh2iE+yQIoiu9tG2mCg4ilinlsyJ9Y/zrq/p9sZmfcfj161G53K9yPFJFObaNtdCw0RSEU6VrkrXTlhsiiuytcxXThzRSxRQcJAWult1ojw7So7Lca6SuDtVRmJ5mZFWnCX0Ynwam4gG5lBRcDqSFwJIzVcKkZq97c0/Rjiw7vZtfcyD2jsHhiCZaDOYwT8jHzpoLXo1i/ZCXm06X0tFDvU3o3J4hGF8X7wqmTjGgVgf0NiI5NcuQfXDCmIKnJJ5uej9AlSs9zU2bu1E8IMW0id2PCP4WFRF4wbeo3tbW5uG0kltxOT8Uk9BU3iHFLSWC40ywu2FF7UEkRgZfFRNJxJLxsxpbQLNtG5rrZzlpOeRrJVGlGUnnuuT3PSOspJQyu5sOz+va5ZAD3VIc7V7w7RB3ARsOPF5jp8s5e7U6pFaXbcd0zM7e6tYHzk+5q+03Zjcw3fo9stJ2bCeRUSql88/urP6rtAdsHTaUQpyLFo4C2zzg/wAf/wCPrWrCpGUU2+Hd+TztenHpXlfHx0IHbnthc1VuwhJIW0pPq5wSfXFYG7aPlW30nam/LCzpLXhtl2/Z0JW3AYsTs5QRn1HnUm52vv3NOz7bSMhCqBZtgZjBG2aVlXyyWdNJ8dPUlGhCSeWWvvwPOTZNKulY8hPtW60vaXV3NiuyW1uNEi2sDIzAz5U4eN8UtMRaZzJgQDJj0nn6VdUnBdi/1Vv3IdBp4me1Fo7VknCgZQIQY5AA+IYGffHm0unnENuPQDr0jqelXmp7Z666drXLxZckDcNp/wB0DEGoX+lGqZvFdubhkkliQAJ9wAJNRUae7Tt9Dq8SV2f7J6i7dZBauYHkLeCfNxV5o+wLW7brc01t7pnbde+g2D/DL7SfUiqO32o1NwNvvXG2jEsT5+dQrvF7hOWJ+n8qXxDjf/Jv9bDdHIleXvzRa6z7ObirI7kBJP8A42nz5yS8nl/Umqluxd4hSGsAHOdTpxgmR+/5U5rdYQjA5lQYzOZ+gx68qgJrmFrcRJLREmAAgz9ZqrD1nGPXjmfO37EK0YSfV0+n5LCx2IvbxL6cZ/8AM2PT+/U9+wL7gTqNKMgH9ot4+/8AnWY/tq4WiY9v86c/tB94BdgJAOTgSc0y5ptdS3/r8C3VUWr+X5NNb7CNyOp0g/8ArD+95D1pm/8AZ5vI/a9IIEZuN5k9FrPLrHP7zfU+tR9ZrXAWGORnJ86n0kcytDzZS498nbkjQ2vs5G6G1ujHrvc/8lPP9nNoH/X9J9bp+fwVjxr7n8Z+tdDVXG/ePrnkPOpOemy3739jsVDx8jWWOw1pTnXaY+X+sf8A8qft9kre11/T9MO8UA+C8ZhgwEm1K5HSqvSdmtU2mbUbD3QwHLpE8ojdMyRiKqVvnIHUEYJMEESQfkfrSWrbdxqEqcd0aL/QSx119j/h6g//AK6W32G0372vs/K3fP8AyVmdOtwuASxn1NWtnhd1wwRHZskbQ3wjcWPrAzjyq5VGpJWT+5anSa7Pv7F9xjsvw91TuL9q0QIY/tVzcf4oa3j6xiq//QnSx/ryf8K9/wBNUT6gqvXr15+RyK60uvZrgUxB69eU1TN1Mto6W8W35tk1Ohe2UtdR2N0oGNaCf8C7+cVEPZDTz/rn/oP/ADqLqNU/ebF8wBiTn8ar9ZfclQC0nECcmfIU3h67UUpRT8Xf1E8Qqbel1yt6F8Oxum/87/6D/wDVSVn/ANDv/wANz6NRTPzUf9sfP1FejXj5ehrNHwwX9Q6E7e81G0sBuIEDMSJjyqt09wi2bexcmd22X5fDu8s8vQVOta42We4sgpfLYieXrTekAvsVtWrkxMKDcMDmYnHvmsqnUjGn77kaMoXkOFbr2itlbhSPGVSSQp3HcwBgCfTnnnSXOEogKuJdcGd4yVB5MAQfSBVtqLG3RLdCXwpYh2IVbZY8gu2MwMzUXj121aKzdEXFV/Es3PGIYnaIgEH978aHUzLqksijuWHFWiwPMsv0kRTOm0jmwjWWIuB3K7TtYHcRO4xHPoaj3eJLdssEYMEuKoYcjImeZj8auey7m5aZbJm5advAUZlO6WGR1wccsc+QpalG03fgx6deN3JPdaEHiPAL96W1bNccAopaLhGJUKwcESSfMT5zVeOzrLDOhtqZOC5gcx4SxMYAE+nvXoWt0d5rXiDB0uy6gW0TaELYK5mVY+XLzrjiuie/p0NtQNsB9rMweQfDbWTuiJ54gzymnZSVm036mW7t3divu8Fto9lBp0i6nXR25OFOANR4vnEes1R8b0gtm8gEBbiiNuwAeHG2SF9pPvWq0/D92nt6i4iBVWWKWNOyBMbSwGSY/iAjNVvaTRW3srdsEst0knwhACrKICD4cdOXlVGLqKS5NfYtoJqRR8D0h3WjGDdjByTuJiPp/Qrf8Q4QBqLZYgbtRcOTH8J6+9Z/+zzb0Nptj+HeSwRQACWjIgtkcjyqRxvjvDrumtohRbtyzdTcLas/fbFRd+JWWyGPvTFCpGVPKns7/dFVZO/3ONX2bC3rtxNfbsbzkC7tJEcjtYTWW4pwSzv3NqheY82y0wIGZM9BnyreXu2Wk0umUBbdtntKVG1Cx8C5JQZyeuec5rGajtOL7Kq3NzM0N4IVV6EEZY+kCipJx0bdvIjG8tCj1uhNgQVYC4m5CeTLJEjrzBHyqrgnoc16JreweouK1xwwBQuWMsQI8h51VaDsM76W7dCsRbGDu2bWkS0RJwOXrPSkliYsYUOBmdVfBlWMYEA+YPI/1yqEt4dwV67vxirm3wS9e3uiNcFobnMTAHnVKEIOQSN0kcqnCUWVyTRE01hnuBUUljMAdYUk/cK7d4YEHkfzJrpUuBgRPp4gOh9ac1Nh/I/UeZ9abzIWyuxxYuevrTh0TXTZS2pZmkAAEmZHQUaa03VT9CfKrLTape5dCASy/wAJ3IQQZUgYkbgRPy5VBzswUb6Mh2eBMLgt7rZZoAAbdknAkSJ9OdTE4b3lwi3sJ2ztXwiFEttBOY54zg46U9qOMJbRRsuDUArBTbatoEiICjLEjJ+pPSBxHjU2gh7wHb495DgusbWtkiUwII9BzrusjqaiS1vsrbTiDkdJB8uVM63Uxqbj22DRddlbaAD1VtkQAYBiI6RVNd42Z8MnA+I5mMmneI8ZFxmuLguzOyiQELMYTPSOo8/PlGNFpMsdaLNDoOIOA67vC7gsIGSIj2+I8vOrHiOrdNHYdWIbu7yzOSN1wczmIP31h9PxNtrc5PKADEe4NLZN93VFbdIMTAGRLA4xnHyxQqbi3Jv3ud6VPZE8aQ3VOwOxJIG1AVBnkSDjGeX3Catk7J3rQ71tu0AGJYPBx8MQDnrVfa02qjeqlBpwFuELgMzNBcqIkg7ZJ6Vurl63f0M2Ffvt5V7e+64W2E37xmCBEZ+6qa1Se0WrMtowi3eSdzC6/h5LhyQqsQAxHhGdsE8/MwAcfdtuwHC0a2jFQSWgmJOLhAz7eRFQdD2cfU2RuMWFuAMT+5M+ICZPWYGPnWsPBBw7alphs3KAXbu1cm4ocqSrKsSSZPITS85SqU1FcLfbX0LMqjNy7x9tAJorPXu1ZDsDfVYZsBbbADcYg4nEZikpKeFqxk0W9PEb4BwvTtdddY0WjceSPMDGc1a8E4ZZXVM9i6UsG53W8Eq8MpMY6QDms7w7hDvYW5qGFobfCuATk+Mkzub8h6VfcN4Ev6GFF6Q2oLbhHMWYiRPUjp1qzPFbvbuvqS8Tj7Tgtu2trT3Wa0ANyzKBgAJxieX1ry9eAs5G7wBgCrH4YJiSBJ/oV6PxnRmzaN0zctGEcEEg4GY5clH194oEt3bum71iwRSdwWADcE7RyiQIHnAMdanh68opuOzf8L3wKKlOMrJ62KnhGmNuw6MRu70H5BRVJxO6y6htjFTjkSOnpWgsaRoUiQGMkH0AmTOBJP0rWcF7O6UadrupsG6zeLfuJUL5KEPh5Ekn09qtli40JOcle/BFcqTlBRWljPcPRm0xbvbl0kCd0EQykcyS2DiK54dxS4LfwWwbWASbiv8AGGaCG+JszP7pIETnWqbdpblj9GawGlwySRO3CsNzFQPIEZJxmay3FUFrwON262G3pOZyPEB6gn1EedQo4qTm9OW38fQnkskdabtNf33bdohLdxpKKT3cRhZf90A9c1sV7Ttc0VsXbQ2WiBMEb8gHPTmAfUivPVurZiAWBjaoG3DLBJlYIjrz61ca7jTXbfdhGtSVZU3yCZHMkSWMJk8yok1GupTslsyUZW3Nw3b1P0UWO7VwMEZggZgx64MV5/ppa8bKW1Zr0ASi7l2+P9WxbBxHtVSNSVuMrNlpByB1kmYgeY6cvStp2T0FhnS6rt3tkDYodLig8izyskEHpEfSo1JPDwbk76aaeGn0OJqXZRQ8Y0G+7uZBZLBQF2qg/hEhcCeZ+dN8BRUuu1vP6tyJAnftO3aOfOtXxPUDUZeyFfcyhwG7pztlXKZMDxH1xWUs6UpcIQ953qtbI2hCASAYJOPmRUaNdzjaX4JONtbF/wAX+0W/eti2Xjw7CPhmY+L/ADqVZ/S7j3bVlwLZt2ixDB0J7m3gbZB5E/TzFUr9hL4uAG2UDcu8KoeWZEnAPWtlqCttUFtSe6tr4liFKrEgyCSY/nVOIxMIrLTd5Py97E4rjwKXhy30JtpdtgXAEbxG3MM7FT5zuUdaY43wBDdCAhWKKAEIEsBloOZMbuvxfVnSa02mdrShwSFW48mFYANBHIkzn2oe6Xa3cRGdgu4YYfvHJjJJAmY6x0qDdVzvf+dw0sZzjXBe7llyoG7bu8cTEwRyx86qbWoWOR94H8q12qRrnELdh1KNdKL4pG5TLI/KeQHyNZQ2ALTOOl0JHoVY/lWxh3LLlqb6eYpUWt4noulsrpdHdtNpTqPCGa6Lbsg3i24I3RtIVlExz+/C8Q4wFZDasdzFuNptq4aebeNTM/dW34JxudBq0J5aZG+lnSqaw+7vGQk/An1AKiPv+6r3CKV+F2UXbkrErs3xFH1Kvf0/fQB4Uti2BDLLRaABwYyI8Q9Kn/aHcsteuhbD6fxL4WtZSEnnMjcTy8oNR+AavZrbcYDbVPzu25q4+02/3nGLtsmAXRT/AMNV/OpprLmtt+Sa1ujz+7wpVKlGuEl9o/VOucbYJ5t6D76f/SRJD3H27oIC5IBA64nJ5/nWn7J2gyG4+TavBlnMENbyPI+GqXjlzbqr4TALfiVb8RXIVY1JOPGJUtNiENbaa6xUm3b8RVYDmQpIB2gc2ESOW70NTOG8USJYncMgCJgAknmIFWPHtcj6x3RQoXTWkwAPEdMqOYHnuNROD8Ot3O6RpUXLpQsNoIBCwZJAxPU+dTrKLdidKUty/wCHcesBGEAG4AZckKTM+LbJwYM8omCTin346e5dPAsrjZeOeUgKpg488HrWKTs7c/RzfQIyBWd9rQyqt1bUsCOrOsDODNMXLNy283dyhSueYLBVZVkYmCDHQUtLDRb0YxHENLVGt4bxZ+9Syt0Ww0xNxrQBIJLu0bY2yM+ZqF2341qERNM9wOgBZSrLcXPPbcXmMiR7cqzOt1AZg2YAj58+fzqC2oflMzjMHHoTypijQUetxKKta90B1jeZ+tJTUnyNFN2QndnrHAe0RvMHaybxUQwcgDnyQ/ugZiB1OM1pE1yohF2y1q2GNwHcXJkKI+EmfYGsxwDUosJcA2wThfFEAKCBzz19Kf4n2usid7SxULtgwIwASPhGTjPI+leRqwlOraEdPr78jbi1FXbHu0faK3etl7QAUeBhs2GJ8I8USwmcz1+WITihVTblysgbRuCk/wAUSM4j1k+QqfxjW27jqF2tuPxBsgYUALEIAZMDoYzE1Ivdp7Ny0gNtT3bI3wxy/dY7vFJIknoPlT9KDpJJRbv5FEpJ8SLp+04t7Ve0rIFwuU2vkFsZ55iYH1B13CO1oZHtbAA+4k7twLbepMgj29MVmdW91Qz3NMA1wKyKUBZ5AJcACdv0GRio+mZhcLiUwThcAycMpGAJwYAqFejGrG0o2+vElCVn3m0s8S7xv1js2/wqWJ2oOptqPDHT5122ntCUuPaLG24TwidksEHkQBJj5zyrMvqdVdTcFIRBt3gQA2do8gTBx/OndPwe6+pW4xjZZDTHhk2BEwPDJ2+0gUr8rZ2crFudvZFzc4jp7tlUXuwLdvYstu8KoB4iAQM58/rVTrLlhiCWbcE2qZ2sH5jAgn1Mco9KNV9leqt3GACwpjeXS2hxkqzkEwfTpU3i/AdNZK3f0zTs62pKbwzd/tb4e6kABiMn6UxDCxXWjJv197lSqtqzIaaXSOfACp8L+OABb2z8QGSSCY/velVo1otsncqSUJhtxIYCCMRjE1qbHbDhiWQl1XdkhVe3bUEqEUbYuGFG7cetRW+0HQMyJa0m0Ip2s7xuYeIG4LUSefU86tWHmk3q13PzDOr29Ct/tp7rQE7s7kUQTz3gEgxPLPy9am8H0eq1VwJaQCXJ7yDhM8z8PIDEjn6mqXif2jX7txntWLCFjJK2ssc5JLEmZP1qQ/bbiV2UW7cROQCRb2wOSlAD8qPlrWUkkuepFVL9kvNXw7iI3FhcREBMkbRCjAG4wOXQ/wAqveF9i9umu3NXfUXGA2k3lgAEFh4TEkyOvTlmvNrfCNRqG33He4V8Z3MzYGclj8vnWmbgd1uHsneMVthd0lYguCJxuOR51CMIU2tnyXn42J9aXgWy8U4LpkLTduu37gBZgARs3EEJIjz6mqyz9rPcoU4fpEWTu3vLnlAhQQFgeppvQ9jEuW2u6m5tKq/xmSWtrb2rt9d4pvs3atJ4nQH9psLkSNhW9uWORkquPSmYVIuV4xsyuUHrd6ES32t1uq1lhb10IBcUhUUIoA5DwAHp5+VZzWuNtxf9tOABy3DH1q17QcUAv27lvBWxZExEMtlVJHzBrN6jUTM9TNWwi5Sze9yE5KMbGj4BqgLeqE89IwzywLUfhVJp3wTPJT97LS8P1RAuxyNognHLHmR5f9+VQO+hT7fnTOXSwqpdZstOFaj9rsn/AGif+8VefaLfjjd8+VxTn/cXNYzR6iLyHyZT94q07Ya/vOI3bkFdzAwYkeEdRz96k4a28CSl1b+JoOytz9nvYOWJ61muM3J1DHzj8Kmdn9dFm6J5z5eVU2svzcmlMPTca1QgmSDqJdz5qB9ABV32XvKbthWUMO+kqYggjqDzFZTvcn2q14DqYu2p6PNNzhoSpy1NuzIuh1iqiibV8YAUx+lW2E+3QVmdQ/e6LmI/SQeUkEWIn2IAEU7rOJ/qtQCfi3jykllPX25c6p9BrItQf/iA9f4SPalY05Jyl/yY5OUb270VeolWkGPwj1HWm0ug/GvXmuOvkMU7rjlahkxyrQiroz5OzJg0s8nWPUwfnRUXvB1Aooyy7zmaPcbDS3e7usFYlgCEYSYl1xOZxIn8etxwjs6+qdrfcN47mLmwwFmd2eUYx5CqvUfabeDE2E0+m/wrKk/W5uqp1/bjWXp7zU6hp6d4yr/9qkD7qzlhqjlfTz/H9xzp4JWPQ+I9iBpiN7WhatrAdrgDPGQy24JyfP61kdLYs2bKEX7RuFwzAAlkXmVOfERHl151knvuTnJ8zk/fSppbjRk5/wC9TjhXG+ae/vxI/MX2iercS7e8PuBdw1R2qAFti1aUATAy09eYHSqniX2kaU21S1oxKxD3bzXG55nw5kY58qw54G4ndOKlW+CYU+cz8jiodBh46t3+p1SrPZGob7YdQq7dPa09gTMW7AyRiTvJE/KqW72t119ie8eWJnbtSeRM7AJ5D6Crzh3C7P8AZeoJRTdF+wFaDvCEPMGMA+/T2k0WiCsDEQuMf3enrXW6aayxuSjTm3q7Gc4jw3VC6V1G4OI3B5LAkAid2Zg1YcT7E3bPdd7cB72yt5QpmFaYB9cVpu2IFzWXrq5DvuHXG0fdUbjfFhc7j/Z6RbfsQX/EEH51D5m8ZZd1sSVHZsi6fsTZXQHUMWL9+lsDG3a1sufnMVbcT4PYTTaNrKKrNbcuQMsRdZZb6EfKqy7ec8OZgG2DUJJg7QRbYZblOQI55rv+1d9jTISTsDzjA3XSY9f8/eo1ajlB8l97k0oxehI7UWFGtvFAFXvSQAAABuxEYiKd7LajbrLZHRjHuQRVfxjUSxYzJM+pp/snLalY/iHPlz6zSnWvm43LopNWPT+ynYU2bNxbwV++tDzMSDgggQRPnUns9wEHSahCDLgpBmAQpAies/hWvjw58vyqr7NsP0fmTDMD6Zn860XhoKpGPhIz1Vk4Sl4o8q4mL103haQtsDMxDcgbdtW9/gmOdYq9xEpG0/vq3Q5XdByfU16PwvUFb+qVd2bTgZj0kARJH515NqrnjMdD1kfdSWEvUldmhiV0WnIb1+r7xlJ/hUSY6CoF8ycedOtZz/QqYujwY3ekH/KtdRyWMxvOmyDaYrPKCIOTB+nOo14YPKrhdB5g59z864vcKnkPkTH486uccol08b2uUdpoYHyM07r9TvuFseWOWMcqsrfCPFifXkfxqXe4PCww3H1G08umJrttHLuLoPNoiu4XehWHQjyP5VDu5P8AQq0TheTG4fT85/KuU4f7/MZz70qqkFJu5fClKTsimJz+dS9EGDLgjPP8xVpb4VkYHuCJP3YpwcIyZIYx8MCT/wDMDUuni9BuPw+rvYhXdQdrj+IHoGPKeuQahWPCvwn4h0ORHtV8+nhWhOYzO4/171G0nCjk7UOcFpn5YP31F1IxTuW/IVJNW1/YiajSAoSZBAG0kiD5iAP5VWXNOdm7PxR93+YrT6rSMFwAJGentyrPX7ZiI5VLDzzoox2H6Fq6IUUlP916ffS00Zly0TheY8vSrvsvw0JrNOzgEC9bMEAg+MYg1ZaHhoY8xA55Ex6edT9Lw47pQFirAopDS2cYAz08utYqxss6sa8cPEpu3qKeJ6h1EA338jkNnl6zUGzZClPcfgase1nB71t2uXygLOQVLKtwE5k2id6jyJH4iqW7f+HPKrpRlJakElEstWwJ5jpTy3gVAxy8qoL+qk86f0urqUqeSlli99y6NZOVi6tXyFZZMEhiJwdsxI88/fT6a+E6xJ86p01ZJNWjon6PaNoEMxK3CSGAafCYjAPnPSuYWWRuMuJCo79ZcDSa+8iWM2ye9tASR40OMww6x6c8Gne2ug0tjhNvuQpublD3GXbcZiN0c+UHkCYFYjj/ABMgKq3S20CduEDAkeED7jVTreO3HtC2zFlB3AEyJjpVXytp9Xa5CVZNa7kjhnHmtLet7vBeQqyyQpPQwOZHIe9SOH6r4fTHtmfxNZkvmp/D9UQwM07KihOVRuLRo+MXSSCOVTOyuu2X1bnBBjzzyqm1mqBXJk/1613wPXot4d4CVMSR8S5BlcwTiMyMnExR0Cci3C1dEmfUN7URa3cpHtBI6+VU/ZJ5sPH8bQZBHljqOXUVG4vxJ7umiyp27QXuSoUDu945jIMieXliRWa4fx7utDei6NxLqB4Z3bZlGnOD0JIgQM1CtLLWTfcMUMO50ZJbtooeIMyX7oYqzywYzu8UyYggmeXI+grzbVPNx+ZO48yWPPqTzNajieuVpaZmZkySYzLYnNY69e8WBS3w6NnI0vjUcsY95Is25OK0Wl05KZx8/wCVZmzegiBWms64G1AMTE8/p0rUqRvbmYFLWnPkMsni6n7vlk08dKJ68s5HKmXuZ8+kdfvpGvAcpH0j8KYxG65o8os3SIdbSDcPvAkRU69pFxAJ5Hl/X4VW29SP3m5T6fh1qzt6kFMGZ9JOB5n0qmatSq8z0WD3K7VWwGPL65Hypq1bBPQdZmMYNd37oBzP3sfrFLZvAGT6xOP8qwJ3TZu4O3SImDTKeUH7/wAOVcfowByc/P5e9cJqxOCVHvj/ALV2usMkT05RIj5nnRSTzI9M8thy7pJWR+RpnS2Og9+RyPwmubmsIx6dMfcPSuNPqOvLpIjHzmp4hPUYoZbIf1Wn8Gce46ew5VkOIL4jy+XIzWm11+Adx+RI6+hNZPWXxuwfbNM/Dk7NswP8QNZYpbjOz0NFC6jHOitjQ8f1j1rsHaDahAwBHiMEAiQpIOeorYdirzNr7hYkmIkkkxtU9fXNFFecwn60eb/segqdmX/UyH27D9qt/wCF/wAxry+5yoorSfafMR/pXIYapenHhoortTYlS7QoNTUP7M3oxI9DtORRRVS3XM6+JRXbhPMk+HqZ603PhP8AXQ0UU6KDK86l6Tn86SipPYg9i01Zwac7N2w2rshgCDcUEESCJ5EGiiuMlQ2R7l2zuG3pmW0SikuNqnaI28oHSvLXvsEQhiCFWDJkfF1pKKRr+/uej+Hf0lfrWMRNZpj+NFFSwWzKvjfbR3pT4qvtKcCiinJboyaHYkKOf0p8Dn8/xooq+rueW/1fqQWPi/ryqc7nbzPP8xS0VGX6cvfeb+GIOqc7hk8q6Rsj5/lRRWLI1sL+oiVbPiHsa4tOZGTz/OiiuQ7XvxPQv35Ck4PyrnTnFFFTq8RijvEj7yTknp+NZ3Xf+I3v+dFFNYXdmB8Y7MeY0vKiiinTzZ//2Q=="/>
          <p:cNvSpPr>
            <a:spLocks noChangeAspect="1" noChangeArrowheads="1"/>
          </p:cNvSpPr>
          <p:nvPr/>
        </p:nvSpPr>
        <p:spPr bwMode="auto">
          <a:xfrm>
            <a:off x="809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4" name="AutoShape 12" descr="data:image/jpg;base64,/9j/4AAQSkZJRgABAQAAAQABAAD/2wCEAAkGBhQSDxUUEBQVFBUUFBgVFxUXFRQUFRUUGBQWFhYVFRcXHCYeFxojHBgXHy8gJCcpLCwsFx4xNTAqNSYrLCkBCQoKDgwOGg8PGjQkHyQtLSwqLywsLC0qLCwtLCwsLCwsNCwtLCwsLC4sNiwsLCwsLSwsLCwqLCwqLCwsLCwsKv/AABEIAMIBAwMBIgACEQEDEQH/xAAcAAABBQEBAQAAAAAAAAAAAAAAAQMEBQYCBwj/xABJEAACAQMCAwYDBAcECAQHAAABAhEAAyEEEgUxQQYTIlFhcTKBkQehscEUIyRCUtHwFWJz4RY0Y3KTwtLxM1SjslOCg5Kiw9P/xAAaAQACAwEBAAAAAAAAAAAAAAAABAIDBQEG/8QANxEAAgECBAIIBQMCBwAAAAAAAAECAxEEEiExQXETIjJRYaHR8AUUgZHhM8HxQrEGI0NSYnKC/9oADAMBAAIRAxEAPwDxOiiiuAFFFFABRRS0AJRS0UAJS0UUAJRS0UAJRS0UAJRS0UAJRRRQAUUUUAFFFFABRRRQAUUUUAFJS0UAJRFLSUAJFFLSRQAUURS0ALRS0UAFFFFABFFLRFACUUsURQAlFLFEUAJRS0UAJRRS0AJRS0UAJRS0UAJRRRQAUlLRQAlFLRQAlFLSUAFFFFABRRRQAUlLSUAFLRRQB1RSxRQAkURS0RQARRSxSxQAkURXVFAHMUldUUAc0V1FEUAcxRXUUkUAJSRXUURQAkURSxSRQAkUUtFACUldURQBzRSxRFACUUsUUAJFFLSUAJRS0UAJRS0lABRRRQB3S0UsUAEUUsUsUACWyeQJ9hNd3LBWJBE+YIz5ZrWcNsp+jW4GxonCiHyZZmJmeQAiI8url9C1q5a3qA20lYYsSDg8tsjnzGC2elU9NHM0zQ+SeRO+rMZFEUsUsVcIHFEV1FEUHDmKIrqKIoA5iiKWKIoASKKWKIoAAhpClLFKGNAHBXFJFSXuSq4GJzGTmc/hTeyTyj2rlzthqKIqTYWG5kYYTEfukEc+sx86akeX1ouFhqind3oK5rpw4orqKIoA5pIruKIoA4iiuopIoA5orqKSKAOaK6ikoAdililpQKAEilAoilAoJI2vD7X7PZwM2x5yMk0tu1439F+h2zIipehWLNiRP6pMZziYqbotKGS+wglbZJiRH6omDIyfUGKyJT6z98T1ygo04t937HmUURXe2lFvBOMR1E/Ida1zyVhqKIruKIoOHEURXUUlAFynC02hthyJ5tHSY+tPHSIFju1nEN4pgACIBjpzialaXU7bYAkErEhiMQMEAwRz+tNvEdZ/yx/Xr6ZTcnceUVbYz2sX9YfemYqVrh4z7n8ajxTUXoJS3OYp3SAbxIkTy+VNxTumHjHvQ9gW5apoFI8YZCcpAARhuIJJOeYIEeVNHRAMAcCebA4+GZCyak2bjFllgQsADGAbhxB55JOJ503qHLOWOSwk4AGQvlilru4zZDdotb+AgkyeRxA8z7VC4rm6TETk+8mrZ7Ij1CkHn5NVXxVIue6g/jUqfaIT7JBiiK6oimRexzFEV1FJFAWOaK6iiKAscxRSxRFBw5ikIrqiKAOKKU0UAPRRFdRSgUEjmlUV0FroCg6eiaawO6sgkL+pt5MmPCP4QTTLa25Za4lpwVvLDeHBBXYY3CRifKpqJ+rt/wCEn/sFRDZ3XgP7s/fWJCXXZ7WVNSpRT8DDaqxtuMo5KxH0MVwtvB+WPOt1qfss17OWXTkhiWBDJyJkdcVJ0v2Qa04NqMCdzIPzrbSdjx00szsedd3XJWtr2o7A3tEAbywDyIIIPsRWQuW6CuxHikinStclaANIhXYuS0AQMgcs9fYYigBIG6efMQZH5U0lz9WB6A8hPLzifvpN/wCUZ5Uk0PLYqNauT71G21qOC6XT3bjjUrdJmV7t7adfEG3qQB5VD7QcO06d22lulxcUsyMAHtEMRscjDHEyAMU3FdW4rKD3KKKcsDxD3oinbNvPtHzyOVcexBLUsdLfYEgE7SULAcjDCJ+ppy7q/CFgzsA+5f5VCst4x6kfiKcuDxf15Uu0MXHg3hPsfweq/izS6/7g+5mqfbyvy/66g8SXK/7n/M1Sh2iE+yQIoiu9tG2mCg4ilinlsyJ9Y/zrq/p9sZmfcfj161G53K9yPFJFObaNtdCw0RSEU6VrkrXTlhsiiuytcxXThzRSxRQcJAWult1ojw7So7Lca6SuDtVRmJ5mZFWnCX0Ynwam4gG5lBRcDqSFwJIzVcKkZq97c0/Rjiw7vZtfcyD2jsHhiCZaDOYwT8jHzpoLXo1i/ZCXm06X0tFDvU3o3J4hGF8X7wqmTjGgVgf0NiI5NcuQfXDCmIKnJJ5uej9AlSs9zU2bu1E8IMW0id2PCP4WFRF4wbeo3tbW5uG0kltxOT8Uk9BU3iHFLSWC40ywu2FF7UEkRgZfFRNJxJLxsxpbQLNtG5rrZzlpOeRrJVGlGUnnuuT3PSOspJQyu5sOz+va5ZAD3VIc7V7w7RB3ARsOPF5jp8s5e7U6pFaXbcd0zM7e6tYHzk+5q+03Zjcw3fo9stJ2bCeRUSql88/urP6rtAdsHTaUQpyLFo4C2zzg/wAf/wCPrWrCpGUU2+Hd+TztenHpXlfHx0IHbnthc1VuwhJIW0pPq5wSfXFYG7aPlW30nam/LCzpLXhtl2/Z0JW3AYsTs5QRn1HnUm52vv3NOz7bSMhCqBZtgZjBG2aVlXyyWdNJ8dPUlGhCSeWWvvwPOTZNKulY8hPtW60vaXV3NiuyW1uNEi2sDIzAz5U4eN8UtMRaZzJgQDJj0nn6VdUnBdi/1Vv3IdBp4me1Fo7VknCgZQIQY5AA+IYGffHm0unnENuPQDr0jqelXmp7Z666drXLxZckDcNp/wB0DEGoX+lGqZvFdubhkkliQAJ9wAJNRUae7Tt9Dq8SV2f7J6i7dZBauYHkLeCfNxV5o+wLW7brc01t7pnbde+g2D/DL7SfUiqO32o1NwNvvXG2jEsT5+dQrvF7hOWJ+n8qXxDjf/Jv9bDdHIleXvzRa6z7ObirI7kBJP8A42nz5yS8nl/Umqluxd4hSGsAHOdTpxgmR+/5U5rdYQjA5lQYzOZ+gx68qgJrmFrcRJLREmAAgz9ZqrD1nGPXjmfO37EK0YSfV0+n5LCx2IvbxL6cZ/8AM2PT+/U9+wL7gTqNKMgH9ot4+/8AnWY/tq4WiY9v86c/tB94BdgJAOTgSc0y5ptdS3/r8C3VUWr+X5NNb7CNyOp0g/8ArD+95D1pm/8AZ5vI/a9IIEZuN5k9FrPLrHP7zfU+tR9ZrXAWGORnJ86n0kcytDzZS498nbkjQ2vs5G6G1ujHrvc/8lPP9nNoH/X9J9bp+fwVjxr7n8Z+tdDVXG/ePrnkPOpOemy3739jsVDx8jWWOw1pTnXaY+X+sf8A8qft9kre11/T9MO8UA+C8ZhgwEm1K5HSqvSdmtU2mbUbD3QwHLpE8ojdMyRiKqVvnIHUEYJMEESQfkfrSWrbdxqEqcd0aL/QSx119j/h6g//AK6W32G0372vs/K3fP8AyVmdOtwuASxn1NWtnhd1wwRHZskbQ3wjcWPrAzjyq5VGpJWT+5anSa7Pv7F9xjsvw91TuL9q0QIY/tVzcf4oa3j6xiq//QnSx/ryf8K9/wBNUT6gqvXr15+RyK60uvZrgUxB69eU1TN1Mto6W8W35tk1Ohe2UtdR2N0oGNaCf8C7+cVEPZDTz/rn/oP/ADqLqNU/ebF8wBiTn8ar9ZfclQC0nECcmfIU3h67UUpRT8Xf1E8Qqbel1yt6F8Oxum/87/6D/wDVSVn/ANDv/wANz6NRTPzUf9sfP1FejXj5ehrNHwwX9Q6E7e81G0sBuIEDMSJjyqt09wi2bexcmd22X5fDu8s8vQVOta42We4sgpfLYieXrTekAvsVtWrkxMKDcMDmYnHvmsqnUjGn77kaMoXkOFbr2itlbhSPGVSSQp3HcwBgCfTnnnSXOEogKuJdcGd4yVB5MAQfSBVtqLG3RLdCXwpYh2IVbZY8gu2MwMzUXj121aKzdEXFV/Es3PGIYnaIgEH978aHUzLqksijuWHFWiwPMsv0kRTOm0jmwjWWIuB3K7TtYHcRO4xHPoaj3eJLdssEYMEuKoYcjImeZj8auey7m5aZbJm5advAUZlO6WGR1wccsc+QpalG03fgx6deN3JPdaEHiPAL96W1bNccAopaLhGJUKwcESSfMT5zVeOzrLDOhtqZOC5gcx4SxMYAE+nvXoWt0d5rXiDB0uy6gW0TaELYK5mVY+XLzrjiuie/p0NtQNsB9rMweQfDbWTuiJ54gzymnZSVm036mW7t3divu8Fto9lBp0i6nXR25OFOANR4vnEes1R8b0gtm8gEBbiiNuwAeHG2SF9pPvWq0/D92nt6i4iBVWWKWNOyBMbSwGSY/iAjNVvaTRW3srdsEst0knwhACrKICD4cdOXlVGLqKS5NfYtoJqRR8D0h3WjGDdjByTuJiPp/Qrf8Q4QBqLZYgbtRcOTH8J6+9Z/+zzb0Nptj+HeSwRQACWjIgtkcjyqRxvjvDrumtohRbtyzdTcLas/fbFRd+JWWyGPvTFCpGVPKns7/dFVZO/3ONX2bC3rtxNfbsbzkC7tJEcjtYTWW4pwSzv3NqheY82y0wIGZM9BnyreXu2Wk0umUBbdtntKVG1Cx8C5JQZyeuec5rGajtOL7Kq3NzM0N4IVV6EEZY+kCipJx0bdvIjG8tCj1uhNgQVYC4m5CeTLJEjrzBHyqrgnoc16JreweouK1xwwBQuWMsQI8h51VaDsM76W7dCsRbGDu2bWkS0RJwOXrPSkliYsYUOBmdVfBlWMYEA+YPI/1yqEt4dwV67vxirm3wS9e3uiNcFobnMTAHnVKEIOQSN0kcqnCUWVyTRE01hnuBUUljMAdYUk/cK7d4YEHkfzJrpUuBgRPp4gOh9ac1Nh/I/UeZ9abzIWyuxxYuevrTh0TXTZS2pZmkAAEmZHQUaa03VT9CfKrLTape5dCASy/wAJ3IQQZUgYkbgRPy5VBzswUb6Mh2eBMLgt7rZZoAAbdknAkSJ9OdTE4b3lwi3sJ2ztXwiFEttBOY54zg46U9qOMJbRRsuDUArBTbatoEiICjLEjJ+pPSBxHjU2gh7wHb495DgusbWtkiUwII9BzrusjqaiS1vsrbTiDkdJB8uVM63Uxqbj22DRddlbaAD1VtkQAYBiI6RVNd42Z8MnA+I5mMmneI8ZFxmuLguzOyiQELMYTPSOo8/PlGNFpMsdaLNDoOIOA67vC7gsIGSIj2+I8vOrHiOrdNHYdWIbu7yzOSN1wczmIP31h9PxNtrc5PKADEe4NLZN93VFbdIMTAGRLA4xnHyxQqbi3Jv3ud6VPZE8aQ3VOwOxJIG1AVBnkSDjGeX3Catk7J3rQ71tu0AGJYPBx8MQDnrVfa02qjeqlBpwFuELgMzNBcqIkg7ZJ6Vurl63f0M2Ffvt5V7e+64W2E37xmCBEZ+6qa1Se0WrMtowi3eSdzC6/h5LhyQqsQAxHhGdsE8/MwAcfdtuwHC0a2jFQSWgmJOLhAz7eRFQdD2cfU2RuMWFuAMT+5M+ICZPWYGPnWsPBBw7alphs3KAXbu1cm4ocqSrKsSSZPITS85SqU1FcLfbX0LMqjNy7x9tAJorPXu1ZDsDfVYZsBbbADcYg4nEZikpKeFqxk0W9PEb4BwvTtdddY0WjceSPMDGc1a8E4ZZXVM9i6UsG53W8Eq8MpMY6QDms7w7hDvYW5qGFobfCuATk+Mkzub8h6VfcN4Ev6GFF6Q2oLbhHMWYiRPUjp1qzPFbvbuvqS8Tj7Tgtu2trT3Wa0ANyzKBgAJxieX1ry9eAs5G7wBgCrH4YJiSBJ/oV6PxnRmzaN0zctGEcEEg4GY5clH194oEt3bum71iwRSdwWADcE7RyiQIHnAMdanh68opuOzf8L3wKKlOMrJ62KnhGmNuw6MRu70H5BRVJxO6y6htjFTjkSOnpWgsaRoUiQGMkH0AmTOBJP0rWcF7O6UadrupsG6zeLfuJUL5KEPh5Ekn09qtli40JOcle/BFcqTlBRWljPcPRm0xbvbl0kCd0EQykcyS2DiK54dxS4LfwWwbWASbiv8AGGaCG+JszP7pIETnWqbdpblj9GawGlwySRO3CsNzFQPIEZJxmay3FUFrwON262G3pOZyPEB6gn1EedQo4qTm9OW38fQnkskdabtNf33bdohLdxpKKT3cRhZf90A9c1sV7Ttc0VsXbQ2WiBMEb8gHPTmAfUivPVurZiAWBjaoG3DLBJlYIjrz61ca7jTXbfdhGtSVZU3yCZHMkSWMJk8yok1GupTslsyUZW3Nw3b1P0UWO7VwMEZggZgx64MV5/ppa8bKW1Zr0ASi7l2+P9WxbBxHtVSNSVuMrNlpByB1kmYgeY6cvStp2T0FhnS6rt3tkDYodLig8izyskEHpEfSo1JPDwbk76aaeGn0OJqXZRQ8Y0G+7uZBZLBQF2qg/hEhcCeZ+dN8BRUuu1vP6tyJAnftO3aOfOtXxPUDUZeyFfcyhwG7pztlXKZMDxH1xWUs6UpcIQ953qtbI2hCASAYJOPmRUaNdzjaX4JONtbF/wAX+0W/eti2Xjw7CPhmY+L/ADqVZ/S7j3bVlwLZt2ixDB0J7m3gbZB5E/TzFUr9hL4uAG2UDcu8KoeWZEnAPWtlqCttUFtSe6tr4liFKrEgyCSY/nVOIxMIrLTd5Py97E4rjwKXhy30JtpdtgXAEbxG3MM7FT5zuUdaY43wBDdCAhWKKAEIEsBloOZMbuvxfVnSa02mdrShwSFW48mFYANBHIkzn2oe6Xa3cRGdgu4YYfvHJjJJAmY6x0qDdVzvf+dw0sZzjXBe7llyoG7bu8cTEwRyx86qbWoWOR94H8q12qRrnELdh1KNdKL4pG5TLI/KeQHyNZQ2ALTOOl0JHoVY/lWxh3LLlqb6eYpUWt4noulsrpdHdtNpTqPCGa6Lbsg3i24I3RtIVlExz+/C8Q4wFZDasdzFuNptq4aebeNTM/dW34JxudBq0J5aZG+lnSqaw+7vGQk/An1AKiPv+6r3CKV+F2UXbkrErs3xFH1Kvf0/fQB4Uti2BDLLRaABwYyI8Q9Kn/aHcsteuhbD6fxL4WtZSEnnMjcTy8oNR+AavZrbcYDbVPzu25q4+02/3nGLtsmAXRT/AMNV/OpprLmtt+Sa1ujz+7wpVKlGuEl9o/VOucbYJ5t6D76f/SRJD3H27oIC5IBA64nJ5/nWn7J2gyG4+TavBlnMENbyPI+GqXjlzbqr4TALfiVb8RXIVY1JOPGJUtNiENbaa6xUm3b8RVYDmQpIB2gc2ESOW70NTOG8USJYncMgCJgAknmIFWPHtcj6x3RQoXTWkwAPEdMqOYHnuNROD8Ot3O6RpUXLpQsNoIBCwZJAxPU+dTrKLdidKUty/wCHcesBGEAG4AZckKTM+LbJwYM8omCTin346e5dPAsrjZeOeUgKpg488HrWKTs7c/RzfQIyBWd9rQyqt1bUsCOrOsDODNMXLNy283dyhSueYLBVZVkYmCDHQUtLDRb0YxHENLVGt4bxZ+9Syt0Ww0xNxrQBIJLu0bY2yM+ZqF2341qERNM9wOgBZSrLcXPPbcXmMiR7cqzOt1AZg2YAj58+fzqC2oflMzjMHHoTypijQUetxKKta90B1jeZ+tJTUnyNFN2QndnrHAe0RvMHaybxUQwcgDnyQ/ugZiB1OM1pE1yohF2y1q2GNwHcXJkKI+EmfYGsxwDUosJcA2wThfFEAKCBzz19Kf4n2usid7SxULtgwIwASPhGTjPI+leRqwlOraEdPr78jbi1FXbHu0faK3etl7QAUeBhs2GJ8I8USwmcz1+WITihVTblysgbRuCk/wAUSM4j1k+QqfxjW27jqF2tuPxBsgYUALEIAZMDoYzE1Ivdp7Ny0gNtT3bI3wxy/dY7vFJIknoPlT9KDpJJRbv5FEpJ8SLp+04t7Ve0rIFwuU2vkFsZ55iYH1B13CO1oZHtbAA+4k7twLbepMgj29MVmdW91Qz3NMA1wKyKUBZ5AJcACdv0GRio+mZhcLiUwThcAycMpGAJwYAqFejGrG0o2+vElCVn3m0s8S7xv1js2/wqWJ2oOptqPDHT5122ntCUuPaLG24TwidksEHkQBJj5zyrMvqdVdTcFIRBt3gQA2do8gTBx/OndPwe6+pW4xjZZDTHhk2BEwPDJ2+0gUr8rZ2crFudvZFzc4jp7tlUXuwLdvYstu8KoB4iAQM58/rVTrLlhiCWbcE2qZ2sH5jAgn1Mco9KNV9leqt3GACwpjeXS2hxkqzkEwfTpU3i/AdNZK3f0zTs62pKbwzd/tb4e6kABiMn6UxDCxXWjJv197lSqtqzIaaXSOfACp8L+OABb2z8QGSSCY/velVo1otsncqSUJhtxIYCCMRjE1qbHbDhiWQl1XdkhVe3bUEqEUbYuGFG7cetRW+0HQMyJa0m0Ip2s7xuYeIG4LUSefU86tWHmk3q13PzDOr29Ct/tp7rQE7s7kUQTz3gEgxPLPy9am8H0eq1VwJaQCXJ7yDhM8z8PIDEjn6mqXif2jX7txntWLCFjJK2ssc5JLEmZP1qQ/bbiV2UW7cROQCRb2wOSlAD8qPlrWUkkuepFVL9kvNXw7iI3FhcREBMkbRCjAG4wOXQ/wAqveF9i9umu3NXfUXGA2k3lgAEFh4TEkyOvTlmvNrfCNRqG33He4V8Z3MzYGclj8vnWmbgd1uHsneMVthd0lYguCJxuOR51CMIU2tnyXn42J9aXgWy8U4LpkLTduu37gBZgARs3EEJIjz6mqyz9rPcoU4fpEWTu3vLnlAhQQFgeppvQ9jEuW2u6m5tKq/xmSWtrb2rt9d4pvs3atJ4nQH9psLkSNhW9uWORkquPSmYVIuV4xsyuUHrd6ES32t1uq1lhb10IBcUhUUIoA5DwAHp5+VZzWuNtxf9tOABy3DH1q17QcUAv27lvBWxZExEMtlVJHzBrN6jUTM9TNWwi5Sze9yE5KMbGj4BqgLeqE89IwzywLUfhVJp3wTPJT97LS8P1RAuxyNognHLHmR5f9+VQO+hT7fnTOXSwqpdZstOFaj9rsn/AGif+8VefaLfjjd8+VxTn/cXNYzR6iLyHyZT94q07Ya/vOI3bkFdzAwYkeEdRz96k4a28CSl1b+JoOytz9nvYOWJ61muM3J1DHzj8Kmdn9dFm6J5z5eVU2svzcmlMPTca1QgmSDqJdz5qB9ABV32XvKbthWUMO+kqYggjqDzFZTvcn2q14DqYu2p6PNNzhoSpy1NuzIuh1iqiibV8YAUx+lW2E+3QVmdQ/e6LmI/SQeUkEWIn2IAEU7rOJ/qtQCfi3jykllPX25c6p9BrItQf/iA9f4SPalY05Jyl/yY5OUb270VeolWkGPwj1HWm0ug/GvXmuOvkMU7rjlahkxyrQiroz5OzJg0s8nWPUwfnRUXvB1Aooyy7zmaPcbDS3e7usFYlgCEYSYl1xOZxIn8etxwjs6+qdrfcN47mLmwwFmd2eUYx5CqvUfabeDE2E0+m/wrKk/W5uqp1/bjWXp7zU6hp6d4yr/9qkD7qzlhqjlfTz/H9xzp4JWPQ+I9iBpiN7WhatrAdrgDPGQy24JyfP61kdLYs2bKEX7RuFwzAAlkXmVOfERHl151knvuTnJ8zk/fSppbjRk5/wC9TjhXG+ae/vxI/MX2iercS7e8PuBdw1R2qAFti1aUATAy09eYHSqniX2kaU21S1oxKxD3bzXG55nw5kY58qw54G4ndOKlW+CYU+cz8jiodBh46t3+p1SrPZGob7YdQq7dPa09gTMW7AyRiTvJE/KqW72t119ie8eWJnbtSeRM7AJ5D6Crzh3C7P8AZeoJRTdF+wFaDvCEPMGMA+/T2k0WiCsDEQuMf3enrXW6aayxuSjTm3q7Gc4jw3VC6V1G4OI3B5LAkAid2Zg1YcT7E3bPdd7cB72yt5QpmFaYB9cVpu2IFzWXrq5DvuHXG0fdUbjfFhc7j/Z6RbfsQX/EEH51D5m8ZZd1sSVHZsi6fsTZXQHUMWL9+lsDG3a1sufnMVbcT4PYTTaNrKKrNbcuQMsRdZZb6EfKqy7ec8OZgG2DUJJg7QRbYZblOQI55rv+1d9jTISTsDzjA3XSY9f8/eo1ajlB8l97k0oxehI7UWFGtvFAFXvSQAAABuxEYiKd7LajbrLZHRjHuQRVfxjUSxYzJM+pp/snLalY/iHPlz6zSnWvm43LopNWPT+ynYU2bNxbwV++tDzMSDgggQRPnUns9wEHSahCDLgpBmAQpAies/hWvjw58vyqr7NsP0fmTDMD6Zn860XhoKpGPhIz1Vk4Sl4o8q4mL103haQtsDMxDcgbdtW9/gmOdYq9xEpG0/vq3Q5XdByfU16PwvUFb+qVd2bTgZj0kARJH515NqrnjMdD1kfdSWEvUldmhiV0WnIb1+r7xlJ/hUSY6CoF8ycedOtZz/QqYujwY3ekH/KtdRyWMxvOmyDaYrPKCIOTB+nOo14YPKrhdB5g59z864vcKnkPkTH486uccol08b2uUdpoYHyM07r9TvuFseWOWMcqsrfCPFifXkfxqXe4PCww3H1G08umJrttHLuLoPNoiu4XehWHQjyP5VDu5P8AQq0TheTG4fT85/KuU4f7/MZz70qqkFJu5fClKTsimJz+dS9EGDLgjPP8xVpb4VkYHuCJP3YpwcIyZIYx8MCT/wDMDUuni9BuPw+rvYhXdQdrj+IHoGPKeuQahWPCvwn4h0ORHtV8+nhWhOYzO4/171G0nCjk7UOcFpn5YP31F1IxTuW/IVJNW1/YiajSAoSZBAG0kiD5iAP5VWXNOdm7PxR93+YrT6rSMFwAJGentyrPX7ZiI5VLDzzoox2H6Fq6IUUlP916ffS00Zly0TheY8vSrvsvw0JrNOzgEC9bMEAg+MYg1ZaHhoY8xA55Ex6edT9Lw47pQFirAopDS2cYAz08utYqxss6sa8cPEpu3qKeJ6h1EA338jkNnl6zUGzZClPcfgase1nB71t2uXygLOQVLKtwE5k2id6jyJH4iqW7f+HPKrpRlJakElEstWwJ5jpTy3gVAxy8qoL+qk86f0urqUqeSlli99y6NZOVi6tXyFZZMEhiJwdsxI88/fT6a+E6xJ86p01ZJNWjon6PaNoEMxK3CSGAafCYjAPnPSuYWWRuMuJCo79ZcDSa+8iWM2ye9tASR40OMww6x6c8Gne2ug0tjhNvuQpublD3GXbcZiN0c+UHkCYFYjj/ABMgKq3S20CduEDAkeED7jVTreO3HtC2zFlB3AEyJjpVXytp9Xa5CVZNa7kjhnHmtLet7vBeQqyyQpPQwOZHIe9SOH6r4fTHtmfxNZkvmp/D9UQwM07KihOVRuLRo+MXSSCOVTOyuu2X1bnBBjzzyqm1mqBXJk/1613wPXot4d4CVMSR8S5BlcwTiMyMnExR0Cci3C1dEmfUN7URa3cpHtBI6+VU/ZJ5sPH8bQZBHljqOXUVG4vxJ7umiyp27QXuSoUDu945jIMieXliRWa4fx7utDei6NxLqB4Z3bZlGnOD0JIgQM1CtLLWTfcMUMO50ZJbtooeIMyX7oYqzywYzu8UyYggmeXI+grzbVPNx+ZO48yWPPqTzNajieuVpaZmZkySYzLYnNY69e8WBS3w6NnI0vjUcsY95Is25OK0Wl05KZx8/wCVZmzegiBWms64G1AMTE8/p0rUqRvbmYFLWnPkMsni6n7vlk08dKJ68s5HKmXuZ8+kdfvpGvAcpH0j8KYxG65o8os3SIdbSDcPvAkRU69pFxAJ5Hl/X4VW29SP3m5T6fh1qzt6kFMGZ9JOB5n0qmatSq8z0WD3K7VWwGPL65Hypq1bBPQdZmMYNd37oBzP3sfrFLZvAGT6xOP8qwJ3TZu4O3SImDTKeUH7/wAOVcfowByc/P5e9cJqxOCVHvj/ALV2usMkT05RIj5nnRSTzI9M8thy7pJWR+RpnS2Og9+RyPwmubmsIx6dMfcPSuNPqOvLpIjHzmp4hPUYoZbIf1Wn8Gce46ew5VkOIL4jy+XIzWm11+Adx+RI6+hNZPWXxuwfbNM/Dk7NswP8QNZYpbjOz0NFC6jHOitjQ8f1j1rsHaDahAwBHiMEAiQpIOeorYdirzNr7hYkmIkkkxtU9fXNFFecwn60eb/segqdmX/UyH27D9qt/wCF/wAxry+5yoorSfafMR/pXIYapenHhoortTYlS7QoNTUP7M3oxI9DtORRRVS3XM6+JRXbhPMk+HqZ603PhP8AXQ0UU6KDK86l6Tn86SipPYg9i01Zwac7N2w2rshgCDcUEESCJ5EGiiuMlQ2R7l2zuG3pmW0SikuNqnaI28oHSvLXvsEQhiCFWDJkfF1pKKRr+/uej+Hf0lfrWMRNZpj+NFFSwWzKvjfbR3pT4qvtKcCiinJboyaHYkKOf0p8Dn8/xooq+rueW/1fqQWPi/ryqc7nbzPP8xS0VGX6cvfeb+GIOqc7hk8q6Rsj5/lRRWLI1sL+oiVbPiHsa4tOZGTz/OiiuQ7XvxPQv35Ck4PyrnTnFFFTq8RijvEj7yTknp+NZ3Xf+I3v+dFFNYXdmB8Y7MeY0vKiiinTzZ//2Q=="/>
          <p:cNvSpPr>
            <a:spLocks noChangeAspect="1" noChangeArrowheads="1"/>
          </p:cNvSpPr>
          <p:nvPr/>
        </p:nvSpPr>
        <p:spPr bwMode="auto">
          <a:xfrm>
            <a:off x="809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10" name="AutoShape 18" descr="data:image/jpg;base64,/9j/4AAQSkZJRgABAQAAAQABAAD/2wCEAAkGBhQSERUUEhQVFRUUFxUYFxUXFRgXGxoXGBcXGBwXFxcXHCYeFxkjGRkYHy8gJCcpLCwsFR4xNTAqNSYrLCkBCQoKDgwOGg8PGiwkHyQsLCwsLCwsLCwsLiwsLCwsLCwsLCwsLCwsLCwsLCwsLCwsLCwsLCwsLCwsLCwpLCwsLP/AABEIALcBEwMBIgACEQEDEQH/xAAcAAABBQEBAQAAAAAAAAAAAAAEAAIDBQYBBwj/xABIEAABAgQDBQUEBwUGBQUBAAABAhEAAyExBBJBBSJRYXEGE4GRoTJCsfAHFFJiwdHhM3KC0vEVI1OSosJDVGNzsiREk6PiFv/EABkBAAIDAQAAAAAAAAAAAAAAAAADAQIEBf/EACsRAAICAQMEAAYBBQAAAAAAAAABAhEDEiExBBNBURQiMkJhgXGh0eHw8f/aAAwDAQACEQMRAD8AKaE0OaOtHVs4w1o60daOtAA1oTQ5oTRIHGhNDmhNAA1oTQ9oTQEDGjrQ5oTQEjWhNDmhNAQNaE0OaE0BJGpTNzLRyatm5wNj0tWrG/Jq/h6Qp055QUdCH6u0ZZ5WtS8ofHGtmEd6GiAY9LHlbnpEGFnZg/An56xWzZxC0E+yCVEfuuoDzCR4iMy6uTaNHw8UmaEKqRwvDmgfDTWl510ep6WHpE2HJIdWtW4DQfPGN8JWlZjnGnsOaE0PaONDBY1o40PaE0ADGjjRIRAWPw66LlHeTdJsscOR4GKt0WSCCI4IrcRjitKVIfKqhpUHnw4eELCYsuxjNPqVGVGiOBtWTY3aiJaFLNcodhcnQDqYpdl7enYickpTkR7ySDZ2fMRUmoajZX4vOcOFbiiVAKq9DQuzj4walQC2AASgCgAHgw5wj4q+R6wJcIsTEKMQFEgaXPPhFXP2nmQljckv0J9KfCDNmy8qMyqD5rD49RrlSQl4VGNsOaFAJ2mT7MtSk6KGsKHd6IvtyLRo60daOtFhRxoTQ5oTQWBxoTQ5oTRNkDWhND2hNBYDWhNDmhNAA1oTQ5oTQANaE0OaKzGdoZMtwFZlD3U1rzMQ3RZRb4LFoHxGLyGopxgDC7UXNqBlS1B535eMWctAXo73eoNmYdPkxln1HhGuHTPljMQpJRWxt1iooJa0E0NRyb4RdTcChSMgGUDQEgcrRTY2TLlHMtU1na4IPIbr3peEZJObTQyGPQmiHAzt5Y+64bw9bxXYskzpCdFFj5pUP9QEcn4xKZuWSJij9kpBZw5AyHQctDA8yf8A3qVTHR3dUgg3bXlrYwmOGSYxzRf7ZxApKTYAOOlGfyEW+HUQAFe0dOH6Rm8NMAebRSRXd3nWTup5ehp1jRyEd2nNMIc1UTRuXQRpxSk5OT/4Z8kUoqIQ0JoBRj+8UyGCaFyannlFWPNvGDwI2Qya+DLKGnka0Joe0caL2UGKLVMVuIxTl5SnUBVB94cQX0i0Iil2rg8m8nUEMNKafOkIyzcVa4HYopumDYqckgrA3VHLNTfIv7ddOPUHjAzKSoa8/Ch/CIsbMUrfo7EEWzpcgpPg3kIG2Vi3BQHIT7Jd6FyCfJnjDkevdG2C0bBuDxBUVEs+YjhZr8DDseSULy3KiB19kA/xERW4LGPMIDMS1KF9fEsItZS3QCWuTyo9uLN6RmHEaMNlyoTVmSPzPNq+cWqpXeEIH7NDZiDc/Z+eMV8lJKwBcgseuvSLSdi5eHQA7ngKknj5xtwpKLcv3/Yy5W26QaEtCio+u4lVUyqGzlI9CXhRp7y9MT2X7RfNHWjrR1oaJGtCaHNHWgAa0JodCgsKONCaOx1oLIoa0Joc0JoLChrQFtPayJCXXU6JFz+Q5mBdvdoEyRkQxmHS4SDqfy+TicTOKjnWSok1fVviOlBpBZZR9ljtLtHMm65EH3Uln6m6vhyiDZeAM00OVIuepYC2p8oDCanMahqv8ubxouzeoD037tS14Tmk4xtGnDFSlRcyMMEpCU2DDq1HPGh9Ynk0+a3Jc+cNSkMbjX+IsavQUKbVvyMSJl1Lm/Tl43JjlWdOgqWSRfnz6RFiJyUhlLCSXYKID8uBEMPKtPSB8TJzlP2QXIqHDWpU8ecOUk+RLi1wVOO2JvhaEmpCmSwzdDYGr8D6wZNwctQAWm3j5NfgRziVCSkmpKfdSVEgXsLi8CnFAl01AvdqH7RbThEOT23LKC9FbidkFKzMw5CTQ927DomtvunwNobNx5nIZSlpKPaRqAGrX2h6jhrEe18XLKilJMtQY5waKJAru6QDjMShSQoZ0rADksyjY+ywH4xoUXJfMZ21F7G22bgUhAKSCDUFJLF9XFz1g5SwLkDqY8/2dtRcuiVEJN0v8DoY1uExGGUkKBTvVOYuX55tRGhVDZbGSSct2WKJ6TZQPQxHPxQTRieQEOlrltmTl6hvwgTFz5RfOFHwP9ImU6XKKxhb4ZV48MCZUxaSS7KqHOge3SApHaNf7PEJuwcatqFW5tyi2XNkWBKXsC7euvWK3aOzkTAcqmLGo1B1YHiGjJ3JJmvRFojWUkEoU7OC96G3pFXMWEKCkVHvJ4OGPQUbwiBKZsklK0laTq1QKMXsRClyrqS6wQ5egPIMPjwhNU9hvgmw0tpldS9xYvagPm5i0mTGSDdhQNyejkDj6c4qzMAyEkMRZi4DgX1DKDdIN2hgVrSQk0IqrgimvO1iYqlcgb2H4XbSUS1TXLqDJcPQajqo+nOO4BgTNnVmLLpl3IerkfaoPSKbFbqkpZ1Cgawo2Znv8PGLbAS8l1FzcXNa1Hu3i7k2QkXacRM0y+v4mFEH1nknxUfwhRFr8hRpoUdaOtHUs51HGhNHWjsFhQ1o60djrQWFDWhNBU7Zs1MnvgjMgAkspIIALOxZ4i2fhlzsP9YQg5N6iiEq3LliWIvrpC3lgnTYxYZtWkRNFVt/bQkIoRnUKAm33jFps8rnSTOlyphQCoPlFx48xWPOtsFapqlTkkVqWcACjU0YfCJjkjLhg8Uo/UgQTApRKlOS5Or3dz83hvfOczh6MOAHDSJ8bg1pH7MgCpOQjzIFvnV4jRIUm4IcMaN4V1aGJp8FWmuRuWlGN33hr48IvdkKypURRygKYaHN+LV4RSolcNbVvBUueUpmJDMrKH13VZnHBy/nFckdUaJxy0ys2cpiBwZ7eLuePzWJlqAZgz2o7hqBj19Xil2TtgKaWsHMwQHNCLcmIcHWr8RFzmCnbMCSSndBILONRVo5E4uLpnXjJSVok7p9I4b11NBZyas1L1oIyu2MYVTFgqUUpolrMoXCdCwJvr0itnzCpOXvSQHZKioAGmhcX+MaY9K5JOzNLq4xk40bLaaUZN4ZctyeAGpavxrrGS2xtQLAQi1STZ2ejeLwTgMUe7my5ilZFpOU1WAq9GdvLSKUivl6j84bi6fTJ6vAvL1GqK0+SKaLfupiJQaxiXEf7U/AH8YgK41NGaL2JZU45TyrwpY8ufhFlsjbZlKcMQWzJIBcDUA6s8VOHUyg9jQ+NPgYhsW8PKIouepSJ0qcl5agAKmgBrx4fpAWPlSw2+GN1ZiR/pjK7BnFSxLzlPeMkEcfEVBHHhFrtXAYeTusqasVOrE+jlmbTyjLkpJ2Xgt9jmIlyH/apcWDC/xMRCQkhkqaigCE+Bs/OwDtBi8Jh5AzKSlSrkBIBAYUBPAQJN7UJTREtkFw+UgUAcAs1qU4eaGkhqb8D8FnRVRC0nQ0U/EECt7dIMxqpK01lqelBldRezAl/Fr+VfjdsESQd0KUPaYUBo92OgYRR7IVMmFZdSndyCC9OJF6WidaqkCi7tlrh5Y75JZ0ALCXBFQSsAhVU2OmvKJsViypChmZ8rAaeyGPGvx5wHhnmFZD7p9uocsWzA1fKq9jQxXIxjKyE6BN2HEE6lmHzWEX8xo0qqNAiYmZLXMbL3dAD9qr5iKuw04xVqxOcDeWA5cJllJIa5V8B1pBSZSSnKoHRzV3ud41HnDZmyGDpzAtRSVFn0t7PlXnFpZE+BajRZSu7UAVBbm9EwoopkvFgkJJbRlEj4wot3CNJ6fCjjx2OhZgoTR1oUKCwoTQ4COQZsqVmnIB+0D5V/CBslRsse2c/uNn92LqyS/Kqo5tL/0uyQiyu7Qj+Je8r1JhnarBqxOJw0oAlAOdZagD1c9AR4xH24nd6vD4dN5swEjkTlH5xyZ29T97HXxpfKv2X3ZHCiXhJMk0Kpec9Vkq8w/pHnnaPsw+0ZcpjknzEU/iGb/S/kY0/bHtD9Wn4cpsmYHA/wANIyqHkTGmxWAQqdLn0PdpUtJ4unKG8D6xdeK8Mh+b8o89+lqYJipcoAErUacWZIHR2i47dSkYTAZUBOaVJRLSpgTmLSwS4rQE1ilnD6ztyTLumUUqP8AMz4hI8YZ9M21d1CH9qYpR/dlpy/EmFJ2m/bGVTS9Im+izs3hsVg1ifLEyZLmq37LyqCVB1JIJYk34Rl+2mx5eGxi5MpBShKUkOsqcqD8KDRq250vPoG24FzMRKYuUImCoI3SUlm/eEF/SrgD9dklIOaelKEgBypQURlHM5h5Rujcci3/2rOfJaoN1v/kzHZPs3NxMxSZKglaE5q5gG9kjMAa1ZjcExerkT5c4Sp5l5poWZSZREzOoKOZICTmSkGjhPusziNHN7vZOCKVKaYpIXPmJqQDuhKH95R3EDiVK0MY/snJVicfJmTUpC1rSoIDnuZMtOdEscKAgm5L6kxWb7sn6RaCeKK9sg25g5bpE0mWs5aZV1oxzBSU5Wr4aGHK7OJRKKijvHBIW4UGyslSSmgGZq6vePV+0/aGVhsonSwtCvadSAxL5Q0wgF8qtR7POKWVi9mTUUBkpN2SpCK33kPJryMUcpRSimM0RbbaPIE7RnJYZ1bqUpCSx3Q7ApNLHWFjp8taQpIUFtvJISpGYXKaApGraWjY9ttnSTMlS5BKkzzurooJ31AZcrBUvpoUmsU+K+j7GSiFGUVJoXTWhvTSNWPLCXOzMmTFOPG6KDFbKUQVBJUlyDkLlLADeT7vLjFUuUDYjoaH1p6xZ4mZNkzFE55ZUTcFLsSRf2qadYrcQpy5uS5/GNG7bfgSqSS3sjmSsoFKl/h8+UR4g7x6v51iRy1D89NYjn3rwBfwGkSWXJJh5laOCDTrceo9YtsTMVNIWFMVe01L3dIFyXbWKRF3FfnhFlsyYMxBUAACQ+mlD0jN1EbhfodidSJl4kH+7lCqfbmrrl4ANc9IjTLzmqiQAxqyQgaMDUlyfEWaB5OOE6eiVLDBzahUQPZGWtbRJtUzJLS1yykrO6CwcBi5HG36xh0s02PXhjiJwTQoSGCBQeLaflF/tTDKlyUyyGCzQpYAEAPmSzMwvyii2fs2alaUIKQVNmUZgSkgj3lCwejgaxY7Tn5JayFZ23Qy1LQCHcgqD5QSRE61GLRVpyYPs/FS0LMsEWPoWOtT+RMZXauM/vizEDKBwLAfrWI5vtjKQXDli7VNHvb8IEx0wldWoAzcw78zWJhChlm12Niu+QBY0AIpb8NH0pzhy9uLkLyrTmQX6/uka1+MZLZO1FSlPUgXroeXrF52oLpQtCgy24OaUINwWiko1KgNHLxUlQdM4AGwzfrTpCjDysEggHNK8e8fxZJEKK6V7JPTsRjpzhVGHBi3EwTgNsZklSvZqyuPgOcU+JnrC3cgZsuUpZz0PwiVez1B0uEoYsk3BPIbzQ9ZWuRXa1OkiWZtxeZwGApy/r+UG4PbJILhyA/W0V0rCpCBmctSobxIBc+J8IJSsJZgBwZnie8NXS3yXOFxoXa+o4dYMk4gpUCksQaGl4oE4pRfePQP8aw760qjHzie+64I+Ep8mgxe0scpJCZiCDwQEKbrbyaKLDYvEScQMVPQFCVUZlhvspFHNyDbSOiYvK5JYk1poz+FRAW0NoA4dQzAlS0BtWAUSfPL5QpfM9xjWlDe1HaFOJWlYIBCfZJNDrcB/KNb2T+kCT9URhpild7LCUZmKklN0uoW3WT4XjyjFS3rpWM/jJJGYvZvn4Q6OLZpCpZOLPZ/o9xksYzFYqctCAykyytQTmKlOySbkJQKfejG/SvtHPiSl/YQlP8S94/H0jEYfas1FErWkDQKUB1YGCNp7RmTMveLKyyd5VS7cdbxSPTtV6RaWdW/ya36DsQZe00cJiZksm105h1LpHyY9820JSCietGeZLzJkjUrmABkvYkC+gzGzx829kcd9WmSZwDmWsTG4h6hzQUjTdrPpMViJBShS85zSypSEIySyN/JkUcy1+yV0ZIIA3jDs2OSqkZsWRO0/BD2v7SnETSoLBlyV5grKSmfPYjMGshIGRHAB65jFv9AeAWvET5y1KKZctKUgkkAzFPR6PlQf80eY4jFmYtAQGAYJSOJ1bqY+gfop2UnB4QCaUom4hZmZVEJUUslIypNSB/u5wOKhHSgi3KVsP7RYbA4papeIn5FJLB1d2xAZklYyqqTxq8Yrth2ekYKT3iJ5WpSglB94ApKyy0OVGlGAAzHiIM7YfRfjsRPM+RiUJJSncdcsggEkBaXzArUpTEAVjJbf7GbTEgS58t5eHE6d3wMsJIUlJUZlGJSmWwJYl9bQtSaGSin/ACWnYrbKsdipaVKCxLYu1RlQmWAXroCeJrG87bbfnyJktGGWhGVOZYWAQoKOVIs/umxHtXjE/QTsYpVMmLDF28qn1yxqcR23w83aEzCTMMFmWsJ71Kg4AYFSgQCyST7KiWq0KlzJrbwOitknv5I9hdqUY6acPisLLKiA60WZTsWL0JDUUSNQIwn0gdhvquIIk/slgKSCbEkun0Meo7QxeztlKzzl90pYJSCFKzZdE5UlzWz6x5rt/ttKxmNkzAsd0opAQTvJCVtvjQqv/E3MinPEtQPHHK6KjA/R5i5ycyJbjx/L0ir292WxOFLzpSkhmCmpQNePeNt7RmJ2bMmYIBUxKNxgCzKAUQNSEupo8t7OfSjOzGRjj9YlrJSpEwJc1bcUwZX3VeBBh6zzS1MR2YN0uTz+/wA84Jw5BXlUCUqoWuXDfJi7xWzpWIx87uCr6un2VGhZgAKilXuHpWLeV9F+JUhOIksQ4ISogKOUvSwaGyzR+l8lY4pfUuDzTZ8hU2ciXL3VKWEpNbksCWteNfO2b30yQkrLSwmVmp7WcOpgTTMpRergC1hSSMMlOKVLmASwiZkWrRCQopWotUZRVmJLNeN1tnskrCLwaJUwrzrSTR3yqQzWvw6cYyTb8DkrBdv5kzMicoEsFBKSlWZdA+YJB431EZ/HYgLBw4XnmWKh7Oa5Dn3U+VDGu2P2Nxs2ZlmoCUE5lKo5BIGUAE9X8owe39mzEqmTJKVJlIWtLA+y6iGLXsx5phEYOUrZIBtPYkzDTVSplVAJUCkulSFBwsEaGBdpyAlSf3En4+WlPzgnYmB7xSgSPZofEeZrwjnaWVknADRCPGmvPxjVe9BWxWECHqxSlBIJJyggV5/rEYmmOyVV4Xi1FSZC1NS3hChqlI4EeMKIA9cm4ogl6P8AZPHirXzMQ8agdC5PjGhGycCQR9am14yx50F47K2HgxbGTG4dy/4RlpnQ7kSgSluTCtgfWh6R2U7Pq96jyaL09n8J/wA2X5yFfgYd/YGHP/vAW/6Ch+MTQd2JTcaeoPlrCzO3DjasXg7PydMUlv8Atq/OOns/Lp/6lFPuK/OLUU7iKXOS4JLRS7WkZUgh6m36xs/7Al/8xLH8J/OKvtHsZKJOYTkTGI3UuDV61PGLQ2kLnKLTMau1YAmSXBfX9YtJ+HcGoDC2utLXp6wMmU+oFNY3xRzpMzxwhzWPzzhmIO8TzLdPkRcTZVf0iMi4pYi/IjWkOUFQiWRpj8Kd0dBzp4wDj1Mo86+kHkE6Hrf9IinSUrv8eMXkrVCoOnY/YskHfPBhrdwT/X8ousRtJaZJCFF1qAT7wBJAO6d2/IxXy5YoKaBr3iLHlTpy1CErLfeZh6l4rKKUKqyIzcsid0HbJ+kjGSlZZa3S5ZlGUCA+gV3bt90xebZ+lOdiMJNw85M0KmpEsFpZTvLRndaAl9wKAGX3rx5pMSwAI8/nrDsPiylQqWd2v5A/pGN44+ToapPg9s7H9uMNs+UlKwtRm5lZmSipLtlmKDi1QTa1Y81RtpcvaKpyr98rOAXcFRBZr0qIqtoYszEynU7I8t4hj4AekTbHw699ctRQuUHSU8a0HgDGVxpNP8mpPdM93+kHZn17Y5UKzJICx1RQ+afjHjeyOzs+dh1plJMwlImBAS5BGoIr7IPWI8F28xiFBpq1OwKcxSFi2VSUkJU9qgmLnY/ayfhznkoMuu8HSSwsAg+0kWIoS4aKS1qv6l4qLsJ7EfSRNwqghdagLStwFNRyboWLZrHUaxsO3XYmTjcKrGYWWZc5KStUtgM4FVBrBYFQRQtzgCXjtl7RUJs/LhcQaLV/wlnXfLZVclZVdbxqu0Ha/DYfC9zImyps6Ynu5UuWoLqoMVKyk5UpBJrwAi0ZOLtcFJpSVeTGdjOzZWpEkVD5piuWtfTwj0g7RQqecPLIaRLBWOGaiE9SHUf4eMVuA7rZmD7zELEtUwpzKUCWzeylhU8aaA8ID7CbHEteInfWUYkYh1GYkj2ndiATl4AaNFY6vqfLLSr6VwjF4/Yks4jElSGJxE4hjfeZy71JDxuj2fKFYPPNMwuk5ZiUqIchTBYYmqfeeKifg+82gZY96bXoSFGAfpk7QTJc6TLkKykZlGj0SAlIZjdRXp7sKitbky8npUUbvCTZcxK0ylOUFSCopVuqrR1AZm5GkfO23Z06RMm4bEFeVKpp3cozTFZ8qlKZykklwas8bjsh2gnyJapiQtfeHUKIJBU5CahABJFGesYntltWZicVNXkQkFTgAO+W5JPUkjTzicMdMmiMielMF2HuEgKuHBA03TVyOLNXW8N7UECbvJvLDF7EKFq1DAio1N7wXshBCkqB1VUHhksq7MaD0pAnadA74BRbcp5n58I0/cJ+0oyX+fkQwEwZOmlwAA5ZLBLOAABa7+cQgCrPwFnuGcaQwoMnZkqKVOCKEPZqNChFY4QoAPfcDLBUe8lSmamVNX8TBv1SR/hJ/wAg/miCVeCBGc31+Ri9n4c/8NI6IH80JGzcOPcHigH/AHQ8mOPARpOnByPsD/J/+ojVhZWifT9YcTDIlENDTh5f2fnzgXH4KWqWoAVYt1FYnJiNaouhTRiMRIoo1ejfr6QGlFGi62nKyqI+WirVR41RZhlEqsQurGIVjyaJMQrMYaJVKxqizLKJyWpi44at8Im+sPf58C8QGnz+MNdmfX5/OLoU4hHe8h4OL0tb+sdVNFS5Gho9uhppA6ZrkcPn8oaZlNKv1reJsqoks3euUqajU/3fNIEXs5Ooy8xQevnSHtSvz+F4KwkhRVqHq1av6cYrKnyXjqW0QTC7KlkkKmhDs2YOCaavr+IjUYHZRkS1uUE0YhQyqVlOUEqbLQX5itYoMVJZakta9OHSLbAqyyQhnYZklSwlKXFTUXYaGpKeAjn9TCt0dLppt/K/BkFmvCvlB2J2uc6VD7AChzN24GLnH4GWtiQCdSjUg3c3Bu5u9ALCnmbAW4CSC5A6Pxb1biIRafJo0tcHccUzAVyt1hvB2JFb1uAB1eIdk4woXcpKqZnAaou9G0r10gOfIKDlUGI0iJSosopqirlvZb7Y21NnKTLXPXMlpU4zKWpIUwcpBcjUU4UvGx7B7ZweGmZ5sxS2DjIFAhX7tCocq2tHmyOPWJcNVQHiYmcNk74Kxnu1XJ9GdlZ8rEY6ZiZSs8pKMwUxFcoSaEAggg+UeafSCuZOx61MpkgJBKTwJJSPecqUHZooE7TmSESu4nTULXnKglZAbMyQADWyiRYuItpX0gTFoVIxchGI3VMSnKoEOMxo1DUsAaGtIVGNJr82Wm1L9EcrtZjsFJRh5M1aMwJyFIDImJcKHCxryMZya5UAsrcnNk94vcgmrmtehrq7A4UKnZZk9KUiWf7xbkB95gmrl9BxJ6ybVkIkLV3BCkFlJW73AHB0A3ynQXNInjgitrJNin9jo/fE7xB925DRB2vOWekgvu8OZvE+zEt3D5Xeabg8DQgtXqPwLu0+DUuYkAhshqotqOrnwiz+oPtKJGID50uFpUlSQfZo6jdzcJYa1gVaHKjYVOmp4C1xaJiCCAXe3haHTEMthSupYcLnxi9lAfuvunzMKNCjY84gFhWvtgenGFC+4gPWMDiCqpbW0GgxU7KmOPP4xZBURJbm2DtFOrtAt/ZT6wht9X2U+ZiiVjgCxBvBspaFJUScpAcA3VyDa9YdpiZnOXssv7cV9lPmYX9tq+ynzMVaJ4PGHhY5xOmJHckWX9pngPOIJu0CeQgOZOiIzIqQ5NkmPXmqYpsYgkMIsSp4FnpvF4sXJWUYkGwvbzgWZMctYiC8UtjS78H9DQw1EkKUoZgkEOM1A9KNpr6RpTM7QCV38dY6C0P7kNZzV6NTRiL0hqgBoR6/FoZqF6RoTryIh0uW4J0APmSGh0sbrA8w4a39I5mOVmudK/D5pFkykovwP+qkpehdgA5FVQ+djlpo2Up4fpQVgnAS8+RD3JLcy4Apq2ZuvOo2JwCu97tZa5JPAAs3Elm6kQtyTdDYwdBWxUIXvLJUA5WCcrlyAl+bOW4mD8dj0zVgptUkJKgFEOEgEEACgDPpQkmgxSEy3FAphqCW+FATy8IjlTQio9rRy5195uvnS5jBnm5S/g34caiifFLygOreA4sQWegf1LWiGRiFPSgrbdJFzW6QwckVZqwL3gNV1+66gCeZAPkH8IixOIKUEuGsADQkl95mJ6PpwEJSHN0cxsrvGSkJcP7IP+pSiSR462cxRz5bHLQtcguPAi8TLnKVdSnPOIVDhGmMHHkzOaYkm0E4RQQasX5F26NDJA1bRX/ify9YeiVX2bgsABwPKzsekLnK9i8Y1uWy8YFGUqoyPlSTuggmoAY13XcGpPIQyQgZsygVOC6xclWpe9Wvd6wH9WBQH0fQHXg0EYckJYk6U0Zwwbo3lCWy+lWOxkpSQkEMXJepyuz5W0oOfOBMThSpPtEqIsX0IFzVi9qWMW8whQY5TSm6KF2sYr1ywla2AG4AwAp/eI/AxEZ2RpQZs+Xk+rclTP8Ax8IN27JDAksoFgDRNeLn2qX/ACgWQsth2uVKtS6TwgjtArKEUcOzH91XSuukXycoIq00ZrHywpeZwHJfeBL+bn9Y1vZbsMqbL71KkEF2BBUzHSv4OG1jNLnFVCPsvfh15RvexfaOSJSJZlJCgGdyCogB1MEFri5iG9qDQAYjsqsKIKEEvcAMfMwo9HRiZRA3P9Sv5I7CtKJozuyiXPSDp0/Lo9fTjAkggAtDZs5y3GNVFoSS5M+MPvVicyYI7sPEqUUhghg6JbCIyYnWDHESYCAdSi415CGT3CspBB+eMWOEBSpJIsT4c4k2jlWpPx6/09YigKYTIFxOMSxrFlO2eXLc79aeMUuL2fQkkAAVN7mlAYir4ABxFa6GJEz3yKpuAOPtDp6GB9jYQzp6JWZgtw92OUkFuoibauzZuFmZJqWcOlVwpJ1B1HqOUMWRXT5KSxurQ/EYVlUtcHQizjygWZLiWTiXYHp88YKKwQBrrThz6w2xVAokMoDgnUtrX1JiLGYdIZmcatc+F+sWC5eZR5CIsUnUxOohqwaXLKUBYKhvHowamtf5hHcFLM1eaYtKXdSlKLUA8q6W0iRYSoJSAoJDlZe4rYWBanmYPx08JTlbLQKWV5XUrQDKoFIqA2nCFTm0thsIpvcEUQpWZTAAMhJoyfvahyzcoDxM1AfeL+H4WiPETysukskWNqcXoW4anWAykfr+cKjjvdjXkrZFhJlpCe8mEpHugXUeIOgFHPG1oqsXiM5oGSLDnRz4sPIQp8wm5fqSfKBVK4Q1JLgW7Y5czhClpJgjAYQEgrt9n7XLiBB/ftQAC+mkLnPwMjFLkdjJNBxZVG+7534wLIlrHAA6PTyh/fGvz8Yj1r8ITQxyCZSN2p+SeUcJHEfPwiNRp+Vm8YYq34xGhBqDBMFa8YjKkuqvtBvHMg/7YFB/r86xwmtDE6ERqLXAqzLkpSayws9aG+mkE7cUFBLsGOnFiKcqmAdie0pyWCCWu5cNQ9Yl2qvMNbvysfGIe8iU6QONmL+yvS6SLDnHovZHCg4IIJuFpYgOneI1FxfwjuG2ZKT3eWzh6qqTLejHjB3Z1W4r/uz/AEnLERLgtF3sXOHwMpKEggOAA+cV53hRKFQoSXoxoxDR04pN3gWeRnRm9gLRmv7OYZrcnhkvCSkgJmqTmzlzLmp9hcxCQoqGYHKjOptKPG1Gaw5Ck8omExPGAZeGw5LmadUhAUkOpMsrdywCVHIgFxvZ6xxUiRvhKy4RMUlSpqGzCZNCUkB33UoO7mfPZiCJoLC1TkcYanEI5QBtnDykSj3SwpZKPfC2YzgSkp0I7s1ANRQWgyZJkKBBMtBKmTlmIGVOZNQtJZaS7b6UrAzFTioKCyf62kBofh5qXJLO4boBAMjCSEp3lpUooluozUHLMeUVISht4MV71RcaQpODk7zTKhKsrzkEFvZWqjgq/wAMAkNUVcDRBcTFJIoIgxslMyWUF94VOvrAeCmKKamCCo6xWi1guw+ziETkLBU6TRwBoRoK+cbxOzJU/PLnIStBlS6K4uqoN0nmIw0zFKQxTmpbLl/EQSjak81C5iXAB3hUCzsmETxSk7Q2ORJUzLbf7K9zNIkOpDEgKZxvqTlfWiQX5xTImKByqBeN3MkqU5U56mKjE4K9LmNMHJLcRJJvYqpRqKPEuKSAAdaxa4XZJG8AOkMx2BBEWsrpM4rFZSzBya11HwEDYnHAqIKQSS5Jt1Zva4HnDZ2zJhWrKQzlqxMjs3MZ1VHAQbAlQDNxIIZqv8/1+EcVIVlcimgi2wHZs5nVYacYvzsxKxlIYNYUbpBqBRMNKwK5lQABxJCR5m/hE69jlIDArJ5cbU4c41iuyksB0vnFQSTfSBE7bxEndyoTp+zLU6GFPW3yWSSKnD7CnFVUpSOJWlgxarEnxtURYYjYCQkeyaAulYURrobtcQajtViOCP8AKr+aIFdqsTMmJl7gzKSknKqjkB/areFuEn5LqVA57NOM1QHZswevCtvzh6tgJFSm1ArOkgmooQevlB20cbPSuWmTmzLmCWAse0o0CklJ9l7uKZknWD1S8SpZ7hSVoIGQlblRIISAUEpdUxExID+6HvEdqXsiyh//AJ3NZLcbHm/SGS+zuhC38Bz8Y0yZc4qCBPlkkA7qir2hLKGAL7yZiSHY3ACiU5lg8JOWQ81iciS6Vbq5ncZU8x/foJItlVfdzT25eybM/L2AUtkSQ5YqLA6CnDrfpDsf2bzrWUlnUs3oN9VKW08xGiw2BnL7omeMk1UsJrlUpKu6zMlRcKAmijEFjajjy0KWFKlzSlKVMTn70MclRlQkk5piQzUDmDRL2BnEdm50pVSkg6hyAOChd38IKPZWZMRmdIFzUpLtYBTPQi1OcXy9nTwVBc4AoMvvCHOXvGYAM6i6k1HE3huMRPksQsLzze6CSoJIcnISeBSHsL0cVidLCy8QtBbgnJ1cpHyYk2IgJzD/AKk0+cxR/GKOTsxalgImEZlKSmiwCUFIWd8brZgx9486QfgHQy+8zhZSfZII7wKWnSooR4CIlF0Xi9zUpIaFEcnFJKRf/KfyhQjcfsURwCSFZmdIc0Nhkf3vvRBO2IgOaGijr7pY3EKFGwxiVsAOA1Tz/ThWG/2Gnho+lr8oUKCyTszYATf7Sk6GqWfXnDFbCT8RYaX1hQomwoS9hAXOrW1Bbjxhg2Qke8NNDrUQoUFkUEnB5aZk+vB+HAwhhnsoev5QoURbChfV/vDyP5RIjCPZQ8jHIURqYUTjBHiPWGnZwOqfX8oUKDUwokTs37yP9X8sRzNhFVlS/Nf8kKFEamFHE9lFC3d+av5IbM2DMHupPRX5iFCgskgn7Jnj2ZYP8SfxMCr2VitJP/2I/OFCibChw2dif8E//Ij+aFidnz1JYyQeq0/nChQWFFdM7NTSG7kg8lo/EwIOyE937vzUj+aOQoEyWied2ZmlQUvM4DAmY5A4AvSApXZ0ppmUkAuAlRABu4Y3hQotYUF4XBqlsErmMkFIAmKDAs4SH3QWsIRSoe0VshJYZzugVZIejEA9RHYUBBdYbZyxIBBUHV7JWQGSAQSzu2nCFh9lFx3SmUHVRRRSxIUHqLGlRChQqy9EmH2KSrdUpLJcHMQaUDFJcBqdDAsvZalpYzFEEKI31EByygx6nwMchQWy6ig3F7GOZYMyYXbMe8UwYApetSNOBh+F2aEBKgSRchzZgBfgOHGFCibFFonBLNX81r/AtChQoiiT/9k="/>
          <p:cNvSpPr>
            <a:spLocks noChangeAspect="1" noChangeArrowheads="1"/>
          </p:cNvSpPr>
          <p:nvPr/>
        </p:nvSpPr>
        <p:spPr bwMode="auto">
          <a:xfrm>
            <a:off x="0" y="-87153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12" name="Picture 20" descr="http://www.hotelsnearwdw.com/images/hotels-near-universal-studios.jpg"/>
          <p:cNvPicPr>
            <a:picLocks noChangeAspect="1" noChangeArrowheads="1"/>
          </p:cNvPicPr>
          <p:nvPr/>
        </p:nvPicPr>
        <p:blipFill>
          <a:blip r:embed="rId3" cstate="print"/>
          <a:srcRect/>
          <a:stretch>
            <a:fillRect/>
          </a:stretch>
        </p:blipFill>
        <p:spPr bwMode="auto">
          <a:xfrm>
            <a:off x="5029200" y="3352800"/>
            <a:ext cx="2135598" cy="1612271"/>
          </a:xfrm>
          <a:prstGeom prst="rect">
            <a:avLst/>
          </a:prstGeom>
          <a:noFill/>
        </p:spPr>
      </p:pic>
      <p:sp>
        <p:nvSpPr>
          <p:cNvPr id="8214" name="AutoShape 22" descr="data:image/jpg;base64,/9j/4AAQSkZJRgABAQAAAQABAAD/2wCEAAkGBhMSEBUUEhQVEhUUFRQWFxQYFxcVFRQUFBQVFRYVFBcYHCceFxkjGRUUHy8gIycpLCwsFR4xNTAqNSYrLikBCQoKDgwOGg8PGikfHyQsKSwsLCwpLikpLCwsKSwpLCksLCwsLCwsLCwsLCwpKSwsLCksKSksLCkpKSwsLCwsLP/AABEIAQQAwgMBIgACEQEDEQH/xAAbAAABBQEBAAAAAAAAAAAAAAADAAECBQYEB//EAEQQAAIBAwIDBQUFBgMHBAMAAAECEQADIRIxBAVBBhMiUWEycYGRoRRCUrHRFiNiweHwM0OSBxVTcoLS8aKywtMXJJP/xAAZAQADAQEBAAAAAAAAAAAAAAAAAQIDBAX/xAAtEQACAgICAQIDBwUAAAAAAAAAAQIREiEDMVETQQRhcRQikaHB4fAFMmKS8f/aAAwDAQACEQMRAD8A7GWoFj512nhhSPCivSTR5lM4DcNMbhrsbl07Ghvyxh61Vommc2ul3hojcE46UI2jVC2P3hpd6ahppRRQggv1IcTQilNpopAG+0Uu8B6ULu6XdGikAQqp6xUGs1HuzThTQBErTVODS0UAQqQNP3dLRQA4FTFvzqAFS1Uhku5mh3LDCjJcNdFu5NTdFVZXgmp5rruLTJapNhQIWjT12i2KVTkGJBeL9KKvEKaCEFEWyKrQ9hgVO1EWehNCW1RlWKTKROT76gxXqtOXNDImkMi1pD0oZ4VPKiNaoZU1RLIHglpvsQqWmlMU7YAzwdMLUdKOHNTFylbFQBVFJbKEtG+J+WK6Aw8qDags4BjI/wDaP0qW9opLQM2BUe691dLWvjUGt1Vio52T0qOPKj6KYzTFQHSvWoNbHSiMBUdIpiBmiJ6Glpogt0mwQRc71MXIoS2zUyD1qGUdH2r0pUCfQ01TQWQn0qYNNFMZrUkKHqa3PWuapK1Kh2dYeppcrlV6mHpUOzq1CokCgh6eaVDsmwqMilAqLLTAICvkKZ0U7YrndSKiCaKFYXuqAbY1n1UfEgxUixqN8jUpB2VhOImFb9a5+aeLibccckwgx1pmc1DVUTcrpMLGe7UO9pFxUcVQrFrNSU0glSg0gIk+lOHp9VOHFICSvR1uiuY3BTC560mirO2VpVza6apoWRM2T5Glort0mlp9Kqx4nHppjbrt7seQqJ4cU8gxOTRTha6Dw1Qa0aLFREKKePWm0nypqAJafWnCVClNABc1B1pu+zH949dqn3noKQwC2z1jeIyZ8thVJxgbOg2xOke0hIJw0gmYAj61Z8STcS4qjSVJAmGBYANMH37VnSXRxqLMTGNRGWwOlcnPbas6OLSdGktJ4RmcDPnjekVoti3AAO4UCcdKIyCuuL0c7WzkK1GK6TbqJtCrsigMU4HrUzaqPd0gFJpjTwaRFAyBWoaTRopGixEINKiCnosRY6z6UtZqPdGlpNQak9dPrqGaUmgAmulqoeqm1UUFhDUCBTa6WqgBtIptNPNMTTEDfcCd5x54NR1QTqKjrllGMdCfOahxFxQySQGmFHUzg/KqDi7BuPcbOSRn0aMHofDWMpPe/c0S60dfKOI/e8Rqn2gZ3GZWB8qbj7GppkEhreN8ah5UHlaqWUapGl1IMQoBEDGYn8q6eYcSNLlcSAcacMses7icdKw5J20awjSZ0G+PtOnP+EfcIb+tdlUI4j98HcmQQPQgrEz73URV7NdcJKRzyVDE0xNLVTavStCBaqbVTkiokigB9dI3KgTTTRQrJ66QIqGqlNFBYfSKahzSpbAuTapBDRdQ86cXKxs3oGLZpmFFLmmLUWFAcUxT0oveAUxvCnbEBNoVA2xRjdFQLLTsQErTEUQ6aEf7+v6VViM/2ga4CLibWmXeN239SIrh5fxTlQQAwZjqJ30l1mM+ZJ+FdvPrMamAXIkmDI9nfMfSq7l7q1u2Uu6ApBI/eeKGE+yvkDXHNt2qOiCSpheQ8QNRGTpLiYOcgD61Y8XbbWwGplForJXOqQY2jac7iq4nQWNsAGTsXzqOcaR8pj30HieGug+KFJE6dKj+VZytsqNJFkykqICEMQrEhtSxpyZb0Gwq3W5P9+tZC3xNxBtIIPVgJHkBiYG1X3JuJZ7fimQcTvpbI9OpGPKung7aMeb2LEvTa6iaaa6qOayWqmJFRpUwHxTRS00tNACpRT6aWmkMlSpwtPSEWmsedI3BXBNKajE0yOxrlRL+tc00pNPEWQctUS5oUmlqp0FhO8NQN3MdRH1n9KaaGLy6iurxRJXyGAD8T+VABahqyRImBicj31KaprHGgcY4J9pQBjqrAR9TSYILz5oQjWQYkpridj7JORiqbhNJQALdwRsVHmcTVlzrk4VDcBJ1HIPT+mKr+FYhlCkiT038q4sZSbo6skkrC2tAuopW7OpN2WJkDOM1a84sgvJ6Lt75j8vrVfytdbBmYkqy5+MirbmWS0H7sfEFqhpxdMpNNWjMtOkAFc7jquTkeuT51c8Pwy2ixVmcELBJnExWb4hBKz1BFXX217fDtduZ0qoUQAIJABwNv0raCcZIzk04l1FIinUyARsQD880G9xltDDOqn1Mb7Sek12X5OWrCRSinilpp2IjSqWmm00rGNSmn00+miwHmlS1jzHzFKpyQUzk5Dfd7QNwEN67mc5+vQVZRWV5NzLhpATiCssW7vp/ysxGYjp51b865obWjTEOY1fhkgAjod9j5VlHkSiauFsbiOchbpQFcAkzIMiNvTJz/CasrThgCpkHII2Irz9luXHN46oUsLjgSmhAJB+7rgNjHSNxW/4IzbU+ag9RMiRU8XI5N2OcEkghWmiiU0VvZnRCs3xvNmt8WSBqBUqRt7MEZ981pL10KpY4AE1lObG0SpV1LFSW9CTJGfeKmUkNRZf8DxhZWLwNDEbjYAEEx7/jFVHH8MbVy1dJOQWbGdLE4ro4W34Lgcu2qPFhRCgQAxMTkfKqvmaBdy0erFo9AYgCsnyWtGmG9mj504PDqARkgjMbz9M1nbchmPVR6EScDM+Z3qXL+atesANEKYUdYUZJ+YqdqCxnT4mODAwvXoR7Q6is1qy2roNy2RdI/EJA/wDPxrR8dy5o1EQugkmGIiCZkAis1ZIS9aI0qBCkA46w2esT1MRXdx/F3Lh0m85TSupSQARMgYGBEdPnUT20yo6TRWc05bpt2mAMwSfLcjHwoHPL/wD+ignLOo3HQsc+Q2+VE5pwqxKj/wBTN+aA1y8TqaxbCif8SDMZIUY9d60c33RKiurLLsnzsXrBSRrs+EjYFRhSDt6fCsp2vuv9rdFfV3hQwCAsxCqR1Kwc+tUVvirvDlrbBkDEEgiDjAOasuN4k8QttTl00qhwPDJOcSTsJ9KhzclRquNRdnqHB/4aydRCgE+ZAgnPuo1Y7sV2ne65s3YJgsrQASRuDG5jM74M1sytdcZWjklFp0QpqnpqF4wpPkCffv8ApTbJo4eZc4SyJbOYgdPZmfWGmuDmfaJdMW8zIkyMeanr1rJc4u6iScwWyBByZJIGOv8Ae9NyvmSrbK3MqQYgS65GMmPP51wT55O0tG8YJDlPX8/0pUXXb6XMdJdJj18NKuXH5o1KlOHKMpf93uQQMHMTjYf0q+tc2Yli7kidIIMTpgr6RIUx/Zrn4VbluSjrBhcrAJ/hA2xMT5+dcV5BbB/ECNyCCM/dBIn4natJWnXRVWiw4LiXe8UUlteosrHSjAAsdQX0GPWK2/ZzmxuMbWlQLawCCTMMR6wIg/l6efWOcsiKUC2yJ8QUSTA3nfEY26xV/wBjeOK3FDPAJK50nWWIYCZkbe1ny3rXinTSJnG0egRTilQ+IfSpPlH1IFdtnPRz8240W7exOo6cAGJG5nHzqt4fsjd4m131v92uY1d2peN9ICx6SYFWnNbTm2e7Yqwgg7dc1nX7Y3eHKWbitc1HDkk4J9x1RP5VjySpmsI2dfEcMsy10JGIJgSMeUTiqzjWE+G+riR6Rj/l887mrV+HR2hrqNMnSumZknoSRj1qo5jwQQ42x7+tZX4ZdeQfKnZ2uKmdC7jp5jHuj41PiuYgXhaZX17EwuNcwNMdZH0qPJghuAMxGDIhiG3MQN+vyovF9nm75mCuq6VOrQYACiTMz9KTaY1oHwfMtdxkQOrADxY8YVgGJAEjf5CiLf13LiM7Wgj+2QSdOyA4kbzNNY5OQWfSzroI1BDp3BJn4RUblu0OKZDqjXEBYyYwwLCBNCpA7YuOdPu3nbH4WA89/hXJwnFE3AqMwO+oEiA2I8xVxzTlqBCy49JmfdWesXwr7kQfKR/WnegoH204J9CO7s+lokktEiYzttWbN4rt5EfMRWg7R8QTbXJ0sxMAEL4ZGAfLas5xFzb1qS0dHJOLNvibbgE6SGMb6Vy30mvabF4OisNmAI9xEivG+ScIbjNE+DSSPR27sx65B+FepWOccPY4Syb15UdlC93BLDT4Sx0yAJHyIrWEqM+SN9Fpppk5b37Be87oAyW3wAQRHxOKHd4lVXUWAX8Rkj02Bqg53za4FR+GIYsWAGIIk9GiNt/1qpzrREYXsB245GtklkKvajUz4VtfshQPqAPXrWC4S8zE7eFGbIJ1Yjptvg1oeP5pe4jhA11iFDNqhcMFjQDHs5LCT/DUeG5aos94iICyz4gzHxK0rk9MxAG1c0ts0SRRGwfwg/OlV2OWuc/ZwZ69y5n1nTmlU+lP+f8ASfUiHu29NkiMi4IHu1bfGKo+L4kOTnUoG+2fSJiSB6Yq34m4W4ct1NwdY3V5zsPjWZbUGIXGkGY/hzjPTz91KaeTs0VUqH467kbbTMkyTuw9/l+VT4bj9MAknTJA2gkySfWR+RrlFklgdQycSc5/Een9a6eHfJGJbrgqCZknyAEmRtTi8eh1ZteI7UO1oMWGuQAQIZQwM4+A+VNc5zdjSbpaULEeUqSBt6dPOs/wdslnk6ogHyMCJG87T8aPw/FqztOIUjEHAQiIEdfzrpjyx9zJwaejVcu54zfuyfE5ktMwCuwBGNvzqn7UOwuWzOzYI6HAMfCqVealDrXYbEb6iD1Ix1+VG4/mjXUS4+mVJG5kkLOR8q5pcuTui0qRs+D5Slu4pBJPi32GI8q5+de/pvWRs9qLqiS7ZOPET1BPu/pVzZ519otsQNmjHUdJHnFOE7ltFOOtE+VkG+gJVRpyTAGVbc/KubtBxNuyYZp1QdIyfPP5/Gi8vZRdVpwAoPTYQxzkwTVZe5Hb4i69y5xKouoqq+Is2kNkFUIAkdRO9bckk3omEWE5Zxtu7hTkZ0nf+oqyvY4nDAglG8JMZXaSAZn4Vlr3LfsvEWit1bqFl/eBXAGrdSGAOx6b1quYMou6gT4QojIHhx5H86UGk1YSid7uWsSSTJYzvGTH0FZ8tk1fvdnh0wcL1/TyNZ+43iNPt2T0V3NuGOiZ2O3vNZ26x1D0rW8eB3bekfmJFZp7Uo7eTJ/8qlmkWW/ZW2WN89O6IIz1I+fWpWXWGt3Flw+lX1wMDKwR1MZkUbscBpveqfkKlzLlBuXEg6Tey0zpU6tCOI84iPfSYLsFzXmD8QyWlFyFjSpYsQQsH0xB91d3GakSyQSrhZkTIJPTy3NZ3grhtnUQSQSJ6AwfjNdlvm7dckwApGCpwTM+cfrS9VxtVYnFPo7ReuG2bYPg8RhsKYMwPWT9fOtBwt9BwoGNW5QTgTc9neRBgb1kLrXCdzpkiQBvpxt0zmiWrt7UrDvIEBnhojURE7gTjPWa5m5FRpBLnH5Pjbc9P6Uq6dVr8Y/02v5mfnTVN/UVHauk8OwBJKMH06C0iGHig+EZ3PptWY7khpPhBOT+UgZrW8v4o8Pbe1b0M15dLuGMTmFEgRAPUxmeggnN+W2b32csO4OhRcIg6hAGsjUCIMiBJHlmtMr22OMekYi82k6R0kg7Ez6/3FEsWLl8wi6iqljG5A/PfYVf8TyC39rKqoeygNzVb1NqtFoEh8jTkZ9DXRd5Zator2C9t5BfxSBaOAmJlvyAg5qrQ6rsouWcDdJGHEgECDDbRJG24H/UPOrfhezri/oaEZiqgEg5YwxOk9NjGxPxq44RbYtr4desowTUQAymA0KAZ9560S1z465LFRqIY25PnktILfFjVJrtA0VHFdn7fCur3QLiyw0QRJyBgtqE4O2PWg3+b2ddrRYRFQuSBLBpWBqB6zFXXLjauSbyq8uAFadUQSzEH4ZON6z3PgiOpt2whDEkaSASIgEHy2/81KjsK9y34HmPBXrot/Zkl52H3iOpA2mfQYj0vOD5PbVNAXHkuCfKSBWO5Hx137RbXCKWAOhQpAO+mIracZaKIW1XWK/dDmWnHU43+lVVDUb0gvDcDoEBdvTHzO/Sq7i7AN1h3HekLbgd3qAIZiV/hkEV2cGtxzbQ276G6QAzqxEmY0uDEbb7zVfzbsw9rmEW7wZDu51AEmZtjqTIMSabT9xKvJw3uTXmIY8I+zjSECr7MI2kCZGo5PlWotcK6oo0NgL0PkPMYoC8tXrqMev59a5uM5YUGA0AsWYCRGkRqPT40Ad5sat0J28/iKHe5LbYf4Wk+Yjb9a4eWd3fTX4XMkHTCgfBYA6U9vh9di66jS6Ld6ghSgOffimFFd2l5KtqwzKSfEoPqCff6D51j7F1fst9caiyEYEkBhsxEjfbrVnw3Kb92xevF5SyFLKWMnUQAQIIMH3VxcsIPC8QILEKGB6Aa0Un6imCSOns6zJYa4o1SxtmJLAFAdgNjJ+VNzZL1oI722TxFVZhBbTEwPiM+tW/Yju/snEG4U8Gp9JLAkaAJwpB6fhOd84tbPJl4/h1WxaY93bu6ndwAHYJ3ZLuwzvjbpFQ47saRheX2GvXgAVB9rJgHTk7DeK0nE9nboCnQbxE/wCG4bSNTGCB4gZJ3FU3BWrnDi1xPdabep7ReSQzgEMCCZVwIMY6edbPhuKvPbN7urbBAquzOkmI0soJke1kxknrUz62wwydJGascMBbYkEeONRnSuFmZwP73o1/iQtrulOPEZnEEkwY33jFA4niNJK3FIhiwEge1EgnqMdKgvN0LT3YUj2YaROw+9jzPqNqwld6Iap7K88tX8Vz4RHw9KarJ+crJwpz1ZZ+MGmozmKzgHHsTEk59MevvqV/jGdt2YmdzJ65P0rT2+AVlwpI2yx/lUU5faQwU+Rbyjz8iatcT8F4LyZkce4xqiMR8/pUrfEXD4YOdsHxfTNapuXWmyEUe8TTWuGRT7C/ARTfGGK8mVfjrkjJx9APWm+2M3mROfPfr8a3X+60aDC/Kd/fQ7PDqv8AlKf+j+lP0hYoxLca3rPl6UJuJdoPlt8a9EucvB/yxt0QfpQ7fKwYBsrHmbY2+VOMEhY+DEcHxbghhqEZnYgdY6tE7Dyq84Q8S5a5q74Wssmsq6zmWXeKN2h5JJt6ITxEMAAJViJiIyPKidoO013hXIti0sg2ioUEd3pGkGPvKdRDfxGrUUjSCkto6Ob/AO0W8k200wRJYhiZIkqMjA26128v4T7Xw9viCU8KkImdINswAczqIUnOBjfasfy+xb4m3ddlZjbK+Isch5y3Xfr61oOW82uWbS8MbIS2G8FyWmGGozuD7X0rd8znqbD7Ou4r3s0g4sgjE+ZMajO8wua4ubcOt6CC6RghSAGG2cUw4JvxD6/pSPAH8Q+tY0vJrj/icnKuH7i26hNIMnDBjMeZUeQp+zvG37wfvLN0I9srJO4OoEAQIkE53rpPL/4x9aGnJpJi469fCSBJ32NKU8Vpk4+7VGX4yzesi9atWbmm6RKlHOkKSVAZfb36+Vc3C8tZbRX7PfLlWXWEYCG/h69d60nHcquAwLzkR1dh+Rqdrk76QTeuTH4mI/OofITiY7heTcSpK91f0kQQqEEg4gk9D5Vob1rjWsJZSxfthDMiBOIg9Nv1rl4pnQkNcuEjMBnJM7dYrje8T0Y+9mn64p5SYLR1L2c4zuDaNt9Jui7l7Y0uFKSMxkET/wAo8qly/gOIS6Ga4gkBG137TDQBGllBJIjEUCzwwcwN4LQfIeoo3LuXq7EHoJ6VLk/cadO0Sv8AJnu3FQNZuBVMFXJInckxtmIM1G32DvM3ha2OsE439atuT8cnB33LkhCumQJMkqRgetWH7W8H/wAVuv8Aln9aF0OcpckspFH/APj7if8Aj2/9YpVfjtdwf/Ef/wDmf1pU6RH3jNDtki+zYHxk/wA6G/bNj/kp/pn8zQE7IXzubY/6ifyFHXsXc63EHuUn+Yq7RqoPwR/bK70t2x/0j+VJu2fEdAg+FdKdjB966fgoH5k0deyFrq1w/FR+S0ZItcUvBWHtfxX4gPhQrvavim/zI9wirs9muHUEkOQBJljsPdXEeX2SV02gqm5oliSdn2kwPY9aLTJlFx06Klue8Scd63zNDucwv9bjD3kD881p+X8mGT3cLqt/dxBTIJJjeflXXy7k1pFAuBWbx6e7AIMgHxMQJ94OOvQVz8nxXHC7BRb90Yzg+KK3BcL6iDMb460/GFr7MBJxJlcnxeQxM16PwtuxbYLotiQoRWPjkwWn7ujA3OZ33o/DcGGZCwUsGZiGAUQAoEQMYkhWPTI2rh5P6jGNPBmkVKmlL6mI7N8mu2xcBXStxVGpsAhSTgCSxmB8ateJu6QFu6AtsrB1KHbfAQyVOn8UAY84q84jnBs29XjRZKSEOlTLTq3NvMHuyTj35qk5td1m1ctrcIEm6ViRhlEbadXUZjp0rH7XzcjbqkFUlFMlc5ydIVEbbUrMFViuANSzsRJwZO9RPMTALMJz6ASPLr8SarRw/Evc1uEVWbWyEkKPDpA0AQGUbEYzVJx7HvyeijK7fzraEZPV/mZ8jlE1J5oRmYAg9Midt5FXFjndgqGOpSwBKgAgH5157c5qQCSOm0SAIxmffQLXOmkbZ98CPd6R8jXRCM18zH1Geh8RxvDsZ1XP9I/7q6Rf4eAO9IkHBALCADlVM9a84tdoSG3J3zkb7fAUW7z8YJLyPuknSJ8ht0rTfugfIari+D4R2lrjtgDFsdPeahb5XwJ+8wMgBWNu2W/5dWMe/rWeHOl3xA9d5ri4nnMmSJHlGN9s002JyNqbHDWWINm8GiMlRg+4ZFcXCcxtpdISxjaXZmPptArL/wC9jAAlBGNjJJwfjt+fWo8PzO5MyQuQcloHzxNDbDM2787SQVs21eCDI9ADpz7MGM+dcL2VJkW0WT93YTgwCT/e1ZHi+ZuJIYidoj0xM+tK1xt4wYYqN8EjJgSR5wR8DUckZSXgVm4+2nytD07m1j/00qyi2rhEi4sHI/eIMH0Ip65Ps8fJfqM3Go0+qozTzXpHpjii2bBagirPhT4BHTB9KqKsy5ZuMdHDzuxo4ZmUSwK75mWAI9BBNVFnjvAwRCrkTBOYdjJRvfIAEATWr4m2HQqdiIrLcw5JcQHRGI0mPCIJO+Svu2/lc43FpHmTbcsmcljhlCEFSqmWVi0jvIwumZboB7+sGrzllsumsMQxIGlRojT92RqlRmZQmY2rH3RcQ5BUYLso6kiQuw8zBjcV3/blDu4UEMuMDwggiSxJOqN4/FviK8v4j4aTumXx8qXZpuGvuD3he3aUkgIRq0NpgFgdPjiYGwAyB0e7xLII75bfiMrpYEKWw+kzmOo3mM71lOF5sBh1Z1z4ZBJ6SmsHSfMj3TVzb57CBjbQANKrAnS66fuvK7e0ASZOa4p/BzT6v8P1N480WjsZeICM1lbZADDWxAZ95Oi4TkwOgAip8FzNbj6QneagGYgLpBaNm8JZyxiNXXFV9rnlgpDIqSNTaACWBIxN0Y2DTIHTrXLa5qzW+7thEQupJZtQG5nTmM9VAHkM048U8Xcd+f172HqJNVI0XEcJLMDbuKFBIA0OwCk6i2xKnAGT1qhv9mkvs2i8BKBiVHuAGk53IHSj3+Ms6Za4QyhioCakknFtn0k3M5gqF/Oue72lvFba3LjBGMXNNgNptrlZggtMbYgedTxx54r7v8/LZrLli9SKbi+xdzKoy3VSGYwykACWDHSdJjEVw3exXFM3gtSNx90aSJEsTpiOvpWv5pzO8whVa3bUnUr3NSQ+QhFvCk58JJImDFATnbaQGe5pgwUKh7ew07CUxhZgYrphz8+Oqf8APkYSUEzGjszxgJHcklcfdJzIkCc77j0NB/ZniznuXxMtBgR5nYb1rv8Afz6YdmA+8FIlgBuS0sTqjzGPOoWO0SKSbqM+ogLquGEBncAb7ZxArf1+dL+1EL0zO8D2ZvuQCvd/xOQqhRJmc+UbU/7O8Qz+FAACfFqBUkYkQMA+6rjjedsbp8VsBZC6PZZcjwnG/nvXdwvOdXDG3CW3tsoWAdTgzn2okfliqnzTUU6/YUMHJplDY5K1sk8QnggaQrgFiMeGQZUQZO1Ru8ma837uEtnAVjJBAkkMFGqJ9TWu4VrvEgO7d3bbwXZKlQEPhGlnJ8WYAgTt5113Xsh7iWkR1QCbaozENB8RckBCCBgN1GSRWD+Nr7tb+XsaLiV5exj7XYouIZ2YLk6FkAdfjg1ZjlItppsfvQdJySLgb2mKoGllQAScgD31Z80vuW8IZYtjX4gLIXPhBQlmBOkBsiSAYkVU8LzMgy6OqqR4EuEKxIiIJIKsMHfr55S5OTlV/kLkcU6qixXiOXET9nYz1i2Z9dx+VKqR+KBJP2NBJJ/xLg39AQB8BSrP0PnP/b9yfU+n4Gop5qNOK9c9GyQeKDe5gbU3A0QJPkQOhp2rg5pw5e06jcjHvGaG6E1aZdcq7UWb65Pdt5dDVuF8sj0zXkfAt4Y2KmPI71ZcJzq9aPhY+6cfKtrOHBPo3vEcstuZKwfMY+m1VPH9kVfbPxKnG0R+tc3CduTtcWfWrfhe0vDv97QfpR2Zvi+Rnj2SdAdMg+eHwMCDGMR/Wq67yq6GwFODjIYz5DeK9Dt8QjezcU0TuSdwGHvBFJxTM/To8ws2boMOmBsfCYA2G4ifOhXLzLkA6gSQdJzJzEepI/KvT35ep3t/IfpXHc5RaJyrD4n+c1OCJwdmCsXgvqTpMnAHvG4Hw6VMXiRKOQZMkMw8JwvoFMHpWzudn7XmR/fwrmfsrbOzDG2Nvdmpw32GMin4jiCLLBDOq4ihBdLbJ43ZDupPWZExVNw99gxF1glvqQimRONxH1rWJ2PQGQVkbRiPXbf1oT9jwRB0sPe2cz76zhxOKqypW30ZmXJOkLDAkeBYKnacfGi27YgghVaZnGABicfenBnpV7+ypAgbeUyD6wW39aHb7JEZyfeQY6Y8WK0cSFF+DManI8AUxuNIEk+Q+Xzo/BcXeRjGlCRmLa7EeR23G3nV8/ZQ/oZWQPIHVtUV7KN0J6zlcz19veKMbtOgproqV5jdgqhZVHiOPCD8BEg4+NQs8yLqZdlyJ2jVqnV7zH0q9/ZU9fzHzMNmo/sgukg5BM79ZBn2vSpXEPZTXOJumFF25AAkFjAYkatIBgyRMenxqA5h3YZCNbEEHVLacbqemBuD19Kvf2WMiGWACMtEgmYwhn3nO1Gtdl0WYIUkRjT/APXTfGmCyKK3es6RN5ZgTld+v3aVaBOyXDwJyYEnwiT1xoxTUYfUVHUTT1CpCmexsU1C4s0SaaaGO2UPNeQ6zrSFf6N76pHulDpuqUPrsfca3JBrm4rgluCHAYeR/vFEW4mc4KW+mZMMDUStd/F9mCpm0+n+E5HzquvWr1v20MfiGR9K0uLMHGcSYuuuzEUa3z6+v3z864xxSnqPyqWKeIsy14ftjxC/ePzmrKx/tEuj2lmsxopu7o2K0bVP9o6n2rS/Kuy32/4YjNqD5g/yM1573VQNqi2FRPRx224Trbb/AFAf/GiftjwR+44+IP6V5i1qm0UBjE9TPaXgD1f4hf8AuoX7QcF5t9P+6vMNFLTQLFHpb884Tox+f9aT814bo5+deZ6T5mm0+poFij0s824f8c+8/oaY864cfeB+J/ma8zKVDRTFij03/fdgnAU/Khtz+2N+7H+k/rXm+ilopCxR6aO09j8Sf6V/7aVeaaKVTQ6ieiCnpUqzO8kKYmlSpghi1RNPSqSkMKRWlSoStEyddHHxXKrTe0gPrEH5iqPmfIrdsakLL6Tj6ilSqIN2HLFONlEOLYGN/fXZZvE0qVdp5zDCmNKlSYEGpiKVKkMYihFvFFPSpiJkVAilSpARNRilSoEOaiaalQA00qVKgD//2Q=="/>
          <p:cNvSpPr>
            <a:spLocks noChangeAspect="1" noChangeArrowheads="1"/>
          </p:cNvSpPr>
          <p:nvPr/>
        </p:nvSpPr>
        <p:spPr bwMode="auto">
          <a:xfrm>
            <a:off x="80963" y="-1189038"/>
            <a:ext cx="1847850"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16" name="Picture 24" descr="http://www.macdillhappenings.com/wp-content/uploads/2010/01/walt_disney_world_resort.jpg"/>
          <p:cNvPicPr>
            <a:picLocks noChangeAspect="1" noChangeArrowheads="1"/>
          </p:cNvPicPr>
          <p:nvPr/>
        </p:nvPicPr>
        <p:blipFill>
          <a:blip r:embed="rId4" cstate="print"/>
          <a:srcRect/>
          <a:stretch>
            <a:fillRect/>
          </a:stretch>
        </p:blipFill>
        <p:spPr bwMode="auto">
          <a:xfrm>
            <a:off x="7391400" y="4267200"/>
            <a:ext cx="1524000" cy="2035311"/>
          </a:xfrm>
          <a:prstGeom prst="rect">
            <a:avLst/>
          </a:prstGeom>
          <a:noFill/>
        </p:spPr>
      </p:pic>
      <p:pic>
        <p:nvPicPr>
          <p:cNvPr id="10244" name="Picture 4" descr="http://www.qrsworld.com/Site/images/Kennedy%20Space%20Center.jpg"/>
          <p:cNvPicPr>
            <a:picLocks noChangeAspect="1" noChangeArrowheads="1"/>
          </p:cNvPicPr>
          <p:nvPr/>
        </p:nvPicPr>
        <p:blipFill>
          <a:blip r:embed="rId5" cstate="print"/>
          <a:srcRect/>
          <a:stretch>
            <a:fillRect/>
          </a:stretch>
        </p:blipFill>
        <p:spPr bwMode="auto">
          <a:xfrm>
            <a:off x="5638800" y="5105400"/>
            <a:ext cx="1600200" cy="1534711"/>
          </a:xfrm>
          <a:prstGeom prst="rect">
            <a:avLst/>
          </a:prstGeom>
          <a:noFill/>
        </p:spPr>
      </p:pic>
      <p:pic>
        <p:nvPicPr>
          <p:cNvPr id="14338" name="Picture 2" descr="Miami, Florida"/>
          <p:cNvPicPr>
            <a:picLocks noChangeAspect="1" noChangeArrowheads="1"/>
          </p:cNvPicPr>
          <p:nvPr/>
        </p:nvPicPr>
        <p:blipFill>
          <a:blip r:embed="rId6" cstate="print"/>
          <a:srcRect/>
          <a:stretch>
            <a:fillRect/>
          </a:stretch>
        </p:blipFill>
        <p:spPr bwMode="auto">
          <a:xfrm>
            <a:off x="5410200" y="914400"/>
            <a:ext cx="3457575" cy="218373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7" end="7"/>
                                            </p:txEl>
                                          </p:spTgt>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9" end="9"/>
                                            </p:txEl>
                                          </p:spTgt>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14338"/>
                                        </p:tgtEl>
                                        <p:attrNameLst>
                                          <p:attrName>style.visibility</p:attrName>
                                        </p:attrNameLst>
                                      </p:cBhvr>
                                      <p:to>
                                        <p:strVal val="visible"/>
                                      </p:to>
                                    </p:set>
                                    <p:anim calcmode="lin" valueType="num">
                                      <p:cBhvr>
                                        <p:cTn id="69" dur="1000" fill="hold"/>
                                        <p:tgtEl>
                                          <p:spTgt spid="14338"/>
                                        </p:tgtEl>
                                        <p:attrNameLst>
                                          <p:attrName>ppt_w</p:attrName>
                                        </p:attrNameLst>
                                      </p:cBhvr>
                                      <p:tavLst>
                                        <p:tav tm="0">
                                          <p:val>
                                            <p:fltVal val="0"/>
                                          </p:val>
                                        </p:tav>
                                        <p:tav tm="100000">
                                          <p:val>
                                            <p:strVal val="#ppt_w"/>
                                          </p:val>
                                        </p:tav>
                                      </p:tavLst>
                                    </p:anim>
                                    <p:anim calcmode="lin" valueType="num">
                                      <p:cBhvr>
                                        <p:cTn id="70" dur="1000" fill="hold"/>
                                        <p:tgtEl>
                                          <p:spTgt spid="14338"/>
                                        </p:tgtEl>
                                        <p:attrNameLst>
                                          <p:attrName>ppt_h</p:attrName>
                                        </p:attrNameLst>
                                      </p:cBhvr>
                                      <p:tavLst>
                                        <p:tav tm="0">
                                          <p:val>
                                            <p:fltVal val="0"/>
                                          </p:val>
                                        </p:tav>
                                        <p:tav tm="100000">
                                          <p:val>
                                            <p:strVal val="#ppt_h"/>
                                          </p:val>
                                        </p:tav>
                                      </p:tavLst>
                                    </p:anim>
                                    <p:anim calcmode="lin" valueType="num">
                                      <p:cBhvr>
                                        <p:cTn id="71" dur="1000" fill="hold"/>
                                        <p:tgtEl>
                                          <p:spTgt spid="14338"/>
                                        </p:tgtEl>
                                        <p:attrNameLst>
                                          <p:attrName>style.rotation</p:attrName>
                                        </p:attrNameLst>
                                      </p:cBhvr>
                                      <p:tavLst>
                                        <p:tav tm="0">
                                          <p:val>
                                            <p:fltVal val="90"/>
                                          </p:val>
                                        </p:tav>
                                        <p:tav tm="100000">
                                          <p:val>
                                            <p:fltVal val="0"/>
                                          </p:val>
                                        </p:tav>
                                      </p:tavLst>
                                    </p:anim>
                                    <p:animEffect transition="in" filter="fade">
                                      <p:cBhvr>
                                        <p:cTn id="72" dur="1000"/>
                                        <p:tgtEl>
                                          <p:spTgt spid="14338"/>
                                        </p:tgtEl>
                                      </p:cBhvr>
                                    </p:animEffect>
                                  </p:childTnLst>
                                </p:cTn>
                              </p:par>
                            </p:childTnLst>
                          </p:cTn>
                        </p:par>
                      </p:childTnLst>
                    </p:cTn>
                  </p:par>
                  <p:par>
                    <p:cTn id="73" fill="hold">
                      <p:stCondLst>
                        <p:cond delay="indefinite"/>
                      </p:stCondLst>
                      <p:childTnLst>
                        <p:par>
                          <p:cTn id="74" fill="hold">
                            <p:stCondLst>
                              <p:cond delay="0"/>
                            </p:stCondLst>
                            <p:childTnLst>
                              <p:par>
                                <p:cTn id="75" presetID="48" presetClass="entr" presetSubtype="0" accel="5000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1000" fill="hold"/>
                                        <p:tgtEl>
                                          <p:spTgt spid="3">
                                            <p:txEl>
                                              <p:pRg st="11" end="1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3">
                                            <p:txEl>
                                              <p:pRg st="11" end="11"/>
                                            </p:txEl>
                                          </p:spTgt>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0" dur="1000"/>
                                        <p:tgtEl>
                                          <p:spTgt spid="3">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8" presetClass="entr" presetSubtype="0" accel="50000"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p:cTn id="85" dur="1000" fill="hold"/>
                                        <p:tgtEl>
                                          <p:spTgt spid="3">
                                            <p:txEl>
                                              <p:pRg st="12" end="1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6" dur="1000" fill="hold"/>
                                        <p:tgtEl>
                                          <p:spTgt spid="3">
                                            <p:txEl>
                                              <p:pRg st="12" end="12"/>
                                            </p:txEl>
                                          </p:spTgt>
                                        </p:tgtEl>
                                        <p:attrNameLst>
                                          <p:attrName>ppt_x</p:attrName>
                                        </p:attrNameLst>
                                      </p:cBhvr>
                                      <p:tavLst>
                                        <p:tav tm="0">
                                          <p:val>
                                            <p:fltVal val="-1"/>
                                          </p:val>
                                        </p:tav>
                                        <p:tav tm="50000">
                                          <p:val>
                                            <p:fltVal val="0.95"/>
                                          </p:val>
                                        </p:tav>
                                        <p:tav tm="100000">
                                          <p:val>
                                            <p:strVal val="#ppt_x"/>
                                          </p:val>
                                        </p:tav>
                                      </p:tavLst>
                                    </p:anim>
                                    <p:anim calcmode="lin" valueType="num">
                                      <p:cBhvr>
                                        <p:cTn id="87"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2" end="1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8216"/>
                                        </p:tgtEl>
                                        <p:attrNameLst>
                                          <p:attrName>style.visibility</p:attrName>
                                        </p:attrNameLst>
                                      </p:cBhvr>
                                      <p:to>
                                        <p:strVal val="visible"/>
                                      </p:to>
                                    </p:set>
                                    <p:anim calcmode="lin" valueType="num">
                                      <p:cBhvr>
                                        <p:cTn id="93" dur="500" fill="hold"/>
                                        <p:tgtEl>
                                          <p:spTgt spid="8216"/>
                                        </p:tgtEl>
                                        <p:attrNameLst>
                                          <p:attrName>ppt_w</p:attrName>
                                        </p:attrNameLst>
                                      </p:cBhvr>
                                      <p:tavLst>
                                        <p:tav tm="0">
                                          <p:val>
                                            <p:fltVal val="0"/>
                                          </p:val>
                                        </p:tav>
                                        <p:tav tm="100000">
                                          <p:val>
                                            <p:strVal val="#ppt_w"/>
                                          </p:val>
                                        </p:tav>
                                      </p:tavLst>
                                    </p:anim>
                                    <p:anim calcmode="lin" valueType="num">
                                      <p:cBhvr>
                                        <p:cTn id="94" dur="500" fill="hold"/>
                                        <p:tgtEl>
                                          <p:spTgt spid="8216"/>
                                        </p:tgtEl>
                                        <p:attrNameLst>
                                          <p:attrName>ppt_h</p:attrName>
                                        </p:attrNameLst>
                                      </p:cBhvr>
                                      <p:tavLst>
                                        <p:tav tm="0">
                                          <p:val>
                                            <p:fltVal val="0"/>
                                          </p:val>
                                        </p:tav>
                                        <p:tav tm="100000">
                                          <p:val>
                                            <p:strVal val="#ppt_h"/>
                                          </p:val>
                                        </p:tav>
                                      </p:tavLst>
                                    </p:anim>
                                    <p:animEffect transition="in" filter="fade">
                                      <p:cBhvr>
                                        <p:cTn id="95" dur="500"/>
                                        <p:tgtEl>
                                          <p:spTgt spid="8216"/>
                                        </p:tgtEl>
                                      </p:cBhvr>
                                    </p:animEffect>
                                  </p:childTnLst>
                                </p:cTn>
                              </p:par>
                            </p:childTnLst>
                          </p:cTn>
                        </p:par>
                      </p:childTnLst>
                    </p:cTn>
                  </p:par>
                  <p:par>
                    <p:cTn id="96" fill="hold">
                      <p:stCondLst>
                        <p:cond delay="indefinite"/>
                      </p:stCondLst>
                      <p:childTnLst>
                        <p:par>
                          <p:cTn id="97" fill="hold">
                            <p:stCondLst>
                              <p:cond delay="0"/>
                            </p:stCondLst>
                            <p:childTnLst>
                              <p:par>
                                <p:cTn id="98" presetID="48" presetClass="entr" presetSubtype="0" accel="50000" fill="hold" nodeType="clickEffect">
                                  <p:stCondLst>
                                    <p:cond delay="0"/>
                                  </p:stCondLst>
                                  <p:childTnLst>
                                    <p:set>
                                      <p:cBhvr>
                                        <p:cTn id="99" dur="1" fill="hold">
                                          <p:stCondLst>
                                            <p:cond delay="0"/>
                                          </p:stCondLst>
                                        </p:cTn>
                                        <p:tgtEl>
                                          <p:spTgt spid="3">
                                            <p:txEl>
                                              <p:pRg st="13" end="13"/>
                                            </p:txEl>
                                          </p:spTgt>
                                        </p:tgtEl>
                                        <p:attrNameLst>
                                          <p:attrName>style.visibility</p:attrName>
                                        </p:attrNameLst>
                                      </p:cBhvr>
                                      <p:to>
                                        <p:strVal val="visible"/>
                                      </p:to>
                                    </p:set>
                                    <p:anim calcmode="lin" valueType="num">
                                      <p:cBhvr>
                                        <p:cTn id="100" dur="1000" fill="hold"/>
                                        <p:tgtEl>
                                          <p:spTgt spid="3">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1" dur="1000" fill="hold"/>
                                        <p:tgtEl>
                                          <p:spTgt spid="3">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102"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3" dur="1000"/>
                                        <p:tgtEl>
                                          <p:spTgt spid="3">
                                            <p:txEl>
                                              <p:pRg st="13" end="1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0" presetClass="entr" presetSubtype="0" decel="100000" fill="hold" nodeType="clickEffect">
                                  <p:stCondLst>
                                    <p:cond delay="0"/>
                                  </p:stCondLst>
                                  <p:childTnLst>
                                    <p:set>
                                      <p:cBhvr>
                                        <p:cTn id="107" dur="1" fill="hold">
                                          <p:stCondLst>
                                            <p:cond delay="0"/>
                                          </p:stCondLst>
                                        </p:cTn>
                                        <p:tgtEl>
                                          <p:spTgt spid="8212"/>
                                        </p:tgtEl>
                                        <p:attrNameLst>
                                          <p:attrName>style.visibility</p:attrName>
                                        </p:attrNameLst>
                                      </p:cBhvr>
                                      <p:to>
                                        <p:strVal val="visible"/>
                                      </p:to>
                                    </p:set>
                                    <p:anim calcmode="lin" valueType="num">
                                      <p:cBhvr>
                                        <p:cTn id="108" dur="500" fill="hold"/>
                                        <p:tgtEl>
                                          <p:spTgt spid="8212"/>
                                        </p:tgtEl>
                                        <p:attrNameLst>
                                          <p:attrName>ppt_w</p:attrName>
                                        </p:attrNameLst>
                                      </p:cBhvr>
                                      <p:tavLst>
                                        <p:tav tm="0">
                                          <p:val>
                                            <p:strVal val="#ppt_w+.3"/>
                                          </p:val>
                                        </p:tav>
                                        <p:tav tm="100000">
                                          <p:val>
                                            <p:strVal val="#ppt_w"/>
                                          </p:val>
                                        </p:tav>
                                      </p:tavLst>
                                    </p:anim>
                                    <p:anim calcmode="lin" valueType="num">
                                      <p:cBhvr>
                                        <p:cTn id="109" dur="500" fill="hold"/>
                                        <p:tgtEl>
                                          <p:spTgt spid="8212"/>
                                        </p:tgtEl>
                                        <p:attrNameLst>
                                          <p:attrName>ppt_h</p:attrName>
                                        </p:attrNameLst>
                                      </p:cBhvr>
                                      <p:tavLst>
                                        <p:tav tm="0">
                                          <p:val>
                                            <p:strVal val="#ppt_h"/>
                                          </p:val>
                                        </p:tav>
                                        <p:tav tm="100000">
                                          <p:val>
                                            <p:strVal val="#ppt_h"/>
                                          </p:val>
                                        </p:tav>
                                      </p:tavLst>
                                    </p:anim>
                                    <p:animEffect transition="in" filter="fade">
                                      <p:cBhvr>
                                        <p:cTn id="110" dur="500"/>
                                        <p:tgtEl>
                                          <p:spTgt spid="8212"/>
                                        </p:tgtEl>
                                      </p:cBhvr>
                                    </p:animEffect>
                                  </p:childTnLst>
                                </p:cTn>
                              </p:par>
                            </p:childTnLst>
                          </p:cTn>
                        </p:par>
                      </p:childTnLst>
                    </p:cTn>
                  </p:par>
                  <p:par>
                    <p:cTn id="111" fill="hold">
                      <p:stCondLst>
                        <p:cond delay="indefinite"/>
                      </p:stCondLst>
                      <p:childTnLst>
                        <p:par>
                          <p:cTn id="112" fill="hold">
                            <p:stCondLst>
                              <p:cond delay="0"/>
                            </p:stCondLst>
                            <p:childTnLst>
                              <p:par>
                                <p:cTn id="113" presetID="48" presetClass="entr" presetSubtype="0" accel="50000" fill="hold" nodeType="clickEffect">
                                  <p:stCondLst>
                                    <p:cond delay="0"/>
                                  </p:stCondLst>
                                  <p:childTnLst>
                                    <p:set>
                                      <p:cBhvr>
                                        <p:cTn id="114" dur="1" fill="hold">
                                          <p:stCondLst>
                                            <p:cond delay="0"/>
                                          </p:stCondLst>
                                        </p:cTn>
                                        <p:tgtEl>
                                          <p:spTgt spid="3">
                                            <p:txEl>
                                              <p:pRg st="14" end="14"/>
                                            </p:txEl>
                                          </p:spTgt>
                                        </p:tgtEl>
                                        <p:attrNameLst>
                                          <p:attrName>style.visibility</p:attrName>
                                        </p:attrNameLst>
                                      </p:cBhvr>
                                      <p:to>
                                        <p:strVal val="visible"/>
                                      </p:to>
                                    </p:set>
                                    <p:anim calcmode="lin" valueType="num">
                                      <p:cBhvr>
                                        <p:cTn id="115" dur="1000" fill="hold"/>
                                        <p:tgtEl>
                                          <p:spTgt spid="3">
                                            <p:txEl>
                                              <p:pRg st="14" end="1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1000" fill="hold"/>
                                        <p:tgtEl>
                                          <p:spTgt spid="3">
                                            <p:txEl>
                                              <p:pRg st="14" end="14"/>
                                            </p:txEl>
                                          </p:spTgt>
                                        </p:tgtEl>
                                        <p:attrNameLst>
                                          <p:attrName>ppt_x</p:attrName>
                                        </p:attrNameLst>
                                      </p:cBhvr>
                                      <p:tavLst>
                                        <p:tav tm="0">
                                          <p:val>
                                            <p:fltVal val="-1"/>
                                          </p:val>
                                        </p:tav>
                                        <p:tav tm="50000">
                                          <p:val>
                                            <p:fltVal val="0.95"/>
                                          </p:val>
                                        </p:tav>
                                        <p:tav tm="100000">
                                          <p:val>
                                            <p:strVal val="#ppt_x"/>
                                          </p:val>
                                        </p:tav>
                                      </p:tavLst>
                                    </p:anim>
                                    <p:anim calcmode="lin" valueType="num">
                                      <p:cBhvr>
                                        <p:cTn id="117"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18" dur="1000"/>
                                        <p:tgtEl>
                                          <p:spTgt spid="3">
                                            <p:txEl>
                                              <p:pRg st="14" end="1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nodeType="clickEffect">
                                  <p:stCondLst>
                                    <p:cond delay="0"/>
                                  </p:stCondLst>
                                  <p:childTnLst>
                                    <p:set>
                                      <p:cBhvr>
                                        <p:cTn id="122" dur="1" fill="hold">
                                          <p:stCondLst>
                                            <p:cond delay="0"/>
                                          </p:stCondLst>
                                        </p:cTn>
                                        <p:tgtEl>
                                          <p:spTgt spid="10244"/>
                                        </p:tgtEl>
                                        <p:attrNameLst>
                                          <p:attrName>style.visibility</p:attrName>
                                        </p:attrNameLst>
                                      </p:cBhvr>
                                      <p:to>
                                        <p:strVal val="visible"/>
                                      </p:to>
                                    </p:set>
                                    <p:animEffect transition="in" filter="fade">
                                      <p:cBhvr>
                                        <p:cTn id="123" dur="1000"/>
                                        <p:tgtEl>
                                          <p:spTgt spid="10244"/>
                                        </p:tgtEl>
                                      </p:cBhvr>
                                    </p:animEffect>
                                    <p:anim calcmode="lin" valueType="num">
                                      <p:cBhvr>
                                        <p:cTn id="124" dur="1000" fill="hold"/>
                                        <p:tgtEl>
                                          <p:spTgt spid="10244"/>
                                        </p:tgtEl>
                                        <p:attrNameLst>
                                          <p:attrName>ppt_x</p:attrName>
                                        </p:attrNameLst>
                                      </p:cBhvr>
                                      <p:tavLst>
                                        <p:tav tm="0">
                                          <p:val>
                                            <p:strVal val="#ppt_x"/>
                                          </p:val>
                                        </p:tav>
                                        <p:tav tm="100000">
                                          <p:val>
                                            <p:strVal val="#ppt_x"/>
                                          </p:val>
                                        </p:tav>
                                      </p:tavLst>
                                    </p:anim>
                                    <p:anim calcmode="lin" valueType="num">
                                      <p:cBhvr>
                                        <p:cTn id="125" dur="900" decel="100000" fill="hold"/>
                                        <p:tgtEl>
                                          <p:spTgt spid="10244"/>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0244"/>
                                        </p:tgtEl>
                                        <p:attrNameLst>
                                          <p:attrName>ppt_y</p:attrName>
                                        </p:attrNameLst>
                                      </p:cBhvr>
                                      <p:tavLst>
                                        <p:tav tm="0">
                                          <p:val>
                                            <p:strVal val="#ppt_y-.03"/>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5" presetClass="entr" presetSubtype="0" fill="hold" nodeType="clickEffect">
                                  <p:stCondLst>
                                    <p:cond delay="0"/>
                                  </p:stCondLst>
                                  <p:childTnLst>
                                    <p:set>
                                      <p:cBhvr>
                                        <p:cTn id="130" dur="1" fill="hold">
                                          <p:stCondLst>
                                            <p:cond delay="0"/>
                                          </p:stCondLst>
                                        </p:cTn>
                                        <p:tgtEl>
                                          <p:spTgt spid="8">
                                            <p:txEl>
                                              <p:pRg st="0" end="0"/>
                                            </p:txEl>
                                          </p:spTgt>
                                        </p:tgtEl>
                                        <p:attrNameLst>
                                          <p:attrName>style.visibility</p:attrName>
                                        </p:attrNameLst>
                                      </p:cBhvr>
                                      <p:to>
                                        <p:strVal val="visible"/>
                                      </p:to>
                                    </p:set>
                                    <p:anim calcmode="lin" valueType="num">
                                      <p:cBhvr>
                                        <p:cTn id="13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2"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33"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4"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par>
                                <p:cTn id="135" presetID="15" presetClass="entr" presetSubtype="0" fill="hold" nodeType="withEffect">
                                  <p:stCondLst>
                                    <p:cond delay="0"/>
                                  </p:stCondLst>
                                  <p:childTnLst>
                                    <p:set>
                                      <p:cBhvr>
                                        <p:cTn id="136" dur="1" fill="hold">
                                          <p:stCondLst>
                                            <p:cond delay="0"/>
                                          </p:stCondLst>
                                        </p:cTn>
                                        <p:tgtEl>
                                          <p:spTgt spid="8">
                                            <p:txEl>
                                              <p:pRg st="1" end="1"/>
                                            </p:txEl>
                                          </p:spTgt>
                                        </p:tgtEl>
                                        <p:attrNameLst>
                                          <p:attrName>style.visibility</p:attrName>
                                        </p:attrNameLst>
                                      </p:cBhvr>
                                      <p:to>
                                        <p:strVal val="visible"/>
                                      </p:to>
                                    </p:set>
                                    <p:anim calcmode="lin" valueType="num">
                                      <p:cBhvr>
                                        <p:cTn id="13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39"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par>
                                <p:cTn id="141" presetID="15" presetClass="entr" presetSubtype="0" fill="hold" nodeType="withEffect">
                                  <p:stCondLst>
                                    <p:cond delay="0"/>
                                  </p:stCondLst>
                                  <p:childTnLst>
                                    <p:set>
                                      <p:cBhvr>
                                        <p:cTn id="142" dur="1" fill="hold">
                                          <p:stCondLst>
                                            <p:cond delay="0"/>
                                          </p:stCondLst>
                                        </p:cTn>
                                        <p:tgtEl>
                                          <p:spTgt spid="8">
                                            <p:txEl>
                                              <p:pRg st="2" end="2"/>
                                            </p:txEl>
                                          </p:spTgt>
                                        </p:tgtEl>
                                        <p:attrNameLst>
                                          <p:attrName>style.visibility</p:attrName>
                                        </p:attrNameLst>
                                      </p:cBhvr>
                                      <p:to>
                                        <p:strVal val="visible"/>
                                      </p:to>
                                    </p:set>
                                    <p:anim calcmode="lin" valueType="num">
                                      <p:cBhvr>
                                        <p:cTn id="14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45"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par>
                                <p:cTn id="147" presetID="15" presetClass="entr" presetSubtype="0" fill="hold" nodeType="withEffect">
                                  <p:stCondLst>
                                    <p:cond delay="0"/>
                                  </p:stCondLst>
                                  <p:childTnLst>
                                    <p:set>
                                      <p:cBhvr>
                                        <p:cTn id="148" dur="1" fill="hold">
                                          <p:stCondLst>
                                            <p:cond delay="0"/>
                                          </p:stCondLst>
                                        </p:cTn>
                                        <p:tgtEl>
                                          <p:spTgt spid="8">
                                            <p:txEl>
                                              <p:pRg st="3" end="3"/>
                                            </p:txEl>
                                          </p:spTgt>
                                        </p:tgtEl>
                                        <p:attrNameLst>
                                          <p:attrName>style.visibility</p:attrName>
                                        </p:attrNameLst>
                                      </p:cBhvr>
                                      <p:to>
                                        <p:strVal val="visible"/>
                                      </p:to>
                                    </p:set>
                                    <p:anim calcmode="lin" valueType="num">
                                      <p:cBhvr>
                                        <p:cTn id="14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151"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52"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par>
                                <p:cTn id="153" presetID="15" presetClass="entr" presetSubtype="0" fill="hold" nodeType="withEffect">
                                  <p:stCondLst>
                                    <p:cond delay="0"/>
                                  </p:stCondLst>
                                  <p:childTnLst>
                                    <p:set>
                                      <p:cBhvr>
                                        <p:cTn id="154" dur="1" fill="hold">
                                          <p:stCondLst>
                                            <p:cond delay="0"/>
                                          </p:stCondLst>
                                        </p:cTn>
                                        <p:tgtEl>
                                          <p:spTgt spid="8">
                                            <p:txEl>
                                              <p:pRg st="4" end="4"/>
                                            </p:txEl>
                                          </p:spTgt>
                                        </p:tgtEl>
                                        <p:attrNameLst>
                                          <p:attrName>style.visibility</p:attrName>
                                        </p:attrNameLst>
                                      </p:cBhvr>
                                      <p:to>
                                        <p:strVal val="visible"/>
                                      </p:to>
                                    </p:set>
                                    <p:anim calcmode="lin" valueType="num">
                                      <p:cBhvr>
                                        <p:cTn id="155"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56"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57"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58"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par>
                                <p:cTn id="159" presetID="15" presetClass="entr" presetSubtype="0" fill="hold" nodeType="withEffect">
                                  <p:stCondLst>
                                    <p:cond delay="0"/>
                                  </p:stCondLst>
                                  <p:childTnLst>
                                    <p:set>
                                      <p:cBhvr>
                                        <p:cTn id="160" dur="1" fill="hold">
                                          <p:stCondLst>
                                            <p:cond delay="0"/>
                                          </p:stCondLst>
                                        </p:cTn>
                                        <p:tgtEl>
                                          <p:spTgt spid="8">
                                            <p:txEl>
                                              <p:pRg st="5" end="5"/>
                                            </p:txEl>
                                          </p:spTgt>
                                        </p:tgtEl>
                                        <p:attrNameLst>
                                          <p:attrName>style.visibility</p:attrName>
                                        </p:attrNameLst>
                                      </p:cBhvr>
                                      <p:to>
                                        <p:strVal val="visible"/>
                                      </p:to>
                                    </p:set>
                                    <p:anim calcmode="lin" valueType="num">
                                      <p:cBhvr>
                                        <p:cTn id="161"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62"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163"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par>
                                <p:cTn id="165" presetID="15" presetClass="entr" presetSubtype="0" fill="hold" nodeType="withEffect">
                                  <p:stCondLst>
                                    <p:cond delay="0"/>
                                  </p:stCondLst>
                                  <p:childTnLst>
                                    <p:set>
                                      <p:cBhvr>
                                        <p:cTn id="166" dur="1" fill="hold">
                                          <p:stCondLst>
                                            <p:cond delay="0"/>
                                          </p:stCondLst>
                                        </p:cTn>
                                        <p:tgtEl>
                                          <p:spTgt spid="8">
                                            <p:txEl>
                                              <p:pRg st="6" end="6"/>
                                            </p:txEl>
                                          </p:spTgt>
                                        </p:tgtEl>
                                        <p:attrNameLst>
                                          <p:attrName>style.visibility</p:attrName>
                                        </p:attrNameLst>
                                      </p:cBhvr>
                                      <p:to>
                                        <p:strVal val="visible"/>
                                      </p:to>
                                    </p:set>
                                    <p:anim calcmode="lin" valueType="num">
                                      <p:cBhvr>
                                        <p:cTn id="167"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168"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169" dur="1000" fill="hold"/>
                                        <p:tgtEl>
                                          <p:spTgt spid="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8">
                                            <p:txEl>
                                              <p:pRg st="6" end="6"/>
                                            </p:txEl>
                                          </p:spTgt>
                                        </p:tgtEl>
                                        <p:attrNameLst>
                                          <p:attrName>ppt_y</p:attrName>
                                        </p:attrNameLst>
                                      </p:cBhvr>
                                      <p:tavLst>
                                        <p:tav tm="0" fmla="#ppt_y+(sin(-2*pi*(1-$))*-#ppt_x+cos(-2*pi*(1-$))*(1-#ppt_y))*(1-$)">
                                          <p:val>
                                            <p:fltVal val="0"/>
                                          </p:val>
                                        </p:tav>
                                        <p:tav tm="100000">
                                          <p:val>
                                            <p:fltVal val="1"/>
                                          </p:val>
                                        </p:tav>
                                      </p:tavLst>
                                    </p:anim>
                                  </p:childTnLst>
                                </p:cTn>
                              </p:par>
                              <p:par>
                                <p:cTn id="171" presetID="15" presetClass="entr" presetSubtype="0" fill="hold" nodeType="withEffect">
                                  <p:stCondLst>
                                    <p:cond delay="0"/>
                                  </p:stCondLst>
                                  <p:childTnLst>
                                    <p:set>
                                      <p:cBhvr>
                                        <p:cTn id="172" dur="1" fill="hold">
                                          <p:stCondLst>
                                            <p:cond delay="0"/>
                                          </p:stCondLst>
                                        </p:cTn>
                                        <p:tgtEl>
                                          <p:spTgt spid="8">
                                            <p:txEl>
                                              <p:pRg st="7" end="7"/>
                                            </p:txEl>
                                          </p:spTgt>
                                        </p:tgtEl>
                                        <p:attrNameLst>
                                          <p:attrName>style.visibility</p:attrName>
                                        </p:attrNameLst>
                                      </p:cBhvr>
                                      <p:to>
                                        <p:strVal val="visible"/>
                                      </p:to>
                                    </p:set>
                                    <p:anim calcmode="lin" valueType="num">
                                      <p:cBhvr>
                                        <p:cTn id="173"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74"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175" dur="1000" fill="hold"/>
                                        <p:tgtEl>
                                          <p:spTgt spid="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76" dur="1000" fill="hold"/>
                                        <p:tgtEl>
                                          <p:spTgt spid="8">
                                            <p:txEl>
                                              <p:pRg st="7" end="7"/>
                                            </p:txEl>
                                          </p:spTgt>
                                        </p:tgtEl>
                                        <p:attrNameLst>
                                          <p:attrName>ppt_y</p:attrName>
                                        </p:attrNameLst>
                                      </p:cBhvr>
                                      <p:tavLst>
                                        <p:tav tm="0" fmla="#ppt_y+(sin(-2*pi*(1-$))*-#ppt_x+cos(-2*pi*(1-$))*(1-#ppt_y))*(1-$)">
                                          <p:val>
                                            <p:fltVal val="0"/>
                                          </p:val>
                                        </p:tav>
                                        <p:tav tm="100000">
                                          <p:val>
                                            <p:fltVal val="1"/>
                                          </p:val>
                                        </p:tav>
                                      </p:tavLst>
                                    </p:anim>
                                  </p:childTnLst>
                                </p:cTn>
                              </p:par>
                              <p:par>
                                <p:cTn id="177" presetID="15" presetClass="entr" presetSubtype="0" fill="hold" nodeType="withEffect">
                                  <p:stCondLst>
                                    <p:cond delay="0"/>
                                  </p:stCondLst>
                                  <p:childTnLst>
                                    <p:set>
                                      <p:cBhvr>
                                        <p:cTn id="178" dur="1" fill="hold">
                                          <p:stCondLst>
                                            <p:cond delay="0"/>
                                          </p:stCondLst>
                                        </p:cTn>
                                        <p:tgtEl>
                                          <p:spTgt spid="8">
                                            <p:txEl>
                                              <p:pRg st="8" end="8"/>
                                            </p:txEl>
                                          </p:spTgt>
                                        </p:tgtEl>
                                        <p:attrNameLst>
                                          <p:attrName>style.visibility</p:attrName>
                                        </p:attrNameLst>
                                      </p:cBhvr>
                                      <p:to>
                                        <p:strVal val="visible"/>
                                      </p:to>
                                    </p:set>
                                    <p:anim calcmode="lin" valueType="num">
                                      <p:cBhvr>
                                        <p:cTn id="179"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180"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181" dur="1000" fill="hold"/>
                                        <p:tgtEl>
                                          <p:spTgt spid="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8">
                                            <p:txEl>
                                              <p:pRg st="8" end="8"/>
                                            </p:txEl>
                                          </p:spTgt>
                                        </p:tgtEl>
                                        <p:attrNameLst>
                                          <p:attrName>ppt_y</p:attrName>
                                        </p:attrNameLst>
                                      </p:cBhvr>
                                      <p:tavLst>
                                        <p:tav tm="0" fmla="#ppt_y+(sin(-2*pi*(1-$))*-#ppt_x+cos(-2*pi*(1-$))*(1-#ppt_y))*(1-$)">
                                          <p:val>
                                            <p:fltVal val="0"/>
                                          </p:val>
                                        </p:tav>
                                        <p:tav tm="100000">
                                          <p:val>
                                            <p:fltVal val="1"/>
                                          </p:val>
                                        </p:tav>
                                      </p:tavLst>
                                    </p:anim>
                                  </p:childTnLst>
                                </p:cTn>
                              </p:par>
                              <p:par>
                                <p:cTn id="183" presetID="15" presetClass="entr" presetSubtype="0" fill="hold" nodeType="withEffect">
                                  <p:stCondLst>
                                    <p:cond delay="0"/>
                                  </p:stCondLst>
                                  <p:childTnLst>
                                    <p:set>
                                      <p:cBhvr>
                                        <p:cTn id="184" dur="1" fill="hold">
                                          <p:stCondLst>
                                            <p:cond delay="0"/>
                                          </p:stCondLst>
                                        </p:cTn>
                                        <p:tgtEl>
                                          <p:spTgt spid="8">
                                            <p:txEl>
                                              <p:pRg st="9" end="9"/>
                                            </p:txEl>
                                          </p:spTgt>
                                        </p:tgtEl>
                                        <p:attrNameLst>
                                          <p:attrName>style.visibility</p:attrName>
                                        </p:attrNameLst>
                                      </p:cBhvr>
                                      <p:to>
                                        <p:strVal val="visible"/>
                                      </p:to>
                                    </p:set>
                                    <p:anim calcmode="lin" valueType="num">
                                      <p:cBhvr>
                                        <p:cTn id="185" dur="1000" fill="hold"/>
                                        <p:tgtEl>
                                          <p:spTgt spid="8">
                                            <p:txEl>
                                              <p:pRg st="9" end="9"/>
                                            </p:txEl>
                                          </p:spTgt>
                                        </p:tgtEl>
                                        <p:attrNameLst>
                                          <p:attrName>ppt_w</p:attrName>
                                        </p:attrNameLst>
                                      </p:cBhvr>
                                      <p:tavLst>
                                        <p:tav tm="0">
                                          <p:val>
                                            <p:fltVal val="0"/>
                                          </p:val>
                                        </p:tav>
                                        <p:tav tm="100000">
                                          <p:val>
                                            <p:strVal val="#ppt_w"/>
                                          </p:val>
                                        </p:tav>
                                      </p:tavLst>
                                    </p:anim>
                                    <p:anim calcmode="lin" valueType="num">
                                      <p:cBhvr>
                                        <p:cTn id="186" dur="1000" fill="hold"/>
                                        <p:tgtEl>
                                          <p:spTgt spid="8">
                                            <p:txEl>
                                              <p:pRg st="9" end="9"/>
                                            </p:txEl>
                                          </p:spTgt>
                                        </p:tgtEl>
                                        <p:attrNameLst>
                                          <p:attrName>ppt_h</p:attrName>
                                        </p:attrNameLst>
                                      </p:cBhvr>
                                      <p:tavLst>
                                        <p:tav tm="0">
                                          <p:val>
                                            <p:fltVal val="0"/>
                                          </p:val>
                                        </p:tav>
                                        <p:tav tm="100000">
                                          <p:val>
                                            <p:strVal val="#ppt_h"/>
                                          </p:val>
                                        </p:tav>
                                      </p:tavLst>
                                    </p:anim>
                                    <p:anim calcmode="lin" valueType="num">
                                      <p:cBhvr>
                                        <p:cTn id="187" dur="1000" fill="hold"/>
                                        <p:tgtEl>
                                          <p:spTgt spid="8">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88" dur="1000" fill="hold"/>
                                        <p:tgtEl>
                                          <p:spTgt spid="8">
                                            <p:txEl>
                                              <p:pRg st="9" end="9"/>
                                            </p:txEl>
                                          </p:spTgt>
                                        </p:tgtEl>
                                        <p:attrNameLst>
                                          <p:attrName>ppt_y</p:attrName>
                                        </p:attrNameLst>
                                      </p:cBhvr>
                                      <p:tavLst>
                                        <p:tav tm="0" fmla="#ppt_y+(sin(-2*pi*(1-$))*-#ppt_x+cos(-2*pi*(1-$))*(1-#ppt_y))*(1-$)">
                                          <p:val>
                                            <p:fltVal val="0"/>
                                          </p:val>
                                        </p:tav>
                                        <p:tav tm="100000">
                                          <p:val>
                                            <p:fltVal val="1"/>
                                          </p:val>
                                        </p:tav>
                                      </p:tavLst>
                                    </p:anim>
                                  </p:childTnLst>
                                </p:cTn>
                              </p:par>
                              <p:par>
                                <p:cTn id="189" presetID="15" presetClass="entr" presetSubtype="0" fill="hold" nodeType="withEffect">
                                  <p:stCondLst>
                                    <p:cond delay="0"/>
                                  </p:stCondLst>
                                  <p:childTnLst>
                                    <p:set>
                                      <p:cBhvr>
                                        <p:cTn id="190" dur="1" fill="hold">
                                          <p:stCondLst>
                                            <p:cond delay="0"/>
                                          </p:stCondLst>
                                        </p:cTn>
                                        <p:tgtEl>
                                          <p:spTgt spid="8">
                                            <p:txEl>
                                              <p:pRg st="10" end="10"/>
                                            </p:txEl>
                                          </p:spTgt>
                                        </p:tgtEl>
                                        <p:attrNameLst>
                                          <p:attrName>style.visibility</p:attrName>
                                        </p:attrNameLst>
                                      </p:cBhvr>
                                      <p:to>
                                        <p:strVal val="visible"/>
                                      </p:to>
                                    </p:set>
                                    <p:anim calcmode="lin" valueType="num">
                                      <p:cBhvr>
                                        <p:cTn id="191" dur="10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192" dur="1000" fill="hold"/>
                                        <p:tgtEl>
                                          <p:spTgt spid="8">
                                            <p:txEl>
                                              <p:pRg st="10" end="10"/>
                                            </p:txEl>
                                          </p:spTgt>
                                        </p:tgtEl>
                                        <p:attrNameLst>
                                          <p:attrName>ppt_h</p:attrName>
                                        </p:attrNameLst>
                                      </p:cBhvr>
                                      <p:tavLst>
                                        <p:tav tm="0">
                                          <p:val>
                                            <p:fltVal val="0"/>
                                          </p:val>
                                        </p:tav>
                                        <p:tav tm="100000">
                                          <p:val>
                                            <p:strVal val="#ppt_h"/>
                                          </p:val>
                                        </p:tav>
                                      </p:tavLst>
                                    </p:anim>
                                    <p:anim calcmode="lin" valueType="num">
                                      <p:cBhvr>
                                        <p:cTn id="193" dur="1000" fill="hold"/>
                                        <p:tgtEl>
                                          <p:spTgt spid="8">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8">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45C18"/>
                </a:solidFill>
                <a:latin typeface="Ravie" pitchFamily="82" charset="0"/>
              </a:rPr>
              <a:t>Place Continued</a:t>
            </a:r>
            <a:endParaRPr lang="en-US" b="1" dirty="0">
              <a:solidFill>
                <a:srgbClr val="F45C18"/>
              </a:solidFill>
              <a:latin typeface="Ravie" pitchFamily="82" charset="0"/>
            </a:endParaRPr>
          </a:p>
        </p:txBody>
      </p:sp>
      <p:sp>
        <p:nvSpPr>
          <p:cNvPr id="3" name="Text Placeholder 2"/>
          <p:cNvSpPr>
            <a:spLocks noGrp="1"/>
          </p:cNvSpPr>
          <p:nvPr>
            <p:ph type="body" idx="1"/>
          </p:nvPr>
        </p:nvSpPr>
        <p:spPr/>
        <p:txBody>
          <a:bodyPr>
            <a:normAutofit fontScale="92500" lnSpcReduction="20000"/>
          </a:bodyPr>
          <a:lstStyle/>
          <a:p>
            <a:pPr lvl="0"/>
            <a:r>
              <a:rPr lang="en-US" b="1" baseline="0" dirty="0" smtClean="0">
                <a:solidFill>
                  <a:srgbClr val="4F81BD"/>
                </a:solidFill>
                <a:latin typeface="Cambria"/>
              </a:rPr>
              <a:t>What does Florida look like?</a:t>
            </a:r>
          </a:p>
          <a:p>
            <a:pPr lvl="1"/>
            <a:r>
              <a:rPr lang="en-US" b="1" baseline="0" dirty="0" smtClean="0">
                <a:solidFill>
                  <a:srgbClr val="4F81BD"/>
                </a:solidFill>
                <a:latin typeface="Cambria"/>
              </a:rPr>
              <a:t>Highest Point</a:t>
            </a:r>
          </a:p>
          <a:p>
            <a:pPr lvl="2"/>
            <a:r>
              <a:rPr lang="en-US" b="1" i="1" baseline="0" dirty="0" smtClean="0">
                <a:solidFill>
                  <a:srgbClr val="4F81BD"/>
                </a:solidFill>
                <a:latin typeface="Cambria"/>
              </a:rPr>
              <a:t>Britton Hill</a:t>
            </a:r>
          </a:p>
          <a:p>
            <a:pPr lvl="3"/>
            <a:r>
              <a:rPr lang="en-US" baseline="0" dirty="0" smtClean="0">
                <a:solidFill>
                  <a:srgbClr val="243F60"/>
                </a:solidFill>
                <a:latin typeface="Cambria"/>
              </a:rPr>
              <a:t>345 feet above sea level</a:t>
            </a:r>
          </a:p>
          <a:p>
            <a:pPr lvl="1"/>
            <a:r>
              <a:rPr lang="en-US" b="1" baseline="0" dirty="0" smtClean="0">
                <a:solidFill>
                  <a:srgbClr val="4F81BD"/>
                </a:solidFill>
                <a:latin typeface="Cambria"/>
              </a:rPr>
              <a:t>US’s lowest high point</a:t>
            </a:r>
          </a:p>
          <a:p>
            <a:pPr lvl="1"/>
            <a:r>
              <a:rPr lang="en-US" b="1" baseline="0" dirty="0" smtClean="0">
                <a:solidFill>
                  <a:srgbClr val="4F81BD"/>
                </a:solidFill>
                <a:latin typeface="Cambria"/>
              </a:rPr>
              <a:t>Lowest Point</a:t>
            </a:r>
            <a:endParaRPr lang="en-US" b="1" baseline="0" dirty="0" smtClean="0">
              <a:solidFill>
                <a:srgbClr val="F45C18"/>
              </a:solidFill>
              <a:latin typeface="Cambria"/>
            </a:endParaRPr>
          </a:p>
          <a:p>
            <a:pPr lvl="2"/>
            <a:r>
              <a:rPr lang="en-US" b="1" i="1" baseline="0" dirty="0" smtClean="0">
                <a:solidFill>
                  <a:srgbClr val="4F81BD"/>
                </a:solidFill>
                <a:latin typeface="Cambria"/>
              </a:rPr>
              <a:t>Atlantic and Gulf Coasts</a:t>
            </a:r>
          </a:p>
          <a:p>
            <a:pPr lvl="1"/>
            <a:r>
              <a:rPr lang="en-US" b="1" baseline="0" dirty="0" smtClean="0">
                <a:solidFill>
                  <a:srgbClr val="4F81BD"/>
                </a:solidFill>
                <a:latin typeface="Cambria"/>
              </a:rPr>
              <a:t>National Forests</a:t>
            </a:r>
          </a:p>
          <a:p>
            <a:pPr lvl="2"/>
            <a:r>
              <a:rPr lang="en-US" b="1" i="1" baseline="0" dirty="0" smtClean="0">
                <a:solidFill>
                  <a:srgbClr val="4F81BD"/>
                </a:solidFill>
                <a:latin typeface="Cambria"/>
              </a:rPr>
              <a:t>Apalachicola</a:t>
            </a:r>
          </a:p>
          <a:p>
            <a:pPr lvl="2"/>
            <a:r>
              <a:rPr lang="en-US" b="1" i="1" baseline="0" dirty="0" smtClean="0">
                <a:solidFill>
                  <a:srgbClr val="4F81BD"/>
                </a:solidFill>
                <a:latin typeface="Cambria"/>
              </a:rPr>
              <a:t> Osceola</a:t>
            </a:r>
          </a:p>
          <a:p>
            <a:pPr lvl="2"/>
            <a:r>
              <a:rPr lang="en-US" b="1" i="1" baseline="0" dirty="0" smtClean="0">
                <a:solidFill>
                  <a:srgbClr val="4F81BD"/>
                </a:solidFill>
                <a:latin typeface="Cambria"/>
              </a:rPr>
              <a:t> Ocala</a:t>
            </a:r>
          </a:p>
          <a:p>
            <a:pPr lvl="1"/>
            <a:r>
              <a:rPr lang="en-US" b="1" baseline="0" dirty="0" smtClean="0">
                <a:solidFill>
                  <a:srgbClr val="4F81BD"/>
                </a:solidFill>
                <a:latin typeface="Cambria"/>
              </a:rPr>
              <a:t>Sub-tropical Wetlands</a:t>
            </a:r>
          </a:p>
          <a:p>
            <a:pPr lvl="2"/>
            <a:r>
              <a:rPr lang="en-US" b="1" i="1" baseline="0" dirty="0" smtClean="0">
                <a:solidFill>
                  <a:srgbClr val="4F81BD"/>
                </a:solidFill>
                <a:latin typeface="Cambria"/>
              </a:rPr>
              <a:t>Everglades</a:t>
            </a:r>
          </a:p>
          <a:p>
            <a:endParaRPr lang="en-US" dirty="0"/>
          </a:p>
        </p:txBody>
      </p:sp>
      <p:sp>
        <p:nvSpPr>
          <p:cNvPr id="7170" name="AutoShape 2" descr="data:image/jpg;base64,/9j/4AAQSkZJRgABAQAAAQABAAD/2wCEAAkGBhQSERUUEhQUFRUVFRUYFhQVGBgXFBUVFBQXFRgWFBUXGyYeGBojGRUVIC8gIycpLCwsFR4xNTAqNSYrLCkBCQoKDgwOGg8PGi4kHyQsLCwsLCwsLSwsLCwqLCwsLCwsLCwsLCwsLCwsLCwsLCwsLCwsLCwsLCwsLCksLCkpLP/AABEIAMkA+wMBIgACEQEDEQH/xAAaAAACAwEBAAAAAAAAAAAAAAACAwEEBQAG/8QAQRAAAQMCAwUECAQEBQQDAAAAAQACEQMhBDFBElFhcZEFIoGhExQyQrHB0fAGUmLhFiNyghUzkrLxU3PC0jRDY//EABkBAAMBAQEAAAAAAAAAAAAAAAABAgMEBf/EAC8RAAICAQMDAgQFBQEAAAAAAAABAhEDEhMhMUFRBJEiQmGBFDJxofAjYrHR8VL/2gAMAwEAAhEDEQA/APSNw6ezDq23Dp7MOvb3Ty9BSZh00YdXmYdNbhkt0NBnjDovVlpDDoxh0t0egzBhkQwy0xh0Qwyl5g2zMGGU+rLU9WUjDKd4e2Zfqyn1Vaowyn1VLeDbMj1Vd6qtj1Vd6qjfDbMf1ZR6qtj1VQcKjfDbMf1Vd6qtb1ZccMnvC2zI9WUerLXOGQ+rJ7wbZlerqPVlq+rrvV0bwbZlHDLvV1q+rqPV0bwbZlerqDh1q+gQmglvD2zKOHQHDrXNBA6gnvBtmQcOluoLXdQSnUEbwbZkOw6D1ZazqKUaCe6Ghl1oT2NWaysd6c3E8V5+pnfoRotamsaFnNxfEdU1uOH5h1CnVIehGk1gRhgWaO0W/mb1Cn/FWD329Qlch6EaYYEYYFk/43T/AOo3quPb9L/qN6pXMWhGwGBEGBYv8R0h/wDYPNd/E9H84R8fgNETcDAp2AsH+K6I9/yQn8ZUPzHoip+A0xPQejC7YC87/GlHe7p+6F341pfq8vqjTMNMT0WwFGwF5l343pfq6t+qUfxxT3Hq36o0zFUT1WwFBaF5T+OKe53Vv1Qu/HFPcerfqipjqJ6stCgtC8kfxszcf9TVB/G7Nx/1BFSConrC0KIC8j/HFPcf9QRD8ZMOQPUIqQVE9XAUEBeXH4sbuPULv4rbud9+Cn4vJWhHp7ITC8ufxY38r+n7ID+Lm7n9P2TqQtMT1DoQOAXlz+L2fr6IP4upnV3UfVOpCqJ6ZwCW6F5s/ipm8+Sg/idmck9PqnUg0xN90JawHfimn+pL/iln6k6kLTE8K3tp+8nqmM7XcdfM/VZAYPzjwaUYa0e888mj6LRuXle6Mfs/Y3PXH/nb1J+EoRj3/mHnHwWYyoyMn8yRKL+X+rr+6m3/AO0Xf9rNduJefe8nf+qttc2L1Hzu2SB1hea2zFvIk/NW+zxWqew5zW6uJcG9dfBYN5JOouzVOEeZI1qlQ6ekPHT4IPSmYy4EtB87qhiMDU1ft8Jd17yQzCP/ACDr9FbxZ1xRO5jZqHEb3N/1Nn4ofXBoT5fJVmYB50YP7ZKfS7HHvOMbgAPiSrXp8zIeWA31o/uufXPFJxOHa2zRWPLZI6kqg517ip4hsrKeLLDq/wDJayRfRGj6weK41eaoNxkeyXCN7hbp93S/TGbX/uH1XO5T6WWtNGn6bmo9Ly6/RZvrDhp0go6WPIF2g89r5KXKaKWll70o+4XGss12OpnSD/V8ijGLEWdA3Xjkd6nXIdRLprcUv0/LyVP0onMKWVBuB8+ie4xUiya28/BcXjeqrs+B0y/ZQKki2/IncnuMVItB33CJ1QkATlwA+Cp+kOWXAItviUtxgooeajhk49SgNV35j5pfphN9r5KW4lmt/E/VG6ytCfcL07t7vNR6w78zh4lBVrs0m+f7SgbUbz4X84Fk91hoXkM4x35j1KUcc78x81DalyAHSLxGXOQje18Wa/8A0CI5qllrqLbsUe0Hbyu9dfv+CrPqQTIg8RHUaIPTfchXuWRp+oh2Ia3dwGvREcQ4xstefAgeBMI6Vj3WRx/4TZqHgeV+pVf0Y9W3+hFZH0QAqP1DRzN/JSyrxA5CfiUylgC43J+Q5lWaHZrTeCYJF58p04wud5orojVY5MTRqs1D3HmB5NWuztp2yGhroAAA2sgFXp0abRaPCPh1sjbUbocz9+P1TXrckfycfZf6D8On1Gt7VecmjjL/AKqfXqn5W9SlurCMvKNUz07d3/AH7qX6/P5GvT4zhXqmLtvubNuMpjaNU5vieA6ZIDiRESBxJGiCrjWx7Q5TPwWL9Vnl8zLWLGuxYfgz71U7s4VV3ohmXE9fkqtXHsIiT4cEh2LGgceZ+9ym5y/M2wbiulGiazR7LZ5nz0Sq/aIaYhs7gNp26AM1SGJjKPrwVijjdmXACDEmLn5nkqhGN/Hde5MpOvhHtFR1xTAtPeLW9RdIOMMxLf7fhJhPqYtr2kObYiCNT0WPXwFO523M5n656rrnHBX9N+9/8MoyyfMXvWAbSD4j6cERfTOdJv8AqIPPNZLuz6g9l8jMSEQ9K0d5sje0iehWmxnx8ojchLqXqmGpkTdvIpPq4/M/oCEvD19s2MEaGZVhrefDUzuJCwlnkuJJexosa7C3UzaKh8R+670jr3niNn5rnMLSQQRHXql+k+/vRQ8mrsgqh9Kk5xHtcxAjnddWwVYZGR0+CW1/LrnPJWKWKIgSOR+i2x5caVTjf1IlGT5TKpbWH/P7IDiawNpHIgK1i621b2SLy34Rqq7muA9qRMXB8PuyeWeH5EOKn3YJxdU5hx6H4FAccdWnofmjL3T7Q6nw6qKmIeJkSJ90/RZRcO6/cp6vIl3aAObR4z9FJqtPLdNs0v1uDfa8RMa6iUx3aoIFm2z3nI77LVLH9US3IW6qIXNxIROxgPLkFHpR+nyVNYl8z9ibn4Hf4ly8Ii3gpb2iZvAGcSdbLLDbZzxyTNmDumFzaEbamaNXtQZMOe+UWG7QIEG97ZCLaXsswtPCDqEdOwyud9uUqdKoNTs0v8VOUX5wf3QVO0HRYjOIzj7CqsrDaJjav7RmTvAPigdVM3cBpAPjF0tKHbL3rb4ubDKYHyk/subWJubfcdBl4rPONaBdxm9wRM6EnNcce0DMkH9J+Y4KlB9kK/Jp7ZdaQI1OVtbKRVEDIxlGbvCN/HRZZ7SBNmuPCPO55rh2iRlTdO/78U9qfgVo13YobgNI2Y10Gg4oGkk2twyJA5XHPzWWztR2tM8b5nijb2u78hETHezJOpi6NnJ2Qao+TSdSiJt4XtoLxkq78W0Gw2iNBeBnyVZ+Le+NqwAyBz5lHQY73W24C3VdOP0bavI6M5ZV0iOdiqhHdaGzqbnmBkP2S6eD2nCSXGdb34BWaWCJPedHmfordGiIGyQNr3teungrlk9Phj8HLJUck3zwjvRtH5ifAdNDraVzMOxxzgXuSPooezvQYJibE2zznM/U70JqmbtNuI0zB4x8Vxv1eZ/MbbUF2JbhGg2m2s6ZwRHKyTiMeLhpLhkQBNxncH5pz27QIIjaBvNwNRcRGQsq3qeyTEED+0zvjnxVY1DLJvLLn+fYJNxVQQptZz4cKRAkAFxAE77nJN9A6xlo3iZ8CQ0yk+suaO8xwJOoMEG9/K43qRjA3OxnUfW5WMr7IpfUI0H/AKMxk4zn/SFww75iWHXMQYmxBiMvgq5xTRdrgJiDIifHIqDjRl6W3Ag3yJiU6fgOBo24I2HkWuIIvneUoVrGzo4gjI3FwJupGMEEF4mREEDxB5oPWxPtg5A3HmZ5p/YKJ9eBnUHju8fLimtxAN5g20/dIqVxN9hx4lp+uoCW9wLpIGuU5cgYKdCLvpwZvv8AA8fBV6+DpvEwAd7bHLVAHgE2F875W8kFKo25MxwOfEcfqkk1ygsQ/AOaDsu2uB0QDEOGbeittqNn3r8RluPFB6QcV2xlja+Pr9DF6uxVbi2mJcRHD6BXJFjtWiRNpi/TJUhSk2CY/BSZe60RATn6fwxxyIKrjmgiJPKAOMdVDajnew2M7uM57lzWNbkPqjGJIyVw9Mu5Ly+CWdnvdYvyyA4q3T7BZm8n75qu3GO0lMd2kIjYcTa826fJVKGjovYcZJlllHDt90u8VY9ZZEtotjjfyWScY8iGMzEXM/7QFLqddwAMD74/dlGuXj3ZVfyjQqYhxFmNaOQCQ6i6ATF+IPwy8UkYKqQZqxwyy3QLJ9LsUe06o514iSJJ0kmT4LKXqdHj92Pb1eQhg2xd9zuyETwvloiFGmGzfcJOZ+eYC6n2RRAl4JAJkEunI+zGmWpnkjPY1ED2Mx72eQNjOeawfqZv5n7FLFHwFUqMZHsiAINtZO1JzhQce1w9sS1oMbQi1riYko24KmfZp0yCIyAtPHPW46plPB0wHbNJhFgO6IyzJMnoueUtX5mzRRroZ5xzb/zWxfulwveM55JoxI2RsvabGe82AIi11fa1rRshlO24D2Z3HO3FVKvY9J2bQJEnZMOafgeinXHuGk7C1e9cgSN93WzHhuQsdLu6N/teVgsOrgBtEA5EgHKbqZqNiHm2U3XV+HfVMz1no217E5yYI3Tv1jMQuFamCL57/djy1CxG9tFubLwBOekEwRmVawvabHCAYiCRvic7TkVhLHJdUVqRo1K9oDS6QYdJBGsmEXrAEAkl14i8G55xdIdi2vFyRGQFpiSDIyzhMbXIOQaSPaOWWe1neyiirDfSBB22jOYtBjI8M0inQZcNbvlto8fgpeXNkFzZ3CbiIOYtoUJqiCS2TBGszYyL5D6Kk2IBmFpmP5Tc72uCB9VL8E2bNpETAEAGONhqjfUdZ41Am8ic4EmSN/NL9K4uH/lIvvnWyep+Q4JfhWtu1rQbxLeJ1QV8Ow3LGzOjQCL8PC6iqDN/Zj2hmJIy8+aFzZ2dXSRmLj3Zjh8077gA3CUwDnlmC6RfOEp2Da4919iCRMOE7spR1nGROpsR58j4oDIJi03veYOYKpP6iK5wr9nNrptFwhbTrD3fMJ1QlxsYk5EyAd4Iy3qWU7XE8QQR5q9VCANa1ksGUr04XemC9NHMNIRBsZquau5DtlPkRf8ATiLJZuqprld6cpJDs1sNUAyKuNrgRfX5btZmF531k70BxL9HFcufDKa4ZrDIkekFS21AaLgRG8wct3wQ+kaJNyTputI4aR4rz/8AidUR3hA0gRzhEO2agNw0j8sQMo0Mrk/DzRrrTPSDFtB5A7zexzn4ckHrjptABtvIH6TAi953rzg7XqbmX/TuTh+IKn5Keujtd/euh4JD1ryb7qpDgXd6JtYtnQ7WcRM8wjoU2gEu2hezN+smDJ8F5sdu1B7rJv3odImcodx8gmn8ROkEsYbR72gi3etYKX6eYal5PR03hsixME2ttHQEHLNB6U7I2gLi86HLaO4BYjfxN/8AkBaO68g8TcFWMN2/SPtB7TbQEAzNojX4b1m8M1zQ9S8gYnBuZmJGjhOyfoq5qLXo9q0TYVWiZ9raaL5zIi4SK3YQc3aovacu6HB0zOUEnyXZiz9siozeN/KZToKRUoDMWK4lDtLspMwssNx7we8A7yPkrlPGMePag/lJiBuvY9VmByhzJWEsEX0LU/J6MtBgk3FsogRAIPibKdsiJLd3egW5kcFh4Xs1zg4h+yALiSJ6IqHZ7He1Ug8Wl3mufYXNv9jXV9DQdjaTI7wteGmb5Tbh92Cit28yZaDcXAEDpvSR2SyLVWnqPiEp2HYNZTWGA7khju2J9w6botw+80t3ap/J8PiAge8DJKNcLRYIeCHJnHtB27z4yoPaJvLc933ZJe5DK02Ykax57Q4HqiZ2kAPYB4pIw7jk13QoTTO49FO1AepgSu2lxKAuXTZnQzaXbSXK423p2FDNpdtINk7j035KHSLGx3FKwoZtKNpL2l0phQzaUINpdtJDoYESVtKQ5SOhzWAoxhZSRUTWV1DvsUqHN7JcciPvwQVuzHtzaY3i48lZoYkHWFfpYsjWR0KweScWarHFnn/RqA1ehrUab87HeLeWqzcV2cW3FxvCuGaMuGRLE0U5XSocIUbS6LMaClSHIZUEosC5h8YW23pRrJEp2ExDWuBc3aHQ+BKhpK2Um3wT6R24/RT6J5ixvEeK2cJ2i1zpploPdOy+xz2SAdbH7zTK9e7SQ7Z9onlk0jSx8lzPO06o12zHp9l1Xe7A3usLW14p3+DEAl5jcRcEzGdss/ArQqVyQ2TlHjI4ZjPlBUOe6AC7RrQJn3rXzH7KHnm+g9ESmzs1m1Al0QTJ2bGRPWLLqVFrYLWtJgyfaAuYPwyTaNbZAa6C4CxEGW5333+SENIc7Zi5Bg2AykDf+6nXJ9WFIUcbDCDIMzaLE8s+abtDWm88iY+Ko4oDqSSDcC/30TGZe2eh+RRp4CzPbhDvHh+6t0ezwRYz8cpsAg2yDmDMkgzpuPgm0haWghupnxjgT8lvKcn3JSQyhTFy1tstryPjZPpO70QILY3QRkDIsEnbu0GBec44380tlaTqTlHOekLB2yuhpMykzDXWjLIQjoMDi7bEe8bEknjru88kNHEnYgOgxloA0/CfNV61e42e9FiTkQBA3wTtTxWdW+C+EDiMDTJIgBwEkzeBMmG2m2SUewpJAcG2BvcBpkCdZJC021QyC3vREvdnaYHP5KH0i8EAQ4mdrfBknMBuY+CazTXRicUefHZzzMCQDE6TJEX4hV3NIMHReoqVi9mzsgQO66xgidPDqkY7ssHZOrhyvYwTvg5fRbx9S7qRDh4POrldqYHckuw66FkTE4MSuROpFDsqtSJokOTaeKcMikQuSdMOUadPtbRwlWG9pDTx3LFlSHQsniiWskjTrNa7Kx8lReyChbWRmrOaqKcRSpi4UqYULSzOjlC5cnYAkJ1DGvpghpsQZGl7ZJUrpUuKfUpNo1cJi21C0RsvaIDhJG64nj5p7wWwKne2SQIIMuF2zf7hYKdh8UWmTcSJG/queWKuhrqTNNpmoQHRsi02nQ30Bupq4a52HGRFjvvM+XVIoMFR0tzAJAn3hcNg6IqOKyqOzJuI/UJIgzH0KzoKoT6AuIcIdrAzDtbHpCaXhtg1w4DIawJR1KxkPbrEDeA4wOf1XVGtk7TSSSTnvunZJn1KkmSDvtkIKZQl4n53+8kNGnYsvN7ctEddoAYQII7rosJnh4FW/AjqpA0JgwTxjT73KxhKZIJgEudYjXQDxkqMYzZOwLGLE6mBfpouo1A1pAkXyi5OcXsYPwUPlDLNbAO2XEtFgHEHOQbjy8wq9Km5sbElxc6+XeOUnS3yKkY4t/l2DXNNiJkm45Xd5BHtAAZwPakZSNQPvJLkfA1rtmKYjaALjrJ1BJyNzqm4RjjsFpFyQNwJtBOsT4Sl4Kh3tsnZbskG0km4zOgBHRDWNRlRs+zHd3RtX2t1hHis2r4Qy2aoFXYv3ZBAsXF5zvnlZOxMh4g7RHtbVwGgEgQMshqq0l8tjacb7WXszYbjAsoDpguyf/ug93nbNZuJVkmg19R0uh2cDWwzGkC/ilYns4tA1JJEDMEXv4QULWXucyZdoDNuIsFbxtWI2JsbneN54x1hVbTSQKXBkPp7xHNLNNej7QLqzGgsLWiC24J7wz5Qs3/DA4n0bpbsg3znWeC0jl454KdGb6BCcKtJ/ZLwJseRueX3oqpzg2VrJfRhpTKlPCFxhoknRbOG/CuRqVABOTLnI6kCNNCrnYGHbGoJuTyMROg+q1SQx3dAJE3dEWByPGy5svqZJ6YgoLqZrPw7hu6O8dkOLnAkTqJ3QJEiBkqFH8Jl0/zWN3AgzO47ua9LgxuEZGNS3Uifggrua2CHASbkatDrOgZLL8RkXCY9Eas8KcM4GHAtzzG5SaMBeuxdNjxD/eEjheZBzvmVhdq9nhhJYe5MCfay1XbD1Gp8mThRjqJUvQFdiZlQUqJUSuTAmVChcgZLXkGQYV6hiw6zrGIB0vbJUIULKcE+S1Ki6WX2XRAFi02cZGvKbohjYtI8c0mli4ABHCeHEKXYGbtLIOUzKz6dR1fQL0neJdN5gjIT+bwXUqkAz4HUZgW4z5KcMzbMus6bNy8SVONw3ejaMXM2iReAc+Eo46EBU2+laHSQ5uZMnK2ZytFlbdWhsPGgcNZuDBCqHFBoi0mBqBs7yOc9UzBS6oQXROYOUN0HVS/IxVJkAA5E946QbiJ1VuljTDZ9l0bOl2bzvNgFD3BzmsewSxhyyIGUxkAB43Qsw8u2C+WiS3fNpOVrzGeqT56jouNowwgEgNnOwndOU38ur8a7bo03tMkQ18e8HOIME2AkAxrG5U8Vij3gALODbcYOuZ3whfshrWUrNJDiRnJ7o2hPDJRXdjstdnYaWguNiYdG8EgG2V4tx0TadEuBDoOw4RebXgZDiL7kGHqOpU2OaLS9rr3ubkjSLHw4qcDWl7nE23TmSZnnBKzd8tFHYSu19ZwhphjrECC4GBtDfI80frBfUNMuIY1pOQ7pBA1yMwENXAiDVB7wEug22ZjZEX2tfLRTg9oBpj2iS4m5IcTFuENHik66iXga0OcPSeknZnXh3Y3ZprKE7ZGRDXDSXRbrBCpsa5tOoG5DbcRaCCbHgQYyVj16AwAQHBl3aAzm4aGHGDvChp9iv1AOINrwRALdZiJ3Isbg9toMXnPVp+kBTh3NfZ2yLGHHImQc8spzzhTVxgLobDb7IAyMkiI3FLlPgFQfZmEeA67QJvoSBx5xZNqekZDmjuSWvJM7B2gA9rRe0XSGtdtdwQA1pPCQD8VaJlrWtINpduk6HjdZyfNlrkN8u2dSJDnCdnIGZ0t8UFBjXBwcdkQCzLQmZ4ZHxS6b3juTAmJNrkZE7gkYphYW5OGpAmIzaT/bPKUJdhNjXWESJIEmZGcAj4QgqtaWFpAI15RlPQpr8XtCbFgAtrImALaSUlmK2hceIsAZuTvVK+pJ5TF0Cxxa62u+xySVd7ZxG3UJgCNYgkfqVCV6kG2k2ZNUcFKhTK0sRy5QplFhRygrpUSgDlELpXSkM1G0TY7QmO74TKqYd7nmLk6DfP8AwgpVHOdDcrzOUa8rbk2rU7zS03ZoLOkGORyHVZVQgjRLQHuhxJhoG8G+0OFuqfhqmwTtCdoWeBNnR3SNRYjqmux7HvEtAlpDoyk3MhV8TTLXhtgPzG4vOo/5U9eGMc6aQmQ5zRIdoWbXG9hbxVimym/vMk6WsWg/MEqliyfRAHPhkb6TpEeMJeHqOiYAAziwscjxUtWrHZotqh1NzHG4IuRuEzPJT2WwQCBLgGuvlsstIG+8qsypOQvnlpGZ6pLqks2R7Q3SCJMAdLKdPYLNuthu/IPdc7OReDkBpl4l29DhR6P0r5hxAGW0Mi6IOdoB/ZVRTMuZLmu2A8TOYg74gxnoj7JqbVWS6Bf0lrOAuYF955KGuBp8lmgzK8RV2e7EQQHZbgn4bBzTJNnU3OsD7UmbcRtARlmquOZbEHu57LcrlozOhuR4qvR7QeKZBPulwteSZIB4z5JNNrgd11NN+LDSC0SCw7RJ9ozA3DIGeY4RXLjsxTEkNLoAOQEm/CfC6qvxX89lQG8XDmiCWCYIIuM55rXOLaWu9E6JaYE3DXZZHSY8OKhqqGuSi4fyw5sjvGBnbZBMxndyZQqZwARqP0g6ccvNQKZ23APBDWVI4mzQ5p3EDoFUwmKzMEEjzE5k6oatC6Mv4hg7oYSZEDdJN5I4xmksedoAmZjugQMpzFsxrmkekveQ0kXN4jxuM7c1NMkjvxeIvsmBl4bvFCjSBvuWXY4gOaIh9zwi0NPhBKml22Q25Du66Lb7bRPCT1VanVERaI1zF8reHVNeQBOyPZIbqSTlfUAjyS0ro0CbIou7gZYExnJNzruKZQZJMgyATHEECI6pNPfJJMHayaDvG+PpC6pUIEkjWJgb555IaHHqYnalTaeSY3Wj5Kim16sklJXoQVKiHywpXKApVCOXSuUBFgTKgqSoTAhcuXIAdQpw83Ft83v8U0UxeSASb3kx8kqn7Z+9Eql7RUdRFjEYfYOVzccBbL70Vn0RgtsSAbHju6lHU9lvJ3wKdjf8w82/JZOQ0V8PtvOy4CJgv0yiCPvIK1huzSHFri0CIIJgPN5AJ1SsDkf6/wD2Wr2h7Def/ghspK1Zn06+xU2CRYQTaJzPyHgqNAC5kHvRN+cjcm9p+z4D4NSaH+U7+kppcEGx2zWaB6TMlmza4MQO67wmeIVXsmo5lMOEiDJIOYzvvzy4oMR/8Kn/AFO/3IsL/wDGqc/kFCVRr60V3GYnG7MteCO7JyycNoZZ6eCGi6aRmZsWiOBJ6yqfaHvf9ml8Anaj/tj4JOKoC3QqsqvosIDDJBkW3GDNsoQYtopP2Zlsu2HDIXsJGojLkuoewf6X/EJmN/ym/wBb/mkutD7DGdo7B2iBZpB1gOt0nLclUzB1nMgXN+9YmxPFZtP2T/R8yrOGzP8AT9EnBJBdlsVi102GRJO+8RH0TcLWZcuDiNmxkZZWk3/5VTtH2f7W/EI9G/0u/wBynTcRN0wquINxsw0wRskRxuRny3oH1C+TPdBHDSNeZSxmOR/812H05O+JTaoVmvRrAtFOxIg7R90DLLd81kdu4lvsgOBFs7RyLQVewH+W/kVk/iH/ADf7R8EsKWo1bqJlkrlC4LtMiV0qFJTAmVwQo2IAlwQInICgCZXShXIGf//Z"/>
          <p:cNvSpPr>
            <a:spLocks noChangeAspect="1" noChangeArrowheads="1"/>
          </p:cNvSpPr>
          <p:nvPr/>
        </p:nvSpPr>
        <p:spPr bwMode="auto">
          <a:xfrm>
            <a:off x="80963"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ttp://www.destination360.com/north-america/us/florida/images/s/florida-everglades.jpg"/>
          <p:cNvPicPr>
            <a:picLocks noChangeAspect="1" noChangeArrowheads="1"/>
          </p:cNvPicPr>
          <p:nvPr/>
        </p:nvPicPr>
        <p:blipFill>
          <a:blip r:embed="rId3" cstate="print"/>
          <a:srcRect/>
          <a:stretch>
            <a:fillRect/>
          </a:stretch>
        </p:blipFill>
        <p:spPr bwMode="auto">
          <a:xfrm>
            <a:off x="4648200" y="2514600"/>
            <a:ext cx="3952875" cy="3162301"/>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p:cTn id="5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p:cTn id="6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1" end="11"/>
                                            </p:txEl>
                                          </p:spTgt>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p:cTn id="6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7172"/>
                                        </p:tgtEl>
                                        <p:attrNameLst>
                                          <p:attrName>style.visibility</p:attrName>
                                        </p:attrNameLst>
                                      </p:cBhvr>
                                      <p:to>
                                        <p:strVal val="visible"/>
                                      </p:to>
                                    </p:set>
                                    <p:anim calcmode="lin" valueType="num">
                                      <p:cBhvr>
                                        <p:cTn id="75" dur="500" fill="hold"/>
                                        <p:tgtEl>
                                          <p:spTgt spid="7172"/>
                                        </p:tgtEl>
                                        <p:attrNameLst>
                                          <p:attrName>ppt_x</p:attrName>
                                        </p:attrNameLst>
                                      </p:cBhvr>
                                      <p:tavLst>
                                        <p:tav tm="0">
                                          <p:val>
                                            <p:strVal val="#ppt_x-.2"/>
                                          </p:val>
                                        </p:tav>
                                        <p:tav tm="100000">
                                          <p:val>
                                            <p:strVal val="#ppt_x"/>
                                          </p:val>
                                        </p:tav>
                                      </p:tavLst>
                                    </p:anim>
                                    <p:anim calcmode="lin" valueType="num">
                                      <p:cBhvr>
                                        <p:cTn id="76" dur="5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7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5C18"/>
                </a:solidFill>
                <a:latin typeface="Ravie" pitchFamily="82" charset="0"/>
              </a:rPr>
              <a:t>Florida Population</a:t>
            </a:r>
            <a:endParaRPr lang="en-US" dirty="0">
              <a:solidFill>
                <a:srgbClr val="F45C18"/>
              </a:solidFill>
              <a:latin typeface="Ravie" pitchFamily="82" charset="0"/>
            </a:endParaRPr>
          </a:p>
        </p:txBody>
      </p:sp>
      <p:graphicFrame>
        <p:nvGraphicFramePr>
          <p:cNvPr id="5" name="Chart 4"/>
          <p:cNvGraphicFramePr/>
          <p:nvPr/>
        </p:nvGraphicFramePr>
        <p:xfrm>
          <a:off x="1447800" y="2057400"/>
          <a:ext cx="61722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1"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xit" presetSubtype="0" accel="100000" fill="hold" grpId="0" nodeType="clickEffect">
                                  <p:stCondLst>
                                    <p:cond delay="0"/>
                                  </p:stCondLst>
                                  <p:iterate type="lt">
                                    <p:tmPct val="0"/>
                                  </p:iterate>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 calcmode="lin" valueType="num">
                                      <p:cBhvr>
                                        <p:cTn id="23" dur="500"/>
                                        <p:tgtEl>
                                          <p:spTgt spid="5"/>
                                        </p:tgtEl>
                                        <p:attrNameLst>
                                          <p:attrName>style.rotation</p:attrName>
                                        </p:attrNameLst>
                                      </p:cBhvr>
                                      <p:tavLst>
                                        <p:tav tm="0">
                                          <p:val>
                                            <p:fltVal val="0"/>
                                          </p:val>
                                        </p:tav>
                                        <p:tav tm="100000">
                                          <p:val>
                                            <p:fltVal val="36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5"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1582400" cy="609600"/>
          </a:xfrm>
        </p:spPr>
        <p:txBody>
          <a:bodyPr>
            <a:noAutofit/>
          </a:bodyPr>
          <a:lstStyle/>
          <a:p>
            <a:pPr marR="0" rtl="0"/>
            <a:r>
              <a:rPr lang="en-US" sz="3200" b="1" baseline="0" dirty="0" smtClean="0">
                <a:solidFill>
                  <a:srgbClr val="F45C18"/>
                </a:solidFill>
                <a:latin typeface="Ravie" pitchFamily="82" charset="0"/>
              </a:rPr>
              <a:t>Human Environment Interactions</a:t>
            </a:r>
          </a:p>
        </p:txBody>
      </p:sp>
      <p:sp>
        <p:nvSpPr>
          <p:cNvPr id="3" name="Text Placeholder 2"/>
          <p:cNvSpPr>
            <a:spLocks noGrp="1"/>
          </p:cNvSpPr>
          <p:nvPr>
            <p:ph type="body" idx="1"/>
          </p:nvPr>
        </p:nvSpPr>
        <p:spPr>
          <a:xfrm>
            <a:off x="228600" y="1524000"/>
            <a:ext cx="8229600" cy="4389120"/>
          </a:xfrm>
        </p:spPr>
        <p:txBody>
          <a:bodyPr>
            <a:noAutofit/>
          </a:bodyPr>
          <a:lstStyle/>
          <a:p>
            <a:pPr marR="0" lvl="0" rtl="0"/>
            <a:r>
              <a:rPr lang="en-US" sz="1800" b="1" baseline="0" dirty="0" smtClean="0">
                <a:solidFill>
                  <a:srgbClr val="4F81BD"/>
                </a:solidFill>
                <a:latin typeface="Cambria"/>
              </a:rPr>
              <a:t>How do people interact with others in cities, farms and other communities?</a:t>
            </a:r>
          </a:p>
          <a:p>
            <a:pPr marR="0" lvl="1" rtl="0"/>
            <a:r>
              <a:rPr lang="en-US" sz="1800" b="1" baseline="0" dirty="0" smtClean="0">
                <a:solidFill>
                  <a:srgbClr val="4F81BD"/>
                </a:solidFill>
                <a:latin typeface="Cambria"/>
              </a:rPr>
              <a:t>Farmers harvest citrus fruits</a:t>
            </a:r>
          </a:p>
          <a:p>
            <a:pPr marR="0" lvl="1" rtl="0"/>
            <a:r>
              <a:rPr lang="en-US" sz="1800" b="1" baseline="0" dirty="0" smtClean="0">
                <a:solidFill>
                  <a:srgbClr val="4F81BD"/>
                </a:solidFill>
                <a:latin typeface="Cambria"/>
              </a:rPr>
              <a:t>Beaches are commonly visited</a:t>
            </a:r>
          </a:p>
          <a:p>
            <a:pPr marR="0" lvl="1" rtl="0"/>
            <a:r>
              <a:rPr lang="en-US" sz="1800" b="1" baseline="0" dirty="0" smtClean="0">
                <a:solidFill>
                  <a:srgbClr val="4F81BD"/>
                </a:solidFill>
                <a:latin typeface="Cambria"/>
              </a:rPr>
              <a:t>Boating is very common and popular</a:t>
            </a:r>
          </a:p>
          <a:p>
            <a:pPr marR="0" lvl="1" rtl="0"/>
            <a:r>
              <a:rPr lang="en-US" sz="1800" b="1" baseline="0" dirty="0" smtClean="0">
                <a:solidFill>
                  <a:srgbClr val="4F81BD"/>
                </a:solidFill>
                <a:latin typeface="Cambria"/>
              </a:rPr>
              <a:t>Many Celebrities Own Houses in Miami Such as:</a:t>
            </a:r>
          </a:p>
          <a:p>
            <a:pPr marR="0" lvl="2" rtl="0"/>
            <a:r>
              <a:rPr lang="en-US" sz="1800" b="1" i="1" baseline="0" dirty="0" smtClean="0">
                <a:solidFill>
                  <a:srgbClr val="4F81BD"/>
                </a:solidFill>
                <a:latin typeface="Cambria"/>
              </a:rPr>
              <a:t>Dwayne Wade</a:t>
            </a:r>
          </a:p>
          <a:p>
            <a:pPr marR="0" lvl="2" rtl="0"/>
            <a:r>
              <a:rPr lang="en-US" sz="1800" b="1" i="1" baseline="0" dirty="0" smtClean="0">
                <a:solidFill>
                  <a:srgbClr val="4F81BD"/>
                </a:solidFill>
                <a:latin typeface="Cambria"/>
              </a:rPr>
              <a:t>Hulk Hogan</a:t>
            </a:r>
          </a:p>
          <a:p>
            <a:pPr marR="0" lvl="2" rtl="0"/>
            <a:r>
              <a:rPr lang="en-US" sz="1800" b="1" i="1" baseline="0" dirty="0" smtClean="0">
                <a:solidFill>
                  <a:srgbClr val="4F81BD"/>
                </a:solidFill>
                <a:latin typeface="Cambria"/>
              </a:rPr>
              <a:t>Jennifer Lopez</a:t>
            </a:r>
          </a:p>
          <a:p>
            <a:pPr marR="0" lvl="2" rtl="0"/>
            <a:r>
              <a:rPr lang="en-US" sz="1800" b="1" i="1" baseline="0" dirty="0" smtClean="0">
                <a:solidFill>
                  <a:srgbClr val="4F81BD"/>
                </a:solidFill>
                <a:latin typeface="Cambria"/>
              </a:rPr>
              <a:t>Madonna</a:t>
            </a:r>
          </a:p>
          <a:p>
            <a:pPr marR="0" lvl="2" rtl="0"/>
            <a:r>
              <a:rPr lang="en-US" sz="1800" b="1" i="1" baseline="0" dirty="0" smtClean="0">
                <a:solidFill>
                  <a:srgbClr val="4F81BD"/>
                </a:solidFill>
                <a:latin typeface="Cambria"/>
              </a:rPr>
              <a:t>Matt Damon</a:t>
            </a:r>
          </a:p>
          <a:p>
            <a:pPr marR="0" lvl="2" rtl="0"/>
            <a:r>
              <a:rPr lang="en-US" sz="1800" b="1" i="1" baseline="0" dirty="0" smtClean="0">
                <a:solidFill>
                  <a:srgbClr val="4F81BD"/>
                </a:solidFill>
                <a:latin typeface="Cambria"/>
              </a:rPr>
              <a:t>Shaquille O’Neal</a:t>
            </a:r>
          </a:p>
          <a:p>
            <a:pPr marR="0" lvl="1" rtl="0"/>
            <a:r>
              <a:rPr lang="en-US" sz="1800" b="1" baseline="0" dirty="0" smtClean="0">
                <a:solidFill>
                  <a:srgbClr val="4F81BD"/>
                </a:solidFill>
                <a:latin typeface="Cambria"/>
              </a:rPr>
              <a:t>Highest Cuban American Population in US</a:t>
            </a:r>
          </a:p>
          <a:p>
            <a:pPr marR="0" lvl="2" rtl="0"/>
            <a:r>
              <a:rPr lang="it-IT" sz="1800" b="1" i="1" baseline="0" dirty="0" smtClean="0">
                <a:solidFill>
                  <a:srgbClr val="4F81BD"/>
                </a:solidFill>
                <a:latin typeface="Cambria"/>
              </a:rPr>
              <a:t>Traditional foods include: rice, arroz con pollo, pan con bistec</a:t>
            </a:r>
          </a:p>
          <a:p>
            <a:pPr marR="0" lvl="2" rtl="0"/>
            <a:r>
              <a:rPr lang="en-US" sz="1800" b="1" i="1" baseline="0" dirty="0" smtClean="0">
                <a:solidFill>
                  <a:srgbClr val="4F81BD"/>
                </a:solidFill>
                <a:latin typeface="Cambria"/>
              </a:rPr>
              <a:t>Often drink café </a:t>
            </a:r>
            <a:r>
              <a:rPr lang="en-US" sz="1800" b="1" i="1" baseline="0" dirty="0" err="1" smtClean="0">
                <a:solidFill>
                  <a:srgbClr val="4F81BD"/>
                </a:solidFill>
                <a:latin typeface="Cambria"/>
              </a:rPr>
              <a:t>cubano</a:t>
            </a:r>
            <a:endParaRPr lang="en-US" sz="1800" b="1" i="1" baseline="0" dirty="0" smtClean="0">
              <a:solidFill>
                <a:srgbClr val="4F81BD"/>
              </a:solidFill>
              <a:latin typeface="Cambria"/>
            </a:endParaRPr>
          </a:p>
          <a:p>
            <a:pPr marR="0" lvl="2" rtl="0"/>
            <a:r>
              <a:rPr lang="en-US" sz="1800" b="1" i="1" baseline="0" dirty="0" smtClean="0">
                <a:solidFill>
                  <a:srgbClr val="4F81BD"/>
                </a:solidFill>
                <a:latin typeface="Cambria"/>
              </a:rPr>
              <a:t>Most are Roman Catholic</a:t>
            </a:r>
          </a:p>
        </p:txBody>
      </p:sp>
      <p:pic>
        <p:nvPicPr>
          <p:cNvPr id="12292" name="Picture 4" descr="florida marinas and where to go boating"/>
          <p:cNvPicPr>
            <a:picLocks noChangeAspect="1" noChangeArrowheads="1"/>
          </p:cNvPicPr>
          <p:nvPr/>
        </p:nvPicPr>
        <p:blipFill>
          <a:blip r:embed="rId3" cstate="print"/>
          <a:srcRect/>
          <a:stretch>
            <a:fillRect/>
          </a:stretch>
        </p:blipFill>
        <p:spPr bwMode="auto">
          <a:xfrm>
            <a:off x="3733800" y="3733800"/>
            <a:ext cx="2419350" cy="1451611"/>
          </a:xfrm>
          <a:prstGeom prst="rect">
            <a:avLst/>
          </a:prstGeom>
          <a:noFill/>
        </p:spPr>
      </p:pic>
      <p:sp>
        <p:nvSpPr>
          <p:cNvPr id="12294" name="AutoShape 6" descr="data:image/jpg;base64,/9j/4AAQSkZJRgABAQAAAQABAAD/2wCEAAkGBhQSERQUExQWFRUVFxwXFxcYGBoYGBoYGhgXHBgcHhwgHCYfGB0jGxgXHy8gIycpLCwsGh4xNTAqNScrLCkBCQoKDgwOGg8PGiwkHyQvLCksLCwvLCwsLCwsKSwsLCwsLCwsKS8sLCwsLCwsLCwsLCwvLCwsLCwsLCwsLCwsLP/AABEIALMBGgMBIgACEQEDEQH/xAAcAAABBQEBAQAAAAAAAAAAAAAEAAIDBQYBBwj/xABFEAACAQMCBAMGAwUFBwMFAQABAhEAAyESMQQFQVEiYXEGEzKBkaFCsfAHI1LB0RQVcuHxM0NigpLC0pOisiQ0g7PiFv/EABsBAAMBAQEBAQAAAAAAAAAAAAECAwQABQYH/8QAMREAAQMCBAIJBAMBAQAAAAAAAQACEQMhBBIxQVHwBRMUImGBkaHRMnGxwVLh8RVC/9oADAMBAAIRAxEAPwC5a5TfeUxqbX0oC/Oi4qY3Kb7yo6VNlQLipPe133tQ12K6F2YqX3ldD1CKcK7KuzFSi5TtdRCu0sJsxU4u04PUIp6ilIVQ4qT3ldD0yKcBQhNJTw9INTaeFoQjJSmlqrkUoroRlIvXNVdikRXQukqRDNIJ3NRxXVpYRBVlwF2P86tzc1CDWctuRRv94GIn6VmqUiTIW6lXDRBS5jZVdOn6UDNOdyTNcC1VogQVne7MZCYWpwfHlSZYrhWmhLJSBpxu1xfOmsK6F2Ype8pe9rhFMo5QlzFONymk0jSijCWSmkVEeHmpq7NK4SmY4hAslN01Oy03RWgFYy1NDR0FNbNP00ilMIQMpgSkRT9NLRRQhRxTgtPCU4LXSuDU1VpypXVWnRSqgC6FpwWkoqRRSKoCZFOC1IBXQKEpgEzTXQKk0133dCUcqiC07TTgld00JRhRFaQSpIrqiuldCYEruipNNOC0JTZVHopUQ1gjpnt1qW3wc5Y6f60mYJwwnRCaa4Vp5FcimSpjCuRTyK4BXIJhpEU/RS00UIUemuFal00tNdK6FCVrkVKVrkUUsKPTTtFdinBaQpmhW1zkamQBE9aGtezBLEa1AH1+n+daCK49qvPbiHjdew7CUjchVFj2ZT8bE/4cVFxPszn90ZHZt/qP8qu0syanNiPKj2h4Myu7HSc2MqxF7ldxQSyEAHJ/XShtNb1rXrQl3lFsnIn6D8hWluM/kFjqdHfwPqsbpp4tGJjFbG3yi0A3hHz7+VRDgkwHAI7TTdrB0CT/AJ7hqVkwtPCVqbvIrRAgR6b1GPZ5B1b7f0o9qYV3YKgWdVakT0mtCvs8h3Yjypx5IgOAfmaU4licYKoL2WdNPQE4FaJuVIen8qGu8tUQArd5Efc0BiGlE4R7bqpHCt/Cfoa6eHI3gepE/TerOzynWThhHcimHlQHU/b+tHrRxS9ndEwqw05Ekgd8VeWOTrGRP67UTwfLlQkxM7E9qR2IaNFVmDeSJWcvcPpaJmiuD5U1w9QN5PX0q9blqMQSMj9fOj7awIFSfirW1WmlgJd3tFk+J4A23g5G46TTv7udj4Vjy7f5UTz7nNy3xNu1bS002zcJuXPdxDqsIIhmzMFhtvWZ479rNu1dNuNbiQ2hUKqcbuOJK9ek9onFT7UYVT0e2Tey1tvlzp4iQSen+dBPbe5gCYOelece1H7VuKW7Fm/b0jBVbavpYbjUw8QODI8xiKruI/bBx0gqLNssFYlUBJxH4iwEkEwBNBtY6xdM/BjQG269nucst201FZIE96pb7SZ0hfIVN7Je1DcfwS3XUK5LIwHwllxI7AgjHTNWacsQhdWO5B3qtOplu5Zq1EOOWnACoGWpE4RmBIUkDc9KvX5EoMiSOx/WaJ0HTp6bfKqHECO6otwRBOdZSKc1s4860lvg0EiJnvmT86ntcGq7KvrFA4gcEW4Jx3WaTgLh2Q/r1qFrZG4I+VbEJQV3gyxOcHpQbiJN0z8FAsVQWuXuyyFkfKmXOBcbofpWsS2VHQDyprt2A8+9L2kzom7C0DUyswnKrjRCH51OOSt3X6n/AMavrjNGPpUYL9l+9Ka7jwRGEpjioblyRgn1WuWOGj8TH1M1huB52/vtWs+5QyRIBknEjHfUZnrv0m4v2+YXgghUznEkbgiTEef5bVi7Q1ovZbepJPFb1WApXL4rD8l9oWbVrfxM+EOTJmM5gEgiOnzmrx7bMA2sCfOKrSdTqDNmSVDUZYNVu9/GGUHzoBrTsc3RH/DNDf2KDpZxMTHWO/nUvC2VLHS0EY3BIJ7jp6GtALG6FZznfq33RI4AdWc+rUrwtY1mY6En8qeODkRqPrNRDkYn4jXBw3K4sd/5apbPNLYwMdsU/wDvhPP6GhX5Mo/Ec+lQ3uVx+OjFInVcXV2jQKxTmynb71KvGBun2j/WqnhuCE7zHWjtaJuRtOT6Z/KkeGDRUpvqO1RVzihG2w/W1UfB+1qXnKop6gGeo6AdTBBI6T1iheP9rQjsEVGVJlmcAAgqCD2ALDJjE9q89/v24WJLGLnxaWadcKcnXIEkbnvXn1cWykRaVsFFzxrC9cXimIwTpI9Kal9hmsT7Pe2DvetWyS4ghv4mkfF5ARsI9TNbK/xykwm/TpPijscdM966p0lh6Tczj5b+iVmBrVDDf6RScxYACR6xmn/2/wA58qrLnGw0kKUxJnIDEqDEZE/PPrWd5ryG/eLuvGELpAFpNVpTKgwXVi3UHA2ioM6Xwj/D7j4laD0diW7ytFzD204fh5D3l1yQLa/vLhYYICLLTONqy3M/2p3nUJZs/wBka4JW7xLAH/kTT4uwJxnah+Xeyt+0zaH9xaBQ6uHE3rhOHVndSV0gTp0mSceVjwnCcLwj62FlLrRqe6y++LHRMM7Y/EcRuMUlTpGgCLzPDn9+SvTwVWLe6wHNuLv8Re18c3vbYtMUa8LnDWmAZBKKqpcPiYYCsWPTqM/xXMuICm2odLZUxottbLWWMw0ZdJXGonYyTmvc+H9zeb3oh3IkXNQY6SIKDLaJ/hwJk7iiRbWZPwsPEdTDUGHiLYwJ1Y2AYkCZrG7phoMNZbxMfpa24En6jdeANyXjba3LZ4e+q41g2WIGnxAzp8JAnIO09JqXkXL7DcR7vjbjcMq7n3Tlye0QdOOpB9DXv8kZDGQPEhJjB84IzJk79Zqq9pvZDh+YD94Ct1cLdWNQnYGcOuRgnfqKaj0yHOh7YS1MF3e6U/2Q5nwZtDh+GvWh7rAUODqBJIcEmWLGZByDIPQm7ZDOCN968nufsYvSxTiLZIMrKkEjoZBMEHtNavgebcwswl3hDeKgA3LVwQxj4vFOTufhzOK9+jWbUbmaZ59l4WIoFjoiOfHVbF7Dj8YqSxfgeJoMZ2+1U/8AbXcKxRkJE6WiQexgkT6Go34gkZJrWKRcLrCa4YbBWp5gTtn1qezzTEde3T61Qo460bZ4xB0Nc6kOCDMQ6ZlHPzL0FdTj+vb1oUcWpIxIojiHUr4Sv2qZaBaFUPcZOZMuczJPX60QONgd6rzdK5j59Ka98nqPSiaYKUVnDUq2PEgiQCRQp5mvY1BwXFR8Rx2qM3G7GkFMAwVQ1iQCF45d4tQgWSxciRPQbA4jzn0qNuMDHQq9JkYJbVkCSMGcmNyPOq+/ciQrMNMETGRpkkyxA2GPPYRFLhuNGoSCSdIYmRnV4oP0MwYO4ivlIMSF9IaYC0FrnRCaEj3Y+ICCdZ7ncTpzGDGxmoL/ADYqNUg4Pxaonuc/4hnqOhoa/YCEqnhJjwkKTJwRjpJJG+1BPzAN7sQ0EEAjuOm+Y3mRggdam2XXGiDmBW59qnEQyuwH+1GosABhQxzpmTp7k7ULynnN0XT+8PvLhLMZgMAsDcwSIZgRBInPSqy1ZHvEklVacapOIAyViIG8eYrotC5kydYYW2z4SGzqQAkkzHQ5GM50TAiTp8rhTleht+0V0RFGG8Ms0NBAlgdydQBzAiTtFDv7d8aAWBRtQ/drHTVJJ9ASpzgDvvjr19pRT+G26zDEEEjcDbJYwQBPnUQ5k4c+7U4C6iQfUGZmPjgk7AERJFDrazrh3xqk6gLZ8P7acQyNDFtGAzCZaIB2wfhJzMttirLhPbnQLpvZCgFcku5/FIiFyRA2AxJivNXuEag8BkHjwGMhijDSp8EZPiye2QSSeMBtnUp1bT0WSYjeMDAAjHzp6datSdmBnbihUwoeYiFeJ+0l7bvBYhiSBBYiT3gZ3NVvFe15uEuEvEkgE+EeESTJncyJBx/OoVoKgDJEiB1KydvM13hbWoqhxJUGAWIlEBwN9vtVHvJ+uT9ytLcGwXCfa5neyxRmJOppcfPJkzE589qL5b7+46LoSCHcBjhgg8QBVQZ8Rg9M5xWh5XyZLQkqGuTp1MRpDBl9dO86hJIxg0r94LxPDEjQPGo64KLpYMMGdEjGOorznYsOccjRve+wPitjcE0a83RHBWeIt2gA/D211A64ulgx2JY3F1RODtn694jmnFi3bY8TbOprSkW7NuAj3NMjUTnOwAE0Rb422BGtSqwrgkIcnwtLGZBGZ7iJob2i4lTZYqwPituCDCj99qgf4episDXFzxIFzwH7Wo0gAQNgjP7NfKK44y7J+FlFpVBBcTi1qAMHOIO4M069yjrcv8SQB4tXEOMDVB8OnYL2/FRKOhbWuCwAIhcDLMGxgaTETMGetcViUUEAkgQFIzECBvmWEDvIbBqXWONhb7QPwm6sbqm5Fyi1cN1bv72LzWxquXDgKjLjWQfiaJ88nFA8Zy20nMUthU0OoJWNSz+9AwZkSAdvTvVnyriwl7iVZ9IN5WC9SStrYLE/CdhAx86bm3HhuYWHQmAqQWBUSG2A7AEZ6ya9Clnc83P0z7SplgG2/wC0XyfkNi7ZUmyrOCwJnSxhmA2IMiFiAf5UXyDkguWwffX0YMw8F24uFdlGNUCFE7Tg+dD+z/MCq6CUP7xyAckGSQNxIJOOlTcl490S4ggxefBBETBMkGIyfDMCd9jSvL+93jrb3VOqBiwRnGG/bvWracZfi5rVtbLcjSobEqcaSc771YjieMRoHFI0CTrsLPTUToI7knvE1Uc34/Vf4UkEw5xMbqVgbkCYMR2Fdv8AM7mtc6QVIIAG3hndfL896m4EwRGh2HE+C5tAG0Jl72r40MYa1h2SNDiSMEgazO0xnJzNds/tMu2mbXw6MAR4VusqqsT4QVMTP+RoLlyqzXJBaLpIyMhlXocTPYdfOqPnd0JdvAAQ6j5EQZ9a14Z5bU7ov6cOH3UcRh2uZDlueB/a7beS3DXRDLbOl7bDU5IUZK7kHNW3De2/C3A08PxQ0tpc+4LaWgGCbbNBgivBHv6Q+f8AeKevmZrUcku+8fibXvTBfWFUwGIAjrkiB3227e+/FupNLnaeHl8rwf8AnsqGB7+a9Wb225WA3jOpd1Nq8GntDKIPkYozh/aLgHwl/hzOwNxQfuZrxPhnc3b5lnhVdpYloGJzkwI7kfI1Bx0G4rNtHrOTQGPdmg3H9Sgei2ZZFivcl5pZbVpZCFiTOBO2djtQZ9qLYQOqlp2GAY6nPQSJPSRXiC2l9yzaEWC8NHiwzQPLoPlUvKEH9osEg6RDNkzEGTP3/rWjtpdbTULM7osMvM7r6Etccl1BBkHIIG/nSPCrvn7VmuTc/tELbUsOi6uuY6DBODBq69/se1b6bhUbmYZC8eoMjoeFYImkatNS/wBtHagv71bbEdqh1ilLCdUwqAfSvEf7KrglYJOW2MRnM99JwJnEChuCChmtsYKtGY77+feI3A3mucFfQ6AUC6dTOZUEloAjH4YJjzMRmpwi6gF92guru5UEAeI4B8JhcE98dDXzBlstPPIX1cDZTcUgZCgeGbrHiydok9Zz50GnGFF8azkTMqZkRMT4TviCD16Ee/f98WZSSZDMSD0HVhmI7D8qnu3CTACrMgidmwSZ3k/Fkk43miGQId90uiKs3TqLlFcyHY58IYsWyNlOpRMT2IzQHMONuIBqkeHTIgCMQYBw0jI6ySSTRNnmAR9LSQSQSRqdMhwZ0+IaokATEik133oNsKSVxpABbBgzpBVRCrJYmYG8TXMac0lsj9c87p3CRZDf28qSxJKnxD4WJJUxqBxuRIEDt0IPXQbQZ2tsoImWYMwB89sAfMYodUFtQlxhaxHW68AhtJAbQo1MzZ2I9KFt8WLZHukBBwtwyH6HUFmFIEbf63NEHwSzCk4txoc27emYLNGkEDouqT9CZin+8RRDl3IGyNb0DEAateV2xq+QzUvMELWWe5cNyFwzFn8WDCnTAIJycSCInanWbOgsQonaNmDSsgMTtIj5mNpAFRjR3R6pr7ri8Mz6NETgRIBiIJ3kjpjqatuTcYLb3BbJUaR0LSyhwxzuJQtpPbEVW8KgICMDMb6NUGWEzEqZ652OMUuEIl9iu5AUGf3jsIhgQJaZHQCQKyVhnDgebr06UAA86K9u81ZgdLyxmNJUmYDpqJgkGIznw/I0/E8cXvo+uJiGOBBW6uqBMSGE7mZ8qJtW/FEkHwGQmkMM6WaC4J1FDnMsQepqt4hdT2gQcqAV1F/xKnRpBzlcRjuKjRY0EjwVnTEq6s8Zcx4SzKwVvCZDGVggxDFIgjHhHlQPMuIKWmTo2sCWEgaNYGkZBkR23jYVx2B1TOR4dandSz4yWgxIJkZInFN5nJXCwuqFIBhlZWKz4iF0BnGncT2osYA4WRebFXdrmQYEK+llOMQTEEziGz4eo2MTRD82uMpAugECQWVQ3iLaTJOAZMmJHWqWzL6TMjEg6YBATTBWChhx4jpziabYuAAiQVyCJAHiuLqORqT4htq2YzUDSCrIKM4C7qvXdUhzpILtqIKs4MycjwDeSAojO8fNrkcTYaNIG2+wKSekZk43BBxQfB8SCzM4kaV2kkoXuD8JWZQzJ3+Zoe7xDG7bWSyLJUkQdwT5zAA3gQIrXTpkVb8D+IWZzu5bj+1peXcOGN4YkXWII81UCIg9TgTuNhRHIW1C9Ex70kY8l85GPPaZ82clt+LiIkqt3odI7TBMjYfL61HyuRe4kATmRLBN9cGBiNsjofpifo77BXBmE7mpn3OwIvKABEwTG4kk4O8H1o++YvW2gmdYI+hzsZx9tsVW+0bgIuCSHUgwOhzJBIzGB57daP4u3D2++phJgQNDDABwMDy9M0n/AJB+6ee8UDy5itziFAIGpTgHAM5+nXM/OqL2mB1EmcID8tsbQJ6VfcKn/wBTeEEylsg6Z75O3f5/Kqzn1kl2Mf7lzuM9T2iM4PatFEgVJ8B+Ap1BLCPFYji1Km6O4RvqAZH1onheJK3WIwfAREjptj5inc64fS5EDxcOjdP6b4+1C8OTr9UU/b9fUV7gIfTnw+F45GV9uPyrThOZxxBeYwA2MkT/AEjPkKI4rjrZLaCDlY6RIJOwG01U2OHLXQAMsMefij5129b037i52WPLwggfIVA0mF3l8Kmdwb5ojhLmu3cJ2lyB0Elj985/pUvLOIBu2BGwA9Q2lCOv8RFA2bmm1cIPi1MpHdT28wR967yy/pKGNmSNpwdR+8farBgknaf9UnOsB4L03lPGpYKlkEhfG2ewjTqbwiO/QgZ0zWx4Ljrd1QUgyJ2yM9R0ry48eu5YzMHfMHG5kwYOZnBMVdcN7RJZfUrPrOFBUhdhv45J6TB6YxWrCVi1pBiBdeJisJnIcNVvCv8Aw10TXn3/APuWvM9wBl0abYQmcmSSRspgHvHnNWA9pHGPd3DGJAJB85jPrWo4yluYWP8A51XZeZ8Xxan3skvLEIRAAmdRgYIbAjp08wr8kszkkz3npPTGJHpRfD2LkFlDAhTGlZkZVgTGMSc7TWw9mfZe0dZuqLiEAKQ3igr2DeEznHU4ryAWsML6E3CxfC3GHgDOCcsPwQQAQR1mN+uKN4Z7cMXvNr0+EadeowCseIA7jG+9P9pvZy5YvsEVgjSbfdrYBYyemkAgzExtVGLYSJ1KdMyAJ6FT/P6U4DXXQPBHHjLKumoM7H49QNtFPWFAJYfKTHnSvca9yJIW0QYCqogAEkfhMb9eh8pCvGLgYq24MvDAqSYPQEER5bimcMuqBMTgE9tgN4yYnt3zVItKCN5dxmlANC6p8DEHMRiBud4OMk7mCptu8CVKgwCNJmPDMjJAkahmR1MnrVfaGpghYoBAB0kgdpIWZyIOmcg+pxfRbUSoBMgaDpBmFIkGRADEHEEbmYz1AJtqfuqD2RPHcRFm4C0SkfhXYZGFz4ic4k5G9R8HxAN1NcqZ1CCNIZZg4AA8OkGN9J/iwHzHmhYEBcAFA0XI0kSFGrI3YwfI+ie3dJD6LhuH95qYNJMggggzPn596QU+7BtMonWyNPHm1jQWVQCcxDAsQYMGQQ289d8UPZ5gxJKWyJ6hwo8TRG2AZCx2iiODcjLGT4ZLCfxXQTBIM5mZBG+9S2r8XrjSfDJGmDH+zAjxGRHg3Ph26wlhIifVbgC4Az+E1DfJn3VtT4t2WeoOAs7g+hzjehr3E3w5UoinUJ7BgREwY3Az1A8quLfFBVChoXYqBiPGNQwragG+FsERJzQvMmV2QjUGmDIgYQMNvAAYbA75HUzY85oyj3VXtt9R9kJde/bKhngEiAurYDdWJIIBLLIJ2O1c4i3xAM61Pw5hZ8RIyMkZDeY+dTc24gRHiJW5MmIOCNRg/GTIJGCAuBT+Nv4ZYU+JSYaJCsxyNnInfeIA71RrjAMD0Uy0Sbm3imWOWs4Um/EjbQsiFDacAkQpWCRHpEUQ/IyP97dySAxxbJwANSiBkg65Iz0p3D8Wq2gsufDPhzpbQoBUgghpBUzIjMb0SeauWMBhliGhta4AUyvhJ0jT8MGfnUXVK093S/D4Vm02EX/fyqzheVS7o1120SF8ZVidOIGoiDhokSFMHNQNwfur2Cd1EyTIe253gTOkGPODVpaeDcIRhr6KrKNM2TiVMfA2OhiheLsu97VpPidSDAU/72ZwAT4xmPyqrXuLjmNo+EjqVgQN1ruXXP3vEAxBZTkkkmX7xMx1EjHamcISvEX+5VG65zmDBMS3SZqPhmuK7OqE6lUQXxK7znPl29c121bf3zXIGViNX+HqBOYM9c15JZcyRoNx4fC3ik+BZP5+pFi4MnE99iAD1HUevyipC8m3mCHBGw3BAOntk+mKj45WuKwJXxAA9SI896jtowQLqAiCNIIyOu/fOOtFrBkAc4cgcFQ0qkmy6p/+rbP+6E5k4YDOM4Ow+fWoeZ25vIMw1t18so07RgYxGPMUrtklw5YyBpxG28bVxuGkgksSNjPlFWAaL5to3+E3Zqh1We55wp94JA/+2aSDgxP0zIqiRQCnnaHl1P12/W9bm9yxGMmSYiZMkHcEz1k1X3eRWocFAQpEZOJ0kxnzP1rZSxTGNynnmVjr9HvnNIQfIra+9snabd2c/wDGxHU5/XrBzNZ4y8wKj4AO0m0SB5/DVlw3AIEwo8LrEDaSJ+oOasLnCprXwrJDLsJM6IHmewqZrtDy4TcEe8/0iMITTAJGoPtCxpKut0qYMg6R+IHcjHf86F4doNqQY1ScdJUf9p+tbj+7LlxgbKFyrEeESFIIwTsvXcirOx+z67rV3ZI1hmUlmJAYEgwOoBB9a20q5cNLcheZiKTWGC6/JWVt8etmS6wR4okO2YjM4OZny6bFi86e9eQKn7sPOOsLuTvvuNq9Iv8As5woBNzh7IABwNZER18OdsE5oG/e4G2kAMqxtbS6Vj/0wp3nBpYgG11EEGJ0WX5dy/3YK6j4m1tBz1j8/vRlspAydu00TdHAgSDdUEdUuTExjwldswSP5URb4ThIEXL+3SzcI/8AjWcsqOMuuqTT2UZNhlMKrMf+CB9cfrtWf4j2UMkowM7a5x8wNtsVq+aMC66Sh8J+BlYZPkcfOorFhmcKqyT9PmTsPM154xFRju6V6eFw1J9EOePNV13gbMBCsFg0nTq3Unw4MmRuc5rJ3uFK220gYKRqVWPiRjgFDMmNo+9ei8attNNq7eZCHnwADfw+In4QckRkiazXJ0VdUHUB7swztDeG7IMMMEgY6YrZhKroJPh+eeK8nEsax5DdNlnuJ5ZcFnVoJDFIyZUnAOnSBkQs948qDNtkY2nQThTjIEg/Mmdz0x5Vs+Z8CuhjaKe8AtjThgzFtMkyWBkAkzG8zNWHKeUAE3fi1+Idc9cjcDYdMVr7RlFxzZSgFR8p5W4sC01hEhQA7HXJMFjg7avFGx7UafZew48VixIG4D5gbmHGfl+VXFpZOCogbtPz2k1JxV5En96rPvGVAEHxMTgL5/QGo9YBLgY8wEk7LG8z9jrVrhruQ90K93XGkgKpJwDAGIA3J8g1P5ly7g+GthXXUcOttGKvMEhi+So8RyfkMVF7Te2IC3bVhg/vARcuxCkMNJVFP4YJAJ2GwJ8VZDiOO+IltTT1MmT1J/R9Ku2m9+s6ps8aK/4e2uj3mhwIDNpLAeJmwCTJ0kdf4qs+E5PacBllp3gttggVS8m4+6LAUWi06hMkbk9NPnTr166is9xQoWGWQxltgg2iZLEnop6kA4303FxbMX4r2m1GtY1wbNr20V+eRWgc21mJg5MHrTLvKbaKxW0pboIBzt8h5UDyvgOJKrdVbUOg0lnRSRMyQbgINGXOF4sLJNj0DqT16Bj2rO+m9p+r1K006zHNu2/gESnB2VXWVVI3LQkZjqfT7VPY4bxMYUAfDkZEGTvO8dKo+M4finU2290QVkg4+E/XtnpNScPb4qFm7bAMgKFyNI/wY7Qc13Uuy5pHqU3aAH5Mp9Ar73I7gfX/AMahuXLYkE95hWO2/wCGq/3F7rfE/IfyFQXOCky3ELO/xRmAP4uwAqTGMnvH0lVq1KpHcHrHyp7/ABEObmoG2FUxBDRIkgREz3PbajDwS3IIe4moDyjIbbUYxIPqd+mYSwffOrXkW2BCn3qwQI0gDXPcwdsUfw7cOrS3FBo6G71+TGa1va0RlHpJWehUeZ6zSdyB/aveZcUnDqWcnTqjYmTJiB6T8hVBc9t7IMBXPyUD/wCVVvtxzgXDaS2wKhdRIOCxwPoB/wC41W+z/ste4xoSFXrcfCgDfYSY8q14Xo9rmZ6mpWfGdKvpVCylEDdXF725/htfV/6L/Ohk9trhMaUUZ7n+dHez/KraZXxhidLsoHgBwQJOmd95z5VfcXy2zdC++tlsgmIXSsiBqiZI3g4B6mt3YaAbMLy39LYkugu/Cp/ZvmNy/wAVaV2C2AS11tPh0rkrMHLGFxnNbf2Y5UHHFrcVLmniW923vIAtFVNsSuYyR66huCKxHL/CmkKElidCzCkmIEkkxtMkmKvXvvYXWiqfDGkyJgEgMRkTpkDsAY60xwtPJIA9lB+NrvfBcfUrl3lLniGQXFRP7abAJ8UKeH96uDmARuTJ1b4ozieXe5fhluojKvEBrl2zque+QIzm21okHZZxIhep3x132tOsOpsqWvreyL5CkWzbiSJKkCT+IkjoKu7ftRxPEaCWsgoSyMPe4kacydtFx8DM+hrKaDW3AHMLR2iq6xcY+/3R93hCOXcP+5IuWy63S6hCUuC4gJ1LLGXtEN00iDgVF7BcIgssre6YhtfvVAdk1KMIWTUrEqTIGImguJ5pxBS6jNaUtIJNu8VeVjwxInGGY9ak5DzeyvDLpQqzAatun57n6/XiSAhMtPHkrbWOYWbShEssqqY0jV9TH1zvmlxXGyIUdVbaTgzg6h2yIMiduudXmLMZQAwu7eLqIEgxtJz2xQ13m1xDDW8R8QaIET5TAP8ASouqcFMMm60F64zfE0AZI0JqgdtR0jzxVRc9reHt6p4hTAwVMsSTnCCB02qs53zS3cQLdN1xiACGAM/EZ8qdY9luGUamFvSQMuzBj22hQPv0otfFzKOVV3Mvb5XJFsXt9yyqCP8ADpOrOc1U/wB6zmD8xbJ//XWnX2f4a8SENgA4AQww26GTH66UQn7PrMCbmYzmnbWpD6gUSx+xVg/AcOqklFECZQ6WxmBG+3X+tVXAcou3rWq+VUSIVdWfAGGo6lAPi2yJBo7mbuysA5WVIwoI2Pz+lS8k4pWRUxqKgE7hiBGe5x86hgqTKkl148lGpiatIZWmAUDwnBi0twrHhKnSQBAVg0d8mRJrN8v52i3H95f0DAJGT+JSPhOyu+39Ised88VLbCTpZ3WAAdakEESZjvI/nWF4q5ZiLa3J7sygeXhCk/etfUDrDAMW0Ug4uGZxutTz72rS4IF03QVUNrdviBJMDVABk5jqcUZy/wBqbNu2E9+IAPxITvnoR1xXnjR0qSywjKluuGj/ALT3qrsM0tiT7ftdK9Bf21tTCshJEAkOF1R+InYTjGNpgZGZ4/nd654HdWWSx0soBPcn8UTAnoIiqctD+G2Yx4W8X/aPyp73ZAb3IhTk+KIwADBGcHMzmlbh2NMgfj+kZtCdcZmyCoHmyjr0Ez862fLz7jhzxF9PevqNu1bZjp1LEs0QSJIAGem8iM9y7ndy2JtW7aCIOVUtOd8MR842mtLynjl4m0bNx7a31uG/bl1ZW1kMykzpLBkBKkiVJEjcGpeyYGym5Xz9OLW6vuxZv21NwBGbRcRY1jSxlHUeLGCAcbGs/wAfeuorE39Q1adJIHSRqGZHTYE1c2OVDgzc4hyut7bWrNpJYkuNBO5kAT1/zznH+znFXG1CxchiIERON4J284iphlMu0Ht+VQVqgESfUoC7z68T/tXH+F2A/Op7PF3mts7XLpUTn3g332Yyd+goTjeSXrMe9QoSJhsY/L7+VBmtYp0yO6AkNSpuSp15jcH42/6iaR5hc/jb60PSFUyN4JM7uKle9OWyfP8AWa4WH8I+p/rTAK6WHnRhCU73o/hH1b/ypG//AMIHpP8AWuoVG4JNcYqdgRQR2RnAEXLqBxIAgjvCmPvFbm1zD3fA8a4w3uhbXy94wQx/yuf1tguBuqLgMEb9Qeh8hWj43i54C8O9y19PF/NaQ6xzqgRN0Zye4DAHYD7QK01heIfiUslY4ZwBkD43BIuA7yGKrvspGxNYvkXE+Jf8JPngH+le18k4VWtowjfp31f6UxuwKZ7rivJ+Jb3d+5j4fERPUCY/6pq84D2edTxVxyWFy0Wjp4CrJHooKz2Y96oPaC6G468o/ECB6kkjr2r0JOOX+6/edTZFojqLhhCPXc+lCbT90xkey8qu+1bC6f3a+EsoOpwYk9Z23x50VwXtewQ+I6ievvCehxuBt1zVqvs4ryG0WweoI1kEyRJIImf4e++9XPCez9m2AALMRiUFyfnGa8s12EWHuvQ6t25WaPtv8JXUYiZjP8R7iIP6k0X7JcWvuFQySxaI7ddh/wAJ6jcetXycntKw0i2R292yekQD+vtDyTkgsWyjJrDEtkSQTHeABHSJ88wELgWmLec8Uwad1XHm1oOVhHM5De9DbifwMCf10q14PjOFC5VpO4Acj0+Hxerfapr3AKSDpRZ1SCQRPoCY7/51I3BWwwCognyB9Nwf12rOTbRWFNMbiuHY6TacCYykKfqP5UPxHB8OGAQOpbA92GjoclfhxRacGkTpQ9pUHHr0p962lxYK9I6//IfyqOcgp+rWf4rgLA3d5B3YSF65ciFJ7mKkX2eWB+8u/wDUf6VbtynUfExbp4lSQP8AEFDffNS2+SAAAM4AH8Tf+VPncNCuDWbhVHG8aRbfSB8BjI6gifr+dQ8KDZsPdIgIjET30mMetQ8TzW243XOmNsiVHbJzmouaBzZ4lHMgISvcQAY9Ns+db8AMlJziIuvFqyXAKL2ZPhXWMaNyMEyKsr3C2Wy1pW3IOhdgBt4fzND8jtEoBEwuDE9Y2nyP0oziLzKDptO3fSFEYH/ET39Nqli5NWGlOyYXLVy0VMWs9iFAEb9IIOAIrqOu+hVJzhRMzvMAmP15wf3qVibF7fom56wR6+W9V97nfFO5W1w5Q5PiVunqSo61JlN0RPPmqElXlxjABBJxsA3c/wBK7cCqNbEDfLY+u30rzzm/MOK1Ml24/mswo+QgVW3BcY51MR3kx2rSzBzcuHPolzQvRLvtNww+K4oBGYGto3Gwj6/6AP7ecOigKlx4xkKo39Sc+lY7iOWsrsoU+Egdeu31pt7lVxSFZGBOAIzOOnqYrQyhS3P4XFxWmP7S+IAPu0RfWX+e4WfOKqeJ9suKeQbzKGMkJCj7CfvQVjlLuWCqzEDoDGN/9evzqNuXOCFKNJ6QfKPzFWayiLABDvLlzjGYy7u3qzN+Z7UOaM/utyTCMY8jPapE5DeZyi23LdgrTv6VUPYN0IKq65NXV32S4pV1NZuAf4TP03+1Rp7K8SdrFzeMqRn50eup/wAh6oZHcFV66bWo5T7A37zQ0WvJ1eYESfh094z0rR8J+y62pJuXDc7ANoER6En5EVM4qkN/ROKLyvNaVe0J7E8JBY2hLbyS2QIwJ89oxUfHfs+4S6ZKOrd1cDtuIMfSpDGtm4KY0DGq8tTlA0q39osAnOnU0j18EA+U088fPDuh6lTHmp/ox+lb0/smsFvDeugdiEJ/IflRB/ZNw4Am7dGQILIJ/wDZR7QzWSfJdkOkLzblnG6GUnYH7dftNepcg9rTYtPbxiIJ7kAah36Y9POhk/Y7ZMxfvD/lQ/yFW3LfYK3ZKFna7oiNYVdttpkDsaZ2IZFkvVk6rzPmqX/7W9z3VyAw/A0FRA3jqPzrYezvCXOIYSr+7U6yWlQWO2Y3mTA2znad676RK4/XmRM1CQWnUS098jfsQPyz8qynFHLlVxSvKE/uwCNTE9hvtI28t6e/BqsQhjrv/Xzoi3aCEQogHOYx9Dmor9sknJz2rCIGy0eajvAJEaRnJ7bR5b0roBEZ+p+kCui33z65rsgY29BRkyiFALPl/p/p/OoTww6/brRYYGmshjePlU4G6qHFDqoHWnK87D1xFTDh6kFihsjKjVD1NS+58z9qdpinj9fqamV0ryfiOQPZdHRS46g759MiQfsa0XEKLgMq41qA2fIAxncgDfemvzHSuLVxiMj4T3+uOwoK7zhpkWWHTq3+X2rX11V7MoWHqmAyj+Cs6MA4G+PM479/Sik4kKxMzqOCPQDoNusT1qtu88UGCpU9dQicbTO/0qF+cSJWJ7Nv9vOsxbUcZKMDQK/F0kymTk9fPfO29S20cNkR599sHr2P6FZQe0N8CAFz64+/Yb1IntHdb4jB8sx9abqnD/V2q2atiCARAifhzn9fOo7dkaphfUYz9PKMmqbgPaq2BFwPtvE7eh386s7ftPwkAhiPLQxP5R9DRh+8pwwBHaSQYCjV9Z+X68qctnI6x5RnyA+dB2faGw5EMkdmwR+v0auuBu23HgYH0YN9qQSbFEtQoRQfh8uvcwanS8Pwg9c5Hrmp1TGdx2po4Yef3qLi4aFOGDdJuIG7eHYSFJ77kepye5qa3xAwZBBE7jz/AFtURDAiPrNTrxE7tB9Zo03TxXZYUzEECdIz5CmPw84gfr7VFddR+JfmCKAfmRE5jpIJI+kVoJtdANnRHnlKneJ8oHTyH50y97PIRjV5+n1rnAc2VhpuEKxG8YI+lWNniFj4gRtuOh33x6eVXYxjhopuLwVR3/Z3T8D6T9ftBrvBcvugajdLA7QBH0wfpVjc4zcaQY2kr9u9BXuOkaSpiZgMudj+Ymk7oKoA8hN4tLkSrtj5D08j603lnFrEOCHMzj74FRf2/obN077MYzM4G9OPONA/2ZUdj+pNGTKfISIhWQ5gB+IQehB+maY1wt8LIT6/03qts+1FvY/eP61Oec2G/wB0W/5FP3rsw4perI2U3u7gHwz6Df7iorfMhqhla2R1YGPkQI+tNfmtj+Fl+cf94oC7zCzMy/8A6kflRaBsU4YTqFaXOPtfxqfQihbvOrYxM/r1qvL8M+XDn/8ALP8A3CqPmvF2bZHuk09zqcn6EkfeucPFO2mN5Wo/vRDuGHnv/OujjU/1oTkPKluWwxb3kicrp/Imj7nIrfS0p+ZpMjkpLAYTrfEA7CfTb7Uk4sEwAPmR/Whf7mXIFgeoePuBTRyIDK2zPndY/kK5wPP+LhlRjcaF3n5Af1oZeboTk/X/AFoK9yt5IFqf+dqr73C3F/3A/wCpz/OlyzyVZrWrUJc1ZBn60QJ86xdzibij/ZR87n8zXV5pcj/+j/SkLQbIZITOZcEgEhYJgk5zJzVXwyadZWQYnBI6GlSq1G4MrG6wVry7hVuW5cTkbk9SZ/KpeK5Tax4Ox3Pb18qVKjVs4Qmp3iVJwfLrbfEswJEyR9KG4i2BgAAdo9KVKpv2Wtishye01pSyAkxuT+UxWd53wCW28ChdtvQUqVXNiFn1aSUHYtA70/h7Yk+W1KlSndTbsi7HNrts+C4w+c/nWh5Pz+/cIDvOCfhX+lKlUqogWXNJLldf2x/eKJwd9u1W4bwE0qVLTJumcLBA8zsgBGAgkZjrjttWa49tO2KVKqVRZPSNlSpxLO0MxPiP2gD7UT/YkO4n1JP865SqlMDME9O4XLtsIRpxXbTE9T9T5UqVSIGYq4+pWHBXiOvTrn86s+HfOy7fwL3HlSpU7TZCqArvh0Gn4V+SqO/lVdzXmDp8JA3/AAr5eVKlTvJhZqIBfdLgmN0eMk/Mjt2rKc6TS+CfqT+ZrlKiBZXaYcQqoCWXzI/OrfkXGuzaGYlIPhORhWI/IUqVaNkpvMo3i+GVELINB7oSnQ/wxRXsrze7dBFx9UExIE9OsTSpVM6lTeBlWtCCf12pgGKVKgFkChvLAx+tqiW2CTjrSpUg1Vk5bIbBEiD+VTLwKQPCKVKueBCk5xGhX//Z"/>
          <p:cNvSpPr>
            <a:spLocks noChangeAspect="1" noChangeArrowheads="1"/>
          </p:cNvSpPr>
          <p:nvPr/>
        </p:nvSpPr>
        <p:spPr bwMode="auto">
          <a:xfrm>
            <a:off x="80963"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g;base64,/9j/4AAQSkZJRgABAQAAAQABAAD/2wCEAAkGBhQSERQUExQWFRUVFxwXFxcYGBoYGBoYGhgXHBgcHhwgHCYfGB0jGxgXHy8gIycpLCwsGh4xNTAqNScrLCkBCQoKDgwOGg8PGiwkHyQvLCksLCwvLCwsLCwsKSwsLCwsLCwsKS8sLCwsLCwsLCwsLCwvLCwsLCwsLCwsLCwsLP/AABEIALMBGgMBIgACEQEDEQH/xAAcAAABBQEBAQAAAAAAAAAAAAAEAAIDBQYBBwj/xABFEAACAQMCBAMGAwUFBwMFAQABAhEAAyESMQQFQVEiYXEGEzKBkaFCsfAHI1LB0RQVcuHxM0NigpLC0pOisiQ0g7PiFv/EABsBAAMBAQEBAQAAAAAAAAAAAAECAwQABQYH/8QAMREAAQMCBAIJBAMBAQAAAAAAAQACEQMhBBIxQVHwBRMUImGBkaHRMnGxwVLh8RVC/9oADAMBAAIRAxEAPwC5a5TfeUxqbX0oC/Oi4qY3Kb7yo6VNlQLipPe133tQ12K6F2YqX3ldD1CKcK7KuzFSi5TtdRCu0sJsxU4u04PUIp6ilIVQ4qT3ldD0yKcBQhNJTw9INTaeFoQjJSmlqrkUoroRlIvXNVdikRXQukqRDNIJ3NRxXVpYRBVlwF2P86tzc1CDWctuRRv94GIn6VmqUiTIW6lXDRBS5jZVdOn6UDNOdyTNcC1VogQVne7MZCYWpwfHlSZYrhWmhLJSBpxu1xfOmsK6F2Ype8pe9rhFMo5QlzFONymk0jSijCWSmkVEeHmpq7NK4SmY4hAslN01Oy03RWgFYy1NDR0FNbNP00ilMIQMpgSkRT9NLRRQhRxTgtPCU4LXSuDU1VpypXVWnRSqgC6FpwWkoqRRSKoCZFOC1IBXQKEpgEzTXQKk0133dCUcqiC07TTgld00JRhRFaQSpIrqiuldCYEruipNNOC0JTZVHopUQ1gjpnt1qW3wc5Y6f60mYJwwnRCaa4Vp5FcimSpjCuRTyK4BXIJhpEU/RS00UIUemuFal00tNdK6FCVrkVKVrkUUsKPTTtFdinBaQpmhW1zkamQBE9aGtezBLEa1AH1+n+daCK49qvPbiHjdew7CUjchVFj2ZT8bE/4cVFxPszn90ZHZt/qP8qu0syanNiPKj2h4Myu7HSc2MqxF7ldxQSyEAHJ/XShtNb1rXrQl3lFsnIn6D8hWluM/kFjqdHfwPqsbpp4tGJjFbG3yi0A3hHz7+VRDgkwHAI7TTdrB0CT/AJ7hqVkwtPCVqbvIrRAgR6b1GPZ5B1b7f0o9qYV3YKgWdVakT0mtCvs8h3Yjypx5IgOAfmaU4licYKoL2WdNPQE4FaJuVIen8qGu8tUQArd5Efc0BiGlE4R7bqpHCt/Cfoa6eHI3gepE/TerOzynWThhHcimHlQHU/b+tHrRxS9ndEwqw05Ekgd8VeWOTrGRP67UTwfLlQkxM7E9qR2IaNFVmDeSJWcvcPpaJmiuD5U1w9QN5PX0q9blqMQSMj9fOj7awIFSfirW1WmlgJd3tFk+J4A23g5G46TTv7udj4Vjy7f5UTz7nNy3xNu1bS002zcJuXPdxDqsIIhmzMFhtvWZ479rNu1dNuNbiQ2hUKqcbuOJK9ek9onFT7UYVT0e2Tey1tvlzp4iQSen+dBPbe5gCYOelece1H7VuKW7Fm/b0jBVbavpYbjUw8QODI8xiKruI/bBx0gqLNssFYlUBJxH4iwEkEwBNBtY6xdM/BjQG269nucst201FZIE96pb7SZ0hfIVN7Je1DcfwS3XUK5LIwHwllxI7AgjHTNWacsQhdWO5B3qtOplu5Zq1EOOWnACoGWpE4RmBIUkDc9KvX5EoMiSOx/WaJ0HTp6bfKqHECO6otwRBOdZSKc1s4860lvg0EiJnvmT86ntcGq7KvrFA4gcEW4Jx3WaTgLh2Q/r1qFrZG4I+VbEJQV3gyxOcHpQbiJN0z8FAsVQWuXuyyFkfKmXOBcbofpWsS2VHQDyprt2A8+9L2kzom7C0DUyswnKrjRCH51OOSt3X6n/AMavrjNGPpUYL9l+9Ka7jwRGEpjioblyRgn1WuWOGj8TH1M1huB52/vtWs+5QyRIBknEjHfUZnrv0m4v2+YXgghUznEkbgiTEef5bVi7Q1ovZbepJPFb1WApXL4rD8l9oWbVrfxM+EOTJmM5gEgiOnzmrx7bMA2sCfOKrSdTqDNmSVDUZYNVu9/GGUHzoBrTsc3RH/DNDf2KDpZxMTHWO/nUvC2VLHS0EY3BIJ7jp6GtALG6FZznfq33RI4AdWc+rUrwtY1mY6En8qeODkRqPrNRDkYn4jXBw3K4sd/5apbPNLYwMdsU/wDvhPP6GhX5Mo/Ec+lQ3uVx+OjFInVcXV2jQKxTmynb71KvGBun2j/WqnhuCE7zHWjtaJuRtOT6Z/KkeGDRUpvqO1RVzihG2w/W1UfB+1qXnKop6gGeo6AdTBBI6T1iheP9rQjsEVGVJlmcAAgqCD2ALDJjE9q89/v24WJLGLnxaWadcKcnXIEkbnvXn1cWykRaVsFFzxrC9cXimIwTpI9Kal9hmsT7Pe2DvetWyS4ghv4mkfF5ARsI9TNbK/xykwm/TpPijscdM966p0lh6Tczj5b+iVmBrVDDf6RScxYACR6xmn/2/wA58qrLnGw0kKUxJnIDEqDEZE/PPrWd5ryG/eLuvGELpAFpNVpTKgwXVi3UHA2ioM6Xwj/D7j4laD0diW7ytFzD204fh5D3l1yQLa/vLhYYICLLTONqy3M/2p3nUJZs/wBka4JW7xLAH/kTT4uwJxnah+Xeyt+0zaH9xaBQ6uHE3rhOHVndSV0gTp0mSceVjwnCcLwj62FlLrRqe6y++LHRMM7Y/EcRuMUlTpGgCLzPDn9+SvTwVWLe6wHNuLv8Re18c3vbYtMUa8LnDWmAZBKKqpcPiYYCsWPTqM/xXMuICm2odLZUxottbLWWMw0ZdJXGonYyTmvc+H9zeb3oh3IkXNQY6SIKDLaJ/hwJk7iiRbWZPwsPEdTDUGHiLYwJ1Y2AYkCZrG7phoMNZbxMfpa24En6jdeANyXjba3LZ4e+q41g2WIGnxAzp8JAnIO09JqXkXL7DcR7vjbjcMq7n3Tlye0QdOOpB9DXv8kZDGQPEhJjB84IzJk79Zqq9pvZDh+YD94Ct1cLdWNQnYGcOuRgnfqKaj0yHOh7YS1MF3e6U/2Q5nwZtDh+GvWh7rAUODqBJIcEmWLGZByDIPQm7ZDOCN968nufsYvSxTiLZIMrKkEjoZBMEHtNavgebcwswl3hDeKgA3LVwQxj4vFOTufhzOK9+jWbUbmaZ59l4WIoFjoiOfHVbF7Dj8YqSxfgeJoMZ2+1U/8AbXcKxRkJE6WiQexgkT6Go34gkZJrWKRcLrCa4YbBWp5gTtn1qezzTEde3T61Qo460bZ4xB0Nc6kOCDMQ6ZlHPzL0FdTj+vb1oUcWpIxIojiHUr4Sv2qZaBaFUPcZOZMuczJPX60QONgd6rzdK5j59Ka98nqPSiaYKUVnDUq2PEgiQCRQp5mvY1BwXFR8Rx2qM3G7GkFMAwVQ1iQCF45d4tQgWSxciRPQbA4jzn0qNuMDHQq9JkYJbVkCSMGcmNyPOq+/ciQrMNMETGRpkkyxA2GPPYRFLhuNGoSCSdIYmRnV4oP0MwYO4ivlIMSF9IaYC0FrnRCaEj3Y+ICCdZ7ncTpzGDGxmoL/ADYqNUg4Pxaonuc/4hnqOhoa/YCEqnhJjwkKTJwRjpJJG+1BPzAN7sQ0EEAjuOm+Y3mRggdam2XXGiDmBW59qnEQyuwH+1GosABhQxzpmTp7k7ULynnN0XT+8PvLhLMZgMAsDcwSIZgRBInPSqy1ZHvEklVacapOIAyViIG8eYrotC5kydYYW2z4SGzqQAkkzHQ5GM50TAiTp8rhTleht+0V0RFGG8Ms0NBAlgdydQBzAiTtFDv7d8aAWBRtQ/drHTVJJ9ASpzgDvvjr19pRT+G26zDEEEjcDbJYwQBPnUQ5k4c+7U4C6iQfUGZmPjgk7AERJFDrazrh3xqk6gLZ8P7acQyNDFtGAzCZaIB2wfhJzMttirLhPbnQLpvZCgFcku5/FIiFyRA2AxJivNXuEag8BkHjwGMhijDSp8EZPiye2QSSeMBtnUp1bT0WSYjeMDAAjHzp6datSdmBnbihUwoeYiFeJ+0l7bvBYhiSBBYiT3gZ3NVvFe15uEuEvEkgE+EeESTJncyJBx/OoVoKgDJEiB1KydvM13hbWoqhxJUGAWIlEBwN9vtVHvJ+uT9ytLcGwXCfa5neyxRmJOppcfPJkzE589qL5b7+46LoSCHcBjhgg8QBVQZ8Rg9M5xWh5XyZLQkqGuTp1MRpDBl9dO86hJIxg0r94LxPDEjQPGo64KLpYMMGdEjGOorznYsOccjRve+wPitjcE0a83RHBWeIt2gA/D211A64ulgx2JY3F1RODtn694jmnFi3bY8TbOprSkW7NuAj3NMjUTnOwAE0Rb422BGtSqwrgkIcnwtLGZBGZ7iJob2i4lTZYqwPituCDCj99qgf4episDXFzxIFzwH7Wo0gAQNgjP7NfKK44y7J+FlFpVBBcTi1qAMHOIO4M069yjrcv8SQB4tXEOMDVB8OnYL2/FRKOhbWuCwAIhcDLMGxgaTETMGetcViUUEAkgQFIzECBvmWEDvIbBqXWONhb7QPwm6sbqm5Fyi1cN1bv72LzWxquXDgKjLjWQfiaJ88nFA8Zy20nMUthU0OoJWNSz+9AwZkSAdvTvVnyriwl7iVZ9IN5WC9SStrYLE/CdhAx86bm3HhuYWHQmAqQWBUSG2A7AEZ6ya9Clnc83P0z7SplgG2/wC0XyfkNi7ZUmyrOCwJnSxhmA2IMiFiAf5UXyDkguWwffX0YMw8F24uFdlGNUCFE7Tg+dD+z/MCq6CUP7xyAckGSQNxIJOOlTcl490S4ggxefBBETBMkGIyfDMCd9jSvL+93jrb3VOqBiwRnGG/bvWracZfi5rVtbLcjSobEqcaSc771YjieMRoHFI0CTrsLPTUToI7knvE1Uc34/Vf4UkEw5xMbqVgbkCYMR2Fdv8AM7mtc6QVIIAG3hndfL896m4EwRGh2HE+C5tAG0Jl72r40MYa1h2SNDiSMEgazO0xnJzNds/tMu2mbXw6MAR4VusqqsT4QVMTP+RoLlyqzXJBaLpIyMhlXocTPYdfOqPnd0JdvAAQ6j5EQZ9a14Z5bU7ov6cOH3UcRh2uZDlueB/a7beS3DXRDLbOl7bDU5IUZK7kHNW3De2/C3A08PxQ0tpc+4LaWgGCbbNBgivBHv6Q+f8AeKevmZrUcku+8fibXvTBfWFUwGIAjrkiB3227e+/FupNLnaeHl8rwf8AnsqGB7+a9Wb225WA3jOpd1Nq8GntDKIPkYozh/aLgHwl/hzOwNxQfuZrxPhnc3b5lnhVdpYloGJzkwI7kfI1Bx0G4rNtHrOTQGPdmg3H9Sgei2ZZFivcl5pZbVpZCFiTOBO2djtQZ9qLYQOqlp2GAY6nPQSJPSRXiC2l9yzaEWC8NHiwzQPLoPlUvKEH9osEg6RDNkzEGTP3/rWjtpdbTULM7osMvM7r6Etccl1BBkHIIG/nSPCrvn7VmuTc/tELbUsOi6uuY6DBODBq69/se1b6bhUbmYZC8eoMjoeFYImkatNS/wBtHagv71bbEdqh1ilLCdUwqAfSvEf7KrglYJOW2MRnM99JwJnEChuCChmtsYKtGY77+feI3A3mucFfQ6AUC6dTOZUEloAjH4YJjzMRmpwi6gF92guru5UEAeI4B8JhcE98dDXzBlstPPIX1cDZTcUgZCgeGbrHiydok9Zz50GnGFF8azkTMqZkRMT4TviCD16Ee/f98WZSSZDMSD0HVhmI7D8qnu3CTACrMgidmwSZ3k/Fkk43miGQId90uiKs3TqLlFcyHY58IYsWyNlOpRMT2IzQHMONuIBqkeHTIgCMQYBw0jI6ySSTRNnmAR9LSQSQSRqdMhwZ0+IaokATEik133oNsKSVxpABbBgzpBVRCrJYmYG8TXMac0lsj9c87p3CRZDf28qSxJKnxD4WJJUxqBxuRIEDt0IPXQbQZ2tsoImWYMwB89sAfMYodUFtQlxhaxHW68AhtJAbQo1MzZ2I9KFt8WLZHukBBwtwyH6HUFmFIEbf63NEHwSzCk4txoc27emYLNGkEDouqT9CZin+8RRDl3IGyNb0DEAateV2xq+QzUvMELWWe5cNyFwzFn8WDCnTAIJycSCInanWbOgsQonaNmDSsgMTtIj5mNpAFRjR3R6pr7ri8Mz6NETgRIBiIJ3kjpjqatuTcYLb3BbJUaR0LSyhwxzuJQtpPbEVW8KgICMDMb6NUGWEzEqZ652OMUuEIl9iu5AUGf3jsIhgQJaZHQCQKyVhnDgebr06UAA86K9u81ZgdLyxmNJUmYDpqJgkGIznw/I0/E8cXvo+uJiGOBBW6uqBMSGE7mZ8qJtW/FEkHwGQmkMM6WaC4J1FDnMsQepqt4hdT2gQcqAV1F/xKnRpBzlcRjuKjRY0EjwVnTEq6s8Zcx4SzKwVvCZDGVggxDFIgjHhHlQPMuIKWmTo2sCWEgaNYGkZBkR23jYVx2B1TOR4dandSz4yWgxIJkZInFN5nJXCwuqFIBhlZWKz4iF0BnGncT2osYA4WRebFXdrmQYEK+llOMQTEEziGz4eo2MTRD82uMpAugECQWVQ3iLaTJOAZMmJHWqWzL6TMjEg6YBATTBWChhx4jpziabYuAAiQVyCJAHiuLqORqT4htq2YzUDSCrIKM4C7qvXdUhzpILtqIKs4MycjwDeSAojO8fNrkcTYaNIG2+wKSekZk43BBxQfB8SCzM4kaV2kkoXuD8JWZQzJ3+Zoe7xDG7bWSyLJUkQdwT5zAA3gQIrXTpkVb8D+IWZzu5bj+1peXcOGN4YkXWII81UCIg9TgTuNhRHIW1C9Ex70kY8l85GPPaZ82clt+LiIkqt3odI7TBMjYfL61HyuRe4kATmRLBN9cGBiNsjofpifo77BXBmE7mpn3OwIvKABEwTG4kk4O8H1o++YvW2gmdYI+hzsZx9tsVW+0bgIuCSHUgwOhzJBIzGB57daP4u3D2++phJgQNDDABwMDy9M0n/AJB+6ee8UDy5itziFAIGpTgHAM5+nXM/OqL2mB1EmcID8tsbQJ6VfcKn/wBTeEEylsg6Z75O3f5/Kqzn1kl2Mf7lzuM9T2iM4PatFEgVJ8B+Ap1BLCPFYji1Km6O4RvqAZH1onheJK3WIwfAREjptj5inc64fS5EDxcOjdP6b4+1C8OTr9UU/b9fUV7gIfTnw+F45GV9uPyrThOZxxBeYwA2MkT/AEjPkKI4rjrZLaCDlY6RIJOwG01U2OHLXQAMsMefij5129b037i52WPLwggfIVA0mF3l8Kmdwb5ojhLmu3cJ2lyB0Elj985/pUvLOIBu2BGwA9Q2lCOv8RFA2bmm1cIPi1MpHdT28wR967yy/pKGNmSNpwdR+8farBgknaf9UnOsB4L03lPGpYKlkEhfG2ewjTqbwiO/QgZ0zWx4Ljrd1QUgyJ2yM9R0ry48eu5YzMHfMHG5kwYOZnBMVdcN7RJZfUrPrOFBUhdhv45J6TB6YxWrCVi1pBiBdeJisJnIcNVvCv8Aw10TXn3/APuWvM9wBl0abYQmcmSSRspgHvHnNWA9pHGPd3DGJAJB85jPrWo4yluYWP8A51XZeZ8Xxan3skvLEIRAAmdRgYIbAjp08wr8kszkkz3npPTGJHpRfD2LkFlDAhTGlZkZVgTGMSc7TWw9mfZe0dZuqLiEAKQ3igr2DeEznHU4ryAWsML6E3CxfC3GHgDOCcsPwQQAQR1mN+uKN4Z7cMXvNr0+EadeowCseIA7jG+9P9pvZy5YvsEVgjSbfdrYBYyemkAgzExtVGLYSJ1KdMyAJ6FT/P6U4DXXQPBHHjLKumoM7H49QNtFPWFAJYfKTHnSvca9yJIW0QYCqogAEkfhMb9eh8pCvGLgYq24MvDAqSYPQEER5bimcMuqBMTgE9tgN4yYnt3zVItKCN5dxmlANC6p8DEHMRiBud4OMk7mCptu8CVKgwCNJmPDMjJAkahmR1MnrVfaGpghYoBAB0kgdpIWZyIOmcg+pxfRbUSoBMgaDpBmFIkGRADEHEEbmYz1AJtqfuqD2RPHcRFm4C0SkfhXYZGFz4ic4k5G9R8HxAN1NcqZ1CCNIZZg4AA8OkGN9J/iwHzHmhYEBcAFA0XI0kSFGrI3YwfI+ie3dJD6LhuH95qYNJMggggzPn596QU+7BtMonWyNPHm1jQWVQCcxDAsQYMGQQ289d8UPZ5gxJKWyJ6hwo8TRG2AZCx2iiODcjLGT4ZLCfxXQTBIM5mZBG+9S2r8XrjSfDJGmDH+zAjxGRHg3Ph26wlhIifVbgC4Az+E1DfJn3VtT4t2WeoOAs7g+hzjehr3E3w5UoinUJ7BgREwY3Az1A8quLfFBVChoXYqBiPGNQwragG+FsERJzQvMmV2QjUGmDIgYQMNvAAYbA75HUzY85oyj3VXtt9R9kJde/bKhngEiAurYDdWJIIBLLIJ2O1c4i3xAM61Pw5hZ8RIyMkZDeY+dTc24gRHiJW5MmIOCNRg/GTIJGCAuBT+Nv4ZYU+JSYaJCsxyNnInfeIA71RrjAMD0Uy0Sbm3imWOWs4Um/EjbQsiFDacAkQpWCRHpEUQ/IyP97dySAxxbJwANSiBkg65Iz0p3D8Wq2gsufDPhzpbQoBUgghpBUzIjMb0SeauWMBhliGhta4AUyvhJ0jT8MGfnUXVK093S/D4Vm02EX/fyqzheVS7o1120SF8ZVidOIGoiDhokSFMHNQNwfur2Cd1EyTIe253gTOkGPODVpaeDcIRhr6KrKNM2TiVMfA2OhiheLsu97VpPidSDAU/72ZwAT4xmPyqrXuLjmNo+EjqVgQN1ruXXP3vEAxBZTkkkmX7xMx1EjHamcISvEX+5VG65zmDBMS3SZqPhmuK7OqE6lUQXxK7znPl29c121bf3zXIGViNX+HqBOYM9c15JZcyRoNx4fC3ik+BZP5+pFi4MnE99iAD1HUevyipC8m3mCHBGw3BAOntk+mKj45WuKwJXxAA9SI896jtowQLqAiCNIIyOu/fOOtFrBkAc4cgcFQ0qkmy6p/+rbP+6E5k4YDOM4Ow+fWoeZ25vIMw1t18so07RgYxGPMUrtklw5YyBpxG28bVxuGkgksSNjPlFWAaL5to3+E3Zqh1We55wp94JA/+2aSDgxP0zIqiRQCnnaHl1P12/W9bm9yxGMmSYiZMkHcEz1k1X3eRWocFAQpEZOJ0kxnzP1rZSxTGNynnmVjr9HvnNIQfIra+9snabd2c/wDGxHU5/XrBzNZ4y8wKj4AO0m0SB5/DVlw3AIEwo8LrEDaSJ+oOasLnCprXwrJDLsJM6IHmewqZrtDy4TcEe8/0iMITTAJGoPtCxpKut0qYMg6R+IHcjHf86F4doNqQY1ScdJUf9p+tbj+7LlxgbKFyrEeESFIIwTsvXcirOx+z67rV3ZI1hmUlmJAYEgwOoBB9a20q5cNLcheZiKTWGC6/JWVt8etmS6wR4okO2YjM4OZny6bFi86e9eQKn7sPOOsLuTvvuNq9Iv8As5woBNzh7IABwNZER18OdsE5oG/e4G2kAMqxtbS6Vj/0wp3nBpYgG11EEGJ0WX5dy/3YK6j4m1tBz1j8/vRlspAydu00TdHAgSDdUEdUuTExjwldswSP5URb4ThIEXL+3SzcI/8AjWcsqOMuuqTT2UZNhlMKrMf+CB9cfrtWf4j2UMkowM7a5x8wNtsVq+aMC66Sh8J+BlYZPkcfOorFhmcKqyT9PmTsPM154xFRju6V6eFw1J9EOePNV13gbMBCsFg0nTq3Unw4MmRuc5rJ3uFK220gYKRqVWPiRjgFDMmNo+9ei8attNNq7eZCHnwADfw+In4QckRkiazXJ0VdUHUB7swztDeG7IMMMEgY6YrZhKroJPh+eeK8nEsax5DdNlnuJ5ZcFnVoJDFIyZUnAOnSBkQs948qDNtkY2nQThTjIEg/Mmdz0x5Vs+Z8CuhjaKe8AtjThgzFtMkyWBkAkzG8zNWHKeUAE3fi1+Idc9cjcDYdMVr7RlFxzZSgFR8p5W4sC01hEhQA7HXJMFjg7avFGx7UafZew48VixIG4D5gbmHGfl+VXFpZOCogbtPz2k1JxV5En96rPvGVAEHxMTgL5/QGo9YBLgY8wEk7LG8z9jrVrhruQ90K93XGkgKpJwDAGIA3J8g1P5ly7g+GthXXUcOttGKvMEhi+So8RyfkMVF7Te2IC3bVhg/vARcuxCkMNJVFP4YJAJ2GwJ8VZDiOO+IltTT1MmT1J/R9Ku2m9+s6ps8aK/4e2uj3mhwIDNpLAeJmwCTJ0kdf4qs+E5PacBllp3gttggVS8m4+6LAUWi06hMkbk9NPnTr166is9xQoWGWQxltgg2iZLEnop6kA4303FxbMX4r2m1GtY1wbNr20V+eRWgc21mJg5MHrTLvKbaKxW0pboIBzt8h5UDyvgOJKrdVbUOg0lnRSRMyQbgINGXOF4sLJNj0DqT16Bj2rO+m9p+r1K006zHNu2/gESnB2VXWVVI3LQkZjqfT7VPY4bxMYUAfDkZEGTvO8dKo+M4finU2290QVkg4+E/XtnpNScPb4qFm7bAMgKFyNI/wY7Qc13Uuy5pHqU3aAH5Mp9Ar73I7gfX/AMahuXLYkE95hWO2/wCGq/3F7rfE/IfyFQXOCky3ELO/xRmAP4uwAqTGMnvH0lVq1KpHcHrHyp7/ABEObmoG2FUxBDRIkgREz3PbajDwS3IIe4moDyjIbbUYxIPqd+mYSwffOrXkW2BCn3qwQI0gDXPcwdsUfw7cOrS3FBo6G71+TGa1va0RlHpJWehUeZ6zSdyB/aveZcUnDqWcnTqjYmTJiB6T8hVBc9t7IMBXPyUD/wCVVvtxzgXDaS2wKhdRIOCxwPoB/wC41W+z/ste4xoSFXrcfCgDfYSY8q14Xo9rmZ6mpWfGdKvpVCylEDdXF725/htfV/6L/Ohk9trhMaUUZ7n+dHez/KraZXxhidLsoHgBwQJOmd95z5VfcXy2zdC++tlsgmIXSsiBqiZI3g4B6mt3YaAbMLy39LYkugu/Cp/ZvmNy/wAVaV2C2AS11tPh0rkrMHLGFxnNbf2Y5UHHFrcVLmniW923vIAtFVNsSuYyR66huCKxHL/CmkKElidCzCkmIEkkxtMkmKvXvvYXWiqfDGkyJgEgMRkTpkDsAY60xwtPJIA9lB+NrvfBcfUrl3lLniGQXFRP7abAJ8UKeH96uDmARuTJ1b4ozieXe5fhluojKvEBrl2zque+QIzm21okHZZxIhep3x132tOsOpsqWvreyL5CkWzbiSJKkCT+IkjoKu7ftRxPEaCWsgoSyMPe4kacydtFx8DM+hrKaDW3AHMLR2iq6xcY+/3R93hCOXcP+5IuWy63S6hCUuC4gJ1LLGXtEN00iDgVF7BcIgssre6YhtfvVAdk1KMIWTUrEqTIGImguJ5pxBS6jNaUtIJNu8VeVjwxInGGY9ak5DzeyvDLpQqzAatun57n6/XiSAhMtPHkrbWOYWbShEssqqY0jV9TH1zvmlxXGyIUdVbaTgzg6h2yIMiduudXmLMZQAwu7eLqIEgxtJz2xQ13m1xDDW8R8QaIET5TAP8ASouqcFMMm60F64zfE0AZI0JqgdtR0jzxVRc9reHt6p4hTAwVMsSTnCCB02qs53zS3cQLdN1xiACGAM/EZ8qdY9luGUamFvSQMuzBj22hQPv0otfFzKOVV3Mvb5XJFsXt9yyqCP8ADpOrOc1U/wB6zmD8xbJ//XWnX2f4a8SENgA4AQww26GTH66UQn7PrMCbmYzmnbWpD6gUSx+xVg/AcOqklFECZQ6WxmBG+3X+tVXAcou3rWq+VUSIVdWfAGGo6lAPi2yJBo7mbuysA5WVIwoI2Pz+lS8k4pWRUxqKgE7hiBGe5x86hgqTKkl148lGpiatIZWmAUDwnBi0twrHhKnSQBAVg0d8mRJrN8v52i3H95f0DAJGT+JSPhOyu+39Ised88VLbCTpZ3WAAdakEESZjvI/nWF4q5ZiLa3J7sygeXhCk/etfUDrDAMW0Ug4uGZxutTz72rS4IF03QVUNrdviBJMDVABk5jqcUZy/wBqbNu2E9+IAPxITvnoR1xXnjR0qSywjKluuGj/ALT3qrsM0tiT7ftdK9Bf21tTCshJEAkOF1R+InYTjGNpgZGZ4/nd654HdWWSx0soBPcn8UTAnoIiqctD+G2Yx4W8X/aPyp73ZAb3IhTk+KIwADBGcHMzmlbh2NMgfj+kZtCdcZmyCoHmyjr0Ez862fLz7jhzxF9PevqNu1bZjp1LEs0QSJIAGem8iM9y7ndy2JtW7aCIOVUtOd8MR842mtLynjl4m0bNx7a31uG/bl1ZW1kMykzpLBkBKkiVJEjcGpeyYGym5Xz9OLW6vuxZv21NwBGbRcRY1jSxlHUeLGCAcbGs/wAfeuorE39Q1adJIHSRqGZHTYE1c2OVDgzc4hyut7bWrNpJYkuNBO5kAT1/zznH+znFXG1CxchiIERON4J284iphlMu0Ht+VQVqgESfUoC7z68T/tXH+F2A/Op7PF3mts7XLpUTn3g332Yyd+goTjeSXrMe9QoSJhsY/L7+VBmtYp0yO6AkNSpuSp15jcH42/6iaR5hc/jb60PSFUyN4JM7uKle9OWyfP8AWa4WH8I+p/rTAK6WHnRhCU73o/hH1b/ypG//AMIHpP8AWuoVG4JNcYqdgRQR2RnAEXLqBxIAgjvCmPvFbm1zD3fA8a4w3uhbXy94wQx/yuf1tguBuqLgMEb9Qeh8hWj43i54C8O9y19PF/NaQ6xzqgRN0Zye4DAHYD7QK01heIfiUslY4ZwBkD43BIuA7yGKrvspGxNYvkXE+Jf8JPngH+le18k4VWtowjfp31f6UxuwKZ7rivJ+Jb3d+5j4fERPUCY/6pq84D2edTxVxyWFy0Wjp4CrJHooKz2Y96oPaC6G468o/ECB6kkjr2r0JOOX+6/edTZFojqLhhCPXc+lCbT90xkey8qu+1bC6f3a+EsoOpwYk9Z23x50VwXtewQ+I6ievvCehxuBt1zVqvs4ryG0WweoI1kEyRJIImf4e++9XPCez9m2AALMRiUFyfnGa8s12EWHuvQ6t25WaPtv8JXUYiZjP8R7iIP6k0X7JcWvuFQySxaI7ddh/wAJ6jcetXycntKw0i2R292yekQD+vtDyTkgsWyjJrDEtkSQTHeABHSJ88wELgWmLec8Uwad1XHm1oOVhHM5De9DbifwMCf10q14PjOFC5VpO4Acj0+Hxerfapr3AKSDpRZ1SCQRPoCY7/51I3BWwwCognyB9Nwf12rOTbRWFNMbiuHY6TacCYykKfqP5UPxHB8OGAQOpbA92GjoclfhxRacGkTpQ9pUHHr0p962lxYK9I6//IfyqOcgp+rWf4rgLA3d5B3YSF65ciFJ7mKkX2eWB+8u/wDUf6VbtynUfExbp4lSQP8AEFDffNS2+SAAAM4AH8Tf+VPncNCuDWbhVHG8aRbfSB8BjI6gifr+dQ8KDZsPdIgIjET30mMetQ8TzW243XOmNsiVHbJzmouaBzZ4lHMgISvcQAY9Ns+db8AMlJziIuvFqyXAKL2ZPhXWMaNyMEyKsr3C2Wy1pW3IOhdgBt4fzND8jtEoBEwuDE9Y2nyP0oziLzKDptO3fSFEYH/ET39Nqli5NWGlOyYXLVy0VMWs9iFAEb9IIOAIrqOu+hVJzhRMzvMAmP15wf3qVibF7fom56wR6+W9V97nfFO5W1w5Q5PiVunqSo61JlN0RPPmqElXlxjABBJxsA3c/wBK7cCqNbEDfLY+u30rzzm/MOK1Ml24/mswo+QgVW3BcY51MR3kx2rSzBzcuHPolzQvRLvtNww+K4oBGYGto3Gwj6/6AP7ecOigKlx4xkKo39Sc+lY7iOWsrsoU+Egdeu31pt7lVxSFZGBOAIzOOnqYrQyhS3P4XFxWmP7S+IAPu0RfWX+e4WfOKqeJ9suKeQbzKGMkJCj7CfvQVjlLuWCqzEDoDGN/9evzqNuXOCFKNJ6QfKPzFWayiLABDvLlzjGYy7u3qzN+Z7UOaM/utyTCMY8jPapE5DeZyi23LdgrTv6VUPYN0IKq65NXV32S4pV1NZuAf4TP03+1Rp7K8SdrFzeMqRn50eup/wAh6oZHcFV66bWo5T7A37zQ0WvJ1eYESfh094z0rR8J+y62pJuXDc7ANoER6En5EVM4qkN/ROKLyvNaVe0J7E8JBY2hLbyS2QIwJ89oxUfHfs+4S6ZKOrd1cDtuIMfSpDGtm4KY0DGq8tTlA0q39osAnOnU0j18EA+U088fPDuh6lTHmp/ox+lb0/smsFvDeugdiEJ/IflRB/ZNw4Am7dGQILIJ/wDZR7QzWSfJdkOkLzblnG6GUnYH7dftNepcg9rTYtPbxiIJ7kAah36Y9POhk/Y7ZMxfvD/lQ/yFW3LfYK3ZKFna7oiNYVdttpkDsaZ2IZFkvVk6rzPmqX/7W9z3VyAw/A0FRA3jqPzrYezvCXOIYSr+7U6yWlQWO2Y3mTA2znad676RK4/XmRM1CQWnUS098jfsQPyz8qynFHLlVxSvKE/uwCNTE9hvtI28t6e/BqsQhjrv/Xzoi3aCEQogHOYx9Dmor9sknJz2rCIGy0eajvAJEaRnJ7bR5b0roBEZ+p+kCui33z65rsgY29BRkyiFALPl/p/p/OoTww6/brRYYGmshjePlU4G6qHFDqoHWnK87D1xFTDh6kFihsjKjVD1NS+58z9qdpinj9fqamV0ryfiOQPZdHRS46g759MiQfsa0XEKLgMq41qA2fIAxncgDfemvzHSuLVxiMj4T3+uOwoK7zhpkWWHTq3+X2rX11V7MoWHqmAyj+Cs6MA4G+PM479/Sik4kKxMzqOCPQDoNusT1qtu88UGCpU9dQicbTO/0qF+cSJWJ7Nv9vOsxbUcZKMDQK/F0kymTk9fPfO29S20cNkR599sHr2P6FZQe0N8CAFz64+/Yb1IntHdb4jB8sx9abqnD/V2q2atiCARAifhzn9fOo7dkaphfUYz9PKMmqbgPaq2BFwPtvE7eh386s7ftPwkAhiPLQxP5R9DRh+8pwwBHaSQYCjV9Z+X68qctnI6x5RnyA+dB2faGw5EMkdmwR+v0auuBu23HgYH0YN9qQSbFEtQoRQfh8uvcwanS8Pwg9c5Hrmp1TGdx2po4Yef3qLi4aFOGDdJuIG7eHYSFJ77kepye5qa3xAwZBBE7jz/AFtURDAiPrNTrxE7tB9Zo03TxXZYUzEECdIz5CmPw84gfr7VFddR+JfmCKAfmRE5jpIJI+kVoJtdANnRHnlKneJ8oHTyH50y97PIRjV5+n1rnAc2VhpuEKxG8YI+lWNniFj4gRtuOh33x6eVXYxjhopuLwVR3/Z3T8D6T9ftBrvBcvugajdLA7QBH0wfpVjc4zcaQY2kr9u9BXuOkaSpiZgMudj+Ymk7oKoA8hN4tLkSrtj5D08j603lnFrEOCHMzj74FRf2/obN077MYzM4G9OPONA/2ZUdj+pNGTKfISIhWQ5gB+IQehB+maY1wt8LIT6/03qts+1FvY/eP61Oec2G/wB0W/5FP3rsw4perI2U3u7gHwz6Df7iorfMhqhla2R1YGPkQI+tNfmtj+Fl+cf94oC7zCzMy/8A6kflRaBsU4YTqFaXOPtfxqfQihbvOrYxM/r1qvL8M+XDn/8ALP8A3CqPmvF2bZHuk09zqcn6EkfeucPFO2mN5Wo/vRDuGHnv/OujjU/1oTkPKluWwxb3kicrp/Imj7nIrfS0p+ZpMjkpLAYTrfEA7CfTb7Uk4sEwAPmR/Whf7mXIFgeoePuBTRyIDK2zPndY/kK5wPP+LhlRjcaF3n5Af1oZeboTk/X/AFoK9yt5IFqf+dqr73C3F/3A/wCpz/OlyzyVZrWrUJc1ZBn60QJ86xdzibij/ZR87n8zXV5pcj/+j/SkLQbIZITOZcEgEhYJgk5zJzVXwyadZWQYnBI6GlSq1G4MrG6wVry7hVuW5cTkbk9SZ/KpeK5Tax4Ox3Pb18qVKjVs4Qmp3iVJwfLrbfEswJEyR9KG4i2BgAAdo9KVKpv2Wtishye01pSyAkxuT+UxWd53wCW28ChdtvQUqVXNiFn1aSUHYtA70/h7Yk+W1KlSndTbsi7HNrts+C4w+c/nWh5Pz+/cIDvOCfhX+lKlUqogWXNJLldf2x/eKJwd9u1W4bwE0qVLTJumcLBA8zsgBGAgkZjrjttWa49tO2KVKqVRZPSNlSpxLO0MxPiP2gD7UT/YkO4n1JP865SqlMDME9O4XLtsIRpxXbTE9T9T5UqVSIGYq4+pWHBXiOvTrn86s+HfOy7fwL3HlSpU7TZCqArvh0Gn4V+SqO/lVdzXmDp8JA3/AAr5eVKlTvJhZqIBfdLgmN0eMk/Mjt2rKc6TS+CfqT+ZrlKiBZXaYcQqoCWXzI/OrfkXGuzaGYlIPhORhWI/IUqVaNkpvMo3i+GVELINB7oSnQ/wxRXsrze7dBFx9UExIE9OsTSpVM6lTeBlWtCCf12pgGKVKgFkChvLAx+tqiW2CTjrSpUg1Vk5bIbBEiD+VTLwKQPCKVKueBCk5xGhX//Z"/>
          <p:cNvSpPr>
            <a:spLocks noChangeAspect="1" noChangeArrowheads="1"/>
          </p:cNvSpPr>
          <p:nvPr/>
        </p:nvSpPr>
        <p:spPr bwMode="auto">
          <a:xfrm>
            <a:off x="80963"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g;base64,/9j/4AAQSkZJRgABAQAAAQABAAD/2wCEAAkGBhQSERUUEhQWFRQUGBwaFxgYGBgYGBceGBwcHBwYGB0cGyYeHBkjGhgcHy8gIycpLCwsFh4xNTAqNSYrLSkBCQoKDgwOGg8PGi8kHyQsLCwsLC8vLCwsLCwsNCwsLywsLCwsLCwpLCwsLCksLCwsNCwsLCwsLCwsLCwsLCksLP/AABEIALMBGgMBIgACEQEDEQH/xAAcAAABBQEBAQAAAAAAAAAAAAAEAQIDBQYABwj/xABGEAABAgQEAwUFBQUHAQkAAAABAhEAAxIhBAUxQSJRYQYTcYGRMqGxwdEHFEJS8BUjYnKCM0OSosLh8RYkNFNzg5Oy0uL/xAAbAQADAQEBAQEAAAAAAAAAAAABAgMEAAUGB//EADERAAEDAgQCCQQDAQEAAAAAAAEAAhEDIQQSMUEiUQUTFGGBkaHR8DJxscFS4fEVQv/aAAwDAQACEQMRAD8AuVTIb3kMVDY+lAX50XFTGZDe8iOOhsqBcVJ3sL3sQiFaOyrsxUveQoXEIhwjsq7MVMJkKFxEIWFhNmKnE2HBcQiHpEKQqhxUneQtcRtDwIEJpKeFxwVDYeEwIRkrnjqoRo5o6EZXFUJVDmhCI6F0lSILxwRziNjCphYRBVlgJrRbmZUGMZyXMIg39oFmeM1SlJkLdRrBogrsxlJS1PpALw5ayS5hAiKtbAgrO92YyEwqhwXbpHKS0IUw0JZK4GHGbCJ6w1QjoXZiu7yO72EIhkGAlzFOMyGkxxEc0GEslNIiI4eJmhYVwlMxxCBUiG0xOpMNojQCsZamhTbCGqvD6Y6iGEIGUwIjiIfRHUQUIUbQ4Jh4RDgmOXAJqUw5KIVKYcBCpwEoTDgmOAiRIhCrAJlMPph4EKBAlMAmUwoESUwvdwJRyqKmHUw6iFpgSjCiKY4IiQiFSI6V0JgRC0RLTChMCU2VR0RzQQZBG1+W8Sy8G91cMJmCcMJQgTCFMPIhGhkqYoQjQ8iEAjkEwxxEPKI6mChCjphCmJaY6mOldCgKY5olKYRoKWFHRDqYVocEwhTNCtpmRpLgBn35QNK7MEqLrSAPX0jQNCLlR57cQ8br2XYSkbkKokdmUfjUT/LaIsV2Zv8Aui45K1i8RJcxMZDdIPaHgzKHY6TmxlWInZXMSCVIIA1/XKBqY3qpT84Em5RLJuH9PkI0txn8gsb+jv4HzWNph4lFna0bGXlEoBXCPP5REMEjRYBHKG7WDoEn/PcNSsmEw8IjUzMilEBg3hEY7PIG6vd9IPamFDsFQLOpTEiPB40KezyDqojpDjkiAbD1MKcSxUGCqC6zph6ATYRolZUg7fKB5uXJDAJV4hveYArtKJwj23VQMMr8p9IU4cjVh4kP6RZycpqJsoNzIhhyoDc+76wetHNL2d0TCrDDkS3IHOLyRkyWuHgnB5clBJZ30MI7ENGiqzBvJErOTsPSWd4KweVKmHcDVzv4Reqy1CiCRcfq8Hy0sGGkSfirW1WmlgJdxaLJ4nLzLWxDjbrDv2ctR4Ut05f7QVnucTJeJlypaJSnlmYTMmUMyglkBmKruxIjN477V5cqaZbFax7VCUKSnxWMQU+ngzxPtRhUOAbJvZapGXLRxEgk7f7wEuWuZYB2N9o857UfavikzWkTpdIsQmWlVKhqKlDiB1cddGiuxH2wY1wUiVLKgkkpQ5Nm/ESA5c6QG1jrF078INAbL2aZlkuWiopciKWepy9IT0ETdk+1KsfgkzVpCVkqSoD2SU2cdCCPfFmjLEECq3Mg6xWnUy3cs1aiHHLTsFQKTEkvCKUCQkkDU7ReryJILhyORgmk007aRQ4gf+VFuCIJzrKtCqlm0aSXg0Bwzvz3ieVhEjRI9I44gckW4Jx3WaRgJh0QYhVKI1BHlGxCICm4MqJvY7QrcRJumfgoFiqCXl61Bwlx5Q1eAWNUH0jVollI2A6Q1auQ8ecL2kzom7C2Lm6zCMqmK0QYmGSq5p9T9Iv5ilNb0iMV/lT74U13nkiMJTHNQzJjixPlCSMM34lHxLxhsDni++qrPcILkOAb8xbnUfOJsX2+InBIZKL3s5GoIcs3X4Ri7Q1ovZbepJPNb1KgI6ZiBGHybtCpQNa+JS7JNy5fQ3YFtIvFoKgFVgP1aK0nU6gzZklQ1GWDVbrn2sQD1gBUpajeaG/heB/uYelSxUztu3OJMLJSVGlVxbUEgnmNo0AsboVnPWP1b6okYEbqUfOOnCVasu3Mn4Q/7m4ao+LxEMkD+0Y4OG5XFjv/AC1Syc0liwt5Q/8AbCOvoYFXkyR+I38IhnZW344MUjuuLq7RoFYozZJ098SpxgV+mipw2CD6u3ug7vEI1UPMwjwxuipTfUdqipmKDaaCKPB9rETllKUmzj02HViD5wLj+1oQtQQlCkpd1FYABDAg9HIudn5R56c9mFZJUWme1SovUyS5NTgORqecefVxbKRFpWsUXPGsL1xOKU1iWI8IaieoXjFdnu2C1zpUskrDEK/Mr+LoA2gbxjYz8cklka7dbty02vzjqnSeHpNzOPhv5IMwNaoYb/SKRmKgAHHpeH/f+ZeKyZjWLkJKbOXuAokAs10v5xns1yCfOKlpxZCaQ0pLy0mzsVJUVbvYcozs6Xwj+77j/VoPR2JbvK0OYds5EhwucmtyBLTxzCRsEJdT+UZfM/tTnLSESZP3VSxwzMQoA/0Ip4uV7XgbL+ys+Uo0LEmUCg1SLzZj2UlS1pdNIDtSXJtFjhcJhcKutQlImqZ1zFJ70k0uxWbbmzai0LU6SoAi8zy+fvwV6eCqxb1WCzXFz58+vHq72WJaigzhMw8pQBSHQlKUzDxEWCSSdtxnsTmGICTLQFollJaiWpBVLUXZW6pbptUTob6x7lIMmcrvQy1m4XUFFiGKBc0P+Wwe+sEiUl3PsqFy54grUqto720AUS2sYndMAGGst3mP0tbcAdXG68BVkmMlpWg4ecE2rBlKIFPEC9NiA9xs8SZFl8hWI7vHTFYZKdf3ayonkzcPiRHv9xcKLgcSSS1j1uLuX33iq7TdkMNmA/eApmpsmYlnD6A7KT0fXcQ1HpkOdD2whUwPDwlP7I5lg+6GHw06UO6sEhYNT3C0uXJO4NwXB2Ju1IL2I11jyeZ9jE4FRRiEEgul0kEjm4JYg8o1eBzbHyGRNwhnFIYrlrDLt7XFuddo+go1m1G5mmfnovBxFAsdER89VsVyFj8YiSRPYcSmLfpop/vi1hKihSCQ9KmcdCxIfwMRrxBOpMaxSLhdYTXDDZWpzAnS/jE8nNbNvy29YokLG8GScZLG0F1IRogzEOnVHLzLyhUY/flAoxaSRa0EYhaSnhKYmWgWhVD3GTKZMzMk7+sEDGsOcV5mkXb6Q1U8nceEE0wUorOGpVscSCHAJECnM08jEGCxTe0bcojK1cjExTAMFUNYkAheOTcWkICXJKyHvsNjZvPwiNWMCjQlOzuLEl7gO1juW3EV86azhJUKWIdr8LuXJA2t102jsNjRULEktUS4u/Ex9C92j5SDEr6Q0wFoJWdEIoQ3dj2gGeo/mOt2u1raXiCdmxTxPz9qpn5m/iL8oGnyQglKLEtwmk3NiLdXI8ICmY8KoDKYggEcxtrtq77iJNl1xoucwK3PapYZlJUof3gckAD2QT+F7tzJgXKs6mpmn94e8mEqUXYKADNcs4YkMx1vFZKkjvEOSlKn3c2YC5SzMNWhUyhMuXNYUEKvwsb1pAJJ22NxGmYETt7oCnK9DP2irQhKRZXC6lMpiA6gdSagNWDOeUDr7d4wAqBQqofu0j+Z3PgLa2A5xjp09ToSr8MtaXZRBc7tpcksQBEQzFYWe7SbBNRI8wXd29pn2AbcQOuruuHeyTqAtnh+2mIUgsoqotUq7q0G2uhN3dWlossJ25oEwzrhIBTclazu4/Dc2Gw8I81VNPEFsFIHFYEuFFJDJPC1ze/TQkhWMBlmoGrnslyW5tYWAH1h6datSdmBnbmhUwoeYiFeo+0laFrYqIUSQGJIc8213itxXa9UwlYTOJJAJsLaly+pcdIpwq6QBchww3KX26mHYaVUQk2cgFgSQ6UjQa6RR7yfrk/crS3BsGifKzSddRQpRJdTrHxLl2e/XSC8t7+YtCaEMQpQCj7QQLgFKQX4rHa97RoMryZEoOQFLJpdRFIII/w6u41FoWfOCcThyRQOMDexSGUCLF6X6biPNdiw5xyNG9/sCtjcE0aojBScRLlABWHlpqetphIJ0JUZiXZ7bX9XYnNMWJctRxEs1KlpIlyUMEqXS4qJv0AAeJ5eMlgNWClLBYJCTc2VxXcEXfmIF7Q4lJkqKCPaQsEFgP3jsPDe0ee1xc8SBc8h+1qNIAQNgjfu08pSoYua50UkSkpDFV7S3ALHw3h03KN5k7EEAcTz1i3Ex4W0CffBCFpJrSWKgAQwt+IhVrCks2rF944LJSAQCSAwSRdmDDW7kMPEGJ53Gwt5D8J+rCp8iymXMMxM0ma01SBVMWbBKVC1ZB1OvW5ivxuWykZgiWEpoWm41D8Y0LuLCLTKsWETsQlSqQZqVAbklKNAlvynS2kU2b44KzCStBLBKGKgwd9AOQcepj0KWdzzc/SfxKk5gG2/7ReUZFJmyUkyUqWCoEvSSylAaEFwwax+UGZBkgmSwe+nIUFKHBNmJalZAtU1gOT2PWBsgzApBQSg/vFEA3ILuB4EmJslx60ImJDFpqrMQzsS5BZrmz7+EK8u4uI629VTqgYsjMYZ8udKloxk9plQUVqTMakBVnSbMTfxixGKxaFMMUhQAc1yEv1JoI5knm0VGb4+qdhiQSyzZ21SQw1LOx0hZ+ZTK03pBSXAbo+o/XWEcCYIjQ7DvRbQBtCZO7V40KLKlWUpLUKDkWccR5P57wsn7TJspSq8OhQB0TMUkJT/AAund4Cy5KVKmOCWmFr6hQTsd35DeKPO5gRNnAAMtI8iGv4xrwzyypwi/ly91DEYdrmQ5bnA/a7LW5VhpoZSUGlctXEosBcp1Ii2w3bfCzAp5GJFKqVnuSqlVixMtSrsRHgqp9IXf+8Sd+peNPkk7vF4iV3pYqqABYKYBt9bDnppy99+MdSaXO07vD3Xg/8APZUMN9fFerK7a5YArjNSdUmXOCn5MpIv4tBkjtFgF+xPkF9itIP+Yx4lhlrM2cXUulIUpySphZ762brEONYzEqVo3i9zAHSDs0HRA9FsyyLFe5DNZKqqVoITqXsH66HSAz2olhAWkFT7WB6m+ws52ePEEIHcqVQlLFbKbisVMB8PKJcoSO/klQNIZSrl2a5+caO2l1tNQszuiwy+u6+hJWORNQGLg3BA1jjhU6390ZrJ8/lEJlpKhsmrfbYW53i67/Q8o303Co3Mw2Xj1BkdDwrBKKQ9MS/fBygL9qnQM3KIaxClhOqYVAPpXiP3ZKwSliTdWhZr3fwNt7QNgqQpSFFilTXbnr15s20Jg56OEFATS5WeF1VMBTbZiW8YnCE1AJ7tAmjVZSCG4tAbFhqedtjHy5lstPz4F9XA2U2KQCkoCmUrdr32Z+b36wGjGFCeJL3Du6Tru34Tra457EedO70lSSSXBUSDsN1C7eHyiebMJLAJDu4fQ2JL6vvck21eCGQIchoipU01FRQlRcLUb8AJL3GiTUA7P1EAZhjZiAKnHCzhgGtdgbKcX5u9zBMnMAhdKnKSSCSKlo0UC9NxU2g0eEXN70GWEklNqQATYtekFKQwDkku27PBY05rtt+kxEiyGGPKSVEkpPEPZJJILVA21IdvLYweigygpZlqSCHdSgVAeOlm8xA6UCWkImKEqzbzV2INJAVQkOom+hgVGLEsjukAg2EwuFbGpKXZJHSLGiD3ITGylxaxQooRS7FSmpBA2TVf0O0O7xADLK1kDRCpdAtYVV3T0fyETY+WTJUuYsrZNioqVxWLJLMC5ubWIZ4WTJoKilIfRtFBThwFE6OPeW0gCoxo4R5o33SDDKXTQz2s4BZmJ8Nrc4tsmxglrWJZpDDYqcpqBN9Q6SpjyiuwqQwQoF21pqYuQ76gv8DaEwZuvdIuWSC/Go2YggOp3HR4y1hnDgV6lOAAVfTc0UoGlbqL+yUnatNRLEgs178PrTYrHFc9Kq2duI6XSsVMHZwRzLwTKl8TOQeAuEUhQvSpTVAmopN7uoxW4lNS5bg3SAU1FX4kp2Lg3umzW5xCjTaCR3KrtJV3Jxky3DUpKgFWLgl0sQW4ilma3COkBZjiCiUU7KKwHIcCmtmFwXHhyhqlAu73HDUk6pdVrlV2s/NnhmZuU6MKrEA8QUkkPcgUAqDah+UFjBmFkXmxV3KzIKBCV0qSbWYlmJfY3tvsWeCV5tMUkgTACA4JSkKu7FybA7nUbxSSXXSXcWcGlgQE0sUsUlli5a9nhsmYACHBTcEOAOJYqNxUnUaPoYgaIVZBRuAm1TplThZpIKy5BSVAu5uOEa6ACI82mNiZCmYDTXYpvtu5tqCDAWDxAKlKWHFKdHJKSpY/DS7pLv8AWB5uIUZ0tLlSEuUkhjzL7uwA1YMGjXTpkVb8j+IWZ7uC3P8Aa02XYcKM0WdM1RBHUABmY7mw5jSJ8iVUJzO3ekj0HVxb3Q3JEcU/UpEzY0jk7EuNP1rEeVOmdiAA93DkJ1qYsLNpcc4xP0cO4K4MwlzVT91oCJqQGZ2JbUXe27ecWE8tOlliXqBHob9be7pFb2iWAhNnIWkgsNjd2JH/ADB+Kl8Us7lRDlg3CdADpYdPC8IPpHinniKBy5RTMxAAIFSTYGzvf09You0wNRJ2SD5aW5B9ovsKhsTNDEuiWRZ9HufWKzPpJKyW/ul7i+/6B5RookCpPcP0p1BLCO9YjFpKTMHMIV6h3HrBGFxJTNURrwmz8tLekPzrD0rItxSEK/XW3ugTDnj8UJP/AD+t490EPpz3ey8cjK+3P3VrhMzbEFbtYBVrkP8AT4QRi8dLJVQQbjozhz6PFTIw5VNYC6hbrdo6dKpnzE9E/AFvKIGkwu8PZVD3BviiMJMrlzCdHWw5O5953iXLMQDNkhtAB41Uob/MYBkTKZSyDxVEEcweXUEe+Fy2fSUFtClvI1H3/KLBgkk6SoudYDuXp2U41EgpdAcJ4jflah1Wt8QLs8bHBY6XNAKLuPMeI2jy445OpUXcA63Y9S9ix9DFzhu0SJK6kqXWbJBSQnQa8Tk7P4WjTg6xa0tMQLrxMVhM5DhqVvVJ6Qojz7/rlc1S5gCk0UoCSXudSdgWB5t1iwHaRQtRMLbgOD1drxrOMpbmFj/51XZeZ4rFg945KyVEIIZg+pYWZVg223UKc5KlLJJfx26Ws/lBeHkLYqSFAgFqUu4uFAlrbm/ONf2Z7MSTUZqRMQQAkhV2I5BVi9/O0eQC1ll9CbhYzCzCOAFQJur8rEAEEDm3naDMMuWyiuaoTAOEU1VFgUtxAbi2usSdpuzsyTOUEBQllyjmpAFVztSHd20ijEuhnqSW1DPsQfnDgNddA8kccZJStNQUtR9up0JSd2ABJHxaEnY5a9wmUQWCUpDAC4DsW132PRwpxZYUUquQXWygQTrsCCG6QzDpqs7PoTy2HK/uikWlBG5fjKUMUCp+FRBv/Cw1OrHruWINROBUkpBYEUl2s76lnDi7jc33ivlCpQSSUAWBYkDk5CXe4u24MHGZ3aEhwAS4FJpBdgQ4LhgCQbX3OmeoBNtT91QeiKx2IaUsFTOhtEjQXFk3NT33NxrEWDngzUVukvUGIZ0uxsABws7a0nnYPMc1KgQBYApCmW1JDhIq01Jv0Phy5cwkLomGYeOou5Lggggu/XrziYpQ2DaZRdrZHKzAynAQVJSATdmLljdi7g899YHk5goklEsgnksJHEWbSwuEtyifBrLuoueFyoP+KYCWJBe/MEaxLKntOmKc8LkU3b2AG4i4bh1NtIThbIifNbwC4Az+E1BnkuJcsG+qkvuDYJ5g+GttYGnYmeFlJQhJqD8gQbOxbUC+4HSLiXigkBIUydCALNxcQsDUAr2TYhr3gXMlJWpBS4U97ck1DThALGw5xNjzmjKPVUe231H0Qs1c+WUhS2BIYJq2GqSSQQC4cPodIbiJeIF60n2b8L8RIuLkaHr6xPm2IDAcRKVu5a9mqLH2zcEixAGkOxs/hKWBunQs4SSbjRRvrro0Va4wDA8khaJNz5pmHy1S0pJnkONKEuOF6bAn2Sm5t4M0EryM6d7MuSAo2QTYUukMLl6nIvtDsPikplBLqPC/DelVIAKSC4NqS7221gj9qrKiwULkhTKrTZgXTwvSG0a8QdUrTw6X5eys2mwi/wC1W4XKnWtCpizQ4HGUqJazByGNlM+iSxvA6sH3U+xOqQ7kuFIUdW3pB82i0krZUw0KFf5UqAb92bOkt7JtAuLkrXOqpLKWkiwSfxu9gH4hf6RVr3FxzG0KbqXCCButflsz97PFmJSbkkk8XNuXK1uUMwjpxE7mQhXv2LEtfZ3iLDGYlalJQTUEhirlq97w6VLX3xmMLpZn8OQfY+seSWXNxoNx3ey9BtJ8C26fn6SJEwXNn56Mx3HL9CJK3Mu9wsNtqCPZ5X8rRHjkqmJUCU8TDqG66xHLQoICagGYikHUb687wWsGQBxGvtyVDSqSbJUn/tZ/8sPdzYte17HQfWIMzlvOSLspC09LpPJrDk1oWbJJWFlRcBttNeUNVhXIJJJGhfnaLBrRfNtG/sj2Z51Wez3CnvA4H/d1PfVn+biKNAAKH3ljpv743M7LEKLlzZncuX1Bvu8V83IpTLFAISQ1zZ20v198baWKYxoaVjr9HvnNIQeRS097KOjy5j3/AIiRubwPmYBxc4gpHsgcnKCQOvsxZ4bAICLJHCsN0ch/UGD5mGl1p4UuQobOXpYeMTNdoeXCbgj1n+kRhCaYBI1B/SxxKVpmlJYgjhH4n1I8/jAmHVeU4LVObdUj/SfWNwMsXMUDJSVlKiOEOEkEWJ0G+pizkfZ7NrSuYpDVgqSSVEgKBILDcBj4xspVy4aW+BeZiKTWGC6/wrLS8emU5WliLs4Ubs13sbv5bRGM6XOnJpR+7Cn9BqTrr5Wj0mf2cwoBMyRKAA0FZDdbX8TeAZ03AoQwSpKW0lomlLf4ADrAiAbXUQQYnRZfL8v7sEVHiVUpjfdvj74MQpDC50gqaMEA4M1II3RMfVrcJGl2JETowuEYfvJ2n/hL+kZyyo4y66oTT2UZMhSTSlKlH+Bh62jP4jssXJQoF9Knt5gaRq80UCtNJQeE+wpJFz0NvOIpEhSlBKRc+nmToOseeMRUY7hK9PC4ak+iHPHiq6bgpVIQUkFQU5pq1B9nW9t73jJTsIUy1UgWKWqSlR4kk2BSd25R6LjUy0NKmTlIIW/ABvw8ROgOo3N4zeUS0ipuIDu/aUplcMxwWULOB4WjXhKroJPd8+SvJxLGseQ3TZZ7E5ZMEmqgkKobV0k6FmGoYeLdICVLUhXdLQHsDa4Dg+pfU+EbTNMCkIUZRT3gEu1lBRdnJJcFwC7tz1g/KcoAPea18XO/iNQNBtaNnaMouPllKAUzKMrWJHdqkIQyQApRrcliTY6PdtINPZeSscciRUBqAu7bllj4RcSg5sUhty/uZ4kxU5CP71Kl6tdIA5qJsE9fR4h1gEuB9QknZY3Mux0qXhplwuaErmVMUsAknQFgLM256Aw/McuweGlhK01Gyky0kpXo9Sl6pFzr5CIu0vbEBMyVh1BfeAiZMZkkEUlKAfwsWBPk54ox+IxurqqV1LlzuT+vKLtpvfrOqfPGi0EiUko7yhYDBSmKgOJRsCS5pI3/ADRZ4TJ5SxUlyVa3PQtFLk2PmiTSJRU9QdyNSdqYdOnTUJUuYkJCWKXCjUrSgcnckk8juwON9N5cWzF+a9ltRrWBwbNr20V8cilDWWlyHY3PjDJuUy0JUUykk7BgenpAWV4DElKZqUy2WmxUtCSQ7uQVgwXMwuLCXJkeAUkn0CjEH03tP1+q006zHNu2/cESjByUprKUobUqZLX6nwgiRhuJRZISPZuLhjfV9Yo8Zh8StJQruiCHINtOXu9Ykw6MUyXmywC4CQLhv6beBvA6l2XNI8ym7QA/LlPkFfdwOY9/0iGZMlhwTzdkqOmu0V3czd54fy+kQzME5dWIS/8AM2wH5uQiTGMniPlKrUqVI4B5wpp89lldQMsJSWYhTOLgMz+fLSDTgkzCCFzEVAdGuFaOWtY+JjMIknvlhU5CZYDJPeJuzMBxv1vpB+HXISp1YoKbbvPooxrexojKPKSs9Co8z1mk7kD+1e5liUYdJUsml20dzfQeD+Qigmdt5INkrPkkD/5RXduM4EwykS1ApCaiQbEmw9AP80VfZ/stOximQyU7rXZIA1Nrlo2YXo9jmZ6m6z4zpV9KoWUogbq5ndufyyvVX0EDI7azCWpQkeZ+cHdnsqlounjqJpWpIHCNCBdn1536RfYvLJM1Ke+llVwSzJpGwqZ3I16Hcxu7DQDZheW/pbEl0F34VP2bzGZPxUpK1BMgGqYqm1Kb0uxuSyfONv2YysLGKTMSmZTiFUKrZpZSkoAKbtf1fcRiMvFKKQkIdRNKXZJJZg7kto9yWi9XiFyE1oCTw+yXDtcBRFw7OOgBaGOFp5JAHos78bXe6C4+ZTZmVTDiFIExKEfezJBPEyTJ7wWN2BGpN6ukGYvLu5Xh0zUIUlM8GZMlVTO+SEqWZa5ZY6Jezhk7746b2tNYWkyQVThNuJxCSEGW1w5SQHO7kbCLuX2mxOIoJVKBlkqQR3oZxTxOdKFqsLv4RlNBrbx8stPaKrrFxj7/AHVhOwrZfI/ckTJZWmaVpCSUzAtAJqTcupBB2pttEPYPBoEopV3SlBVXeJAWpFSdEFSagolLuNGgLE5piCiYhRlCpwSUTilbhuFnD29pXOJMhzaSnDppQUqUBVpt8dT6+vEkLplp5/CtvIzCTKSEIkqSlJ9kP6lvW+sdisa4ZI3CtHNi9i45XDGzxnU5ipR4ACydVcW+jgto5vygaZm0xJZUuze0FM2/TQRF1TkpZJutBPmqPtKpAueFLsOVRpHpFRM7WYeXU89JYWKS6i5vZAYbaRWZ1mkuYgJmmaoWYA1AX9ov0h0jsthgKlCXSwutSnPowA98Fr9zKOUqtzLt6lZIliaz6kpSCPCkvfnFV+1nux9Jf/0jTjs/hpxIQZIBsKCxHkbtBCPs/ksHmXa94dtWkNQUSx+xVgvAYdKSSgBg7pLG17NrpvFVgMomzpbzylIcMlNV+EKFRcAHi00cQdma1qSoBZTYiyQRof1aJckxSVISm1RABOoUwa/W0QwVFlQkuvHgo1MTVpDK0wCgMLgxKTMKW4WsQLUkFvPRzGcwGdoTMV3k6gWBa5/Ekj2ToFK0+kWOd54lEtQc0qWpLAA1pILhy/jb5xhMVMks0tK35lSQPQA/GNXUDrDAtbRSDi4ZnG61We9qkTAyZhmApSFFalagnS7Nc7bm0GZf2pky5YR34YA6oJ1vsRvHnihyh8pQa6Sreym/0mLOwrS2JPp+10r0JfbWU7IUgkixIWE1fxE6B/Lm0ZnH53OmcC1pUkEqNKkgE8yfxNoH2EUxLL4ZZb8quL/SPhD1zHFXdWSbnibkxZr9YVuGY0yB+EZtCfMWpVwUgdVJHoHfzjZZd+4w/wB4no7xdRRKlqVwulnUpmJDkAC/naM9l2dTJYeVKloGh9lJU99SyiPNtHjS5RjU4mUZMxctM9MwzZbqCkqrIJSS9JUFJelw4LONjUvZMDZTZXn6MWmanuxJny0lYoKqJiUtWGVdK0i/IgG0UGPnzUJUTPqFTUkgNZ3ULuPR4uZGUjCGZiFlNa5apcqWh1OVikq1NgH3/wB83j+zuKmKqEmYymYM22rE6dWaJhlMu2Hl+VQVqgESfMoCbn04n+0WPBSgPK8TycXOVLK1TJlIe/eDXXcufKBcbks6T/aoKCQ/Fa3wgONYp0yOEBIalTclTpzGYPxq9THftCZ+dXrA8dFMjeSTO7mpVzn9q/iYQrH5R6n6wxoUkdYMBdJS96Pyj/N9YUz/AOEDwf6wqCkagkwiik6AiO3XbaovANMmoCw6QGI5sC3vjcysw7vA4tYse7EtPTvFU28lGMHgZqRMBYjXd9vARo8bi3wE4c5kr5/MRM6x81QcJujMmmAsByA9zRpZCcQvEJlFLYZYa4HtLD94Dq4VSPBJG8YzIsTxJ6g+4GPaskwqVS0KDa7c3hjxMCmeFxXlGJPdz5gP4eIjw29YvMv7PLScTMWSoTJZV04KVJbwSCPBRig7QTQrHTkj8QIHmSfhHoSMcn9md5uZQlkbhZZBHjqfCBNp+6YyD5Lymb2qUJhaWnhKkg1LBYE7g+PrBeC7XqSg8XETvWeRtqNt4tU9m0rcKplg7gioglyHJGvhzi5wnZ+TLDASWazprfza8eWa7CLN9V6HVuG6zKu22hSFFmd9+Z52b9awZ2Txae4SguSSWbl5Dpz3i+Tk8pKhSJZHKhSPBmB/XuhyTJBIllCkVhRJuHIfxYN0Z/khcC0xbxlMGndVxzaWFlLIWXuD3oVr/KoExaYPG4YJulTnUMsjw0v/AFRPNwCXBpSHdwSPgNIkVgpYUAlCQ/QfMGM5NtFYU0xWKw6jSZawHa6WB90D4jB4cKAQFpKrCgKbY3KdILRhEM9KDy4QYfOlomJYp2bf4j5RAvIKfq1n8VgJALFa3fVQcJ8VEMD1iVPZ9Lf2kz/EfpFsrKKjxKKv5kpcDxCQfrEqMkSAAFLsPzK+sOHuGhXBrNwqnGY0iWukB6TvzcP6wPhQZMhUwhghCiPFj84ixOay1jUOaW0uHA8ze8RZmFmTiELLgJLcw128PrHoYAZKTnERdeLVkuAUXZpXCmsWp3FtRFlOwslV1SknUg0J0DaW+JgfI5RKAG0TyfpYevpBmInKSDTKWr+UJDWH8R/Voji5NWGlOyYSSlyiktKvyIAAbXZmOzRyFJ1oSkm9kh/gHaIRmpDPIm67I16Aj/aK+dnWKWsplSCg3N0q28SRE2U3REqhJV5MVoCCTbQA8zHTAlIrUQNfat66ekefZtj8VUUzVr6jRI6WtFasTFG9SiOblo0swZNy4fPJLmhehze0uGHtTEgEbCotrsGivX28w6EgIlzFkcwlI18Sb+EY/EZaoLUAk2IG+8NnZTMSQFIUCbANfb5lo0NoUtz+FxcVplfaVPAPdoQnxdbddQH8oqcT2xxS3BnKSFahLJHuD++ApGUrWSEpUogbAtbWI1ZasEJKFOdmP63izWURYAIcSSZjFKLrWpXion4mBzBn7KWSWQot0LxIjIJyl0JlrKuVKvpFQ9g3QgqrhHi6m9ksSlNSpMwD+Uv6axGjsriTpImcrpI+MHrqf8h5oZHclVVQkajKewM+cplNK6LCnYanRvC+0aPCfZfLSSZkwzG0ANAI62JPkYmcVSG6cUXleax0ezy+xOEYqMoOrVyVaWsH90R477PsLNLlC0q5pWB6hi3pEhjWzcJjQMary1GVClKvvEgE/hqU48eFgejxIce+HWg7lJ80n6KPpG8V9k0kq4Z00DkQkn4D4QSfsmw4AebNF2YlF/8ALBOIZrJPguyHSF5tlmNoUknQH/n3R6lkHa4yJS5duhOxNqhz2t4dYGR9j0ku06aP6Un5CLbLewcuSpJWtU2hmrCU6aaajxhnYhsWS9WTqvM80RP+9Lmd1MYK/KpiBbVtx8Y2HZ7CTMQoOlXdpNRKnSCT5au5bxvG9WukOm3666xCxV7TqfzHoRGQ4o5cquKQmUIMsAIqUTyGvMaQ5eDSlmQW31gmXKpIZIYG92t6axHPlkk3N+UYhA2WjxUU4BDNSL3PL5ax00Ahr+/5Qol87+N4VwLaeUdJlEKASen6/wCIhOGG/u3gsKBhqkFtW8oTKN1UOKHSkDeHJXyHuaJhh4kEiBsjKjSg7mJe56mHUtDxEyuleTz8gXJWlaElY3B6+Fxb4GNDPSJgLpWK0gG/QAtfUgDWEXmNKbS1qI09k/ryEBTM4U7iSoeqv9vdGvrqr2ZQsPVMBlH4KTRYGw6dTY78/CCkYkJUSS9R+g5afWK2bniQWKSk71DXo7xCvOHDpZ+StfJoyltRxkpoGgV+JpJdFzfn776RLLQsKuG68+hjKf8AUM8BgE38be/3xIjtFNPtFj0u3rD9U4f6hqtmlVmUAQ1uV4ilyRU9KfGwv6RT4HtVLAaYF6as+nnr1izl9p8IwIUR0oUT8G98Hj3ThgCOocFgkVevuhyZDkb+TX6AQHJ7QyFkMpLclWIi6wU2WscCh5KB90IJNiiWoQS0g+z8fIwQiaPwi/PSJ0otfUcoaMMOvviLi8aFOGDdIZ41UydLhJPqR8esTy54sXBBHQecREKBDerxOme+pYwabpO64thTKIID0i/QQxeHfYfr3RFNWkfiT5hor15kQ922cEkejRoJtdDLOisDlKTqz9GHwEMm9nkEWq/XnCYHNkkUzCAo77GLCTiUt7QI01G2+v6aLsYxw0U3ZwVSYjs9T7C6T6+5oXBZfNAqVNKhswDfIxYzMbqKQW0cp93OAp2PcUlJZ3YKTfx84ThBVAHkJuLRMZ0rVbyHh0PjDcsxYZlghd3t77CIvv8AsZUw/wBRa+thDjnAQP7MpHI/p4MmU+QkRCsxjwPxBjsQfS8RqmFXsqST4/SK2T2nlux97fWCDnMlX90Vf0pMdmHNL1ZGyl7uYBo/gNffEUvMRUy0qQRuQW8iA3rDV5rJ/KpPm3+qAJuPkvqv/wBxoLQNinDCdQrSZj5f5wfAiBZudS9Hf9eMV5XhlXWFH/1H/wBQikzXFSZZHcop5mpR9xLe+OITtpjeVp/2ojcEe/5woxqP+YDyHKkzJdRV3j8w3wMWMzI5e0pJ8zCZHJSWAwll4kHQP4f7RyMWCWAHmRAv7HToJI8lN8BDRkQF0yy/WYT8o5wd8/xcMqMVjQnX5QMnN0E3PrAU7LFuQJb/ANaor52FmJ/uR6rPzhcs/CrNa1ahEyq4L+sEAnrGLmYmYgf2bea/mYVOaTG//R+kTIBsh1cKPMcGgJcBiWfW784rMMimohwW2J6x0dF6VwZWN1grXL8KlaHWHLjUnd4kxWVSrcHvPLxjo6DVs4Qmp31UmDy+Wr2kgsHDuYHnywLABvCOjok/Za2bqwGUylS0lSASep+sZ/OsChCuBIGmnhCR0aDYhQN2klCSJQOoh+Hlhz08Y6OhTupN2RmHzWbLPBMUPN/jGhynPZyyAtb25J+kLHRKoIFlzSSVc/e11pD2OukWz8Bjo6FpnVO4WCAzKUAEkBidetozeOVTpaOjoeqLJqRsqaXiVKLKJNz7rfCCBg0bh/M/WEjopSAzJ6dwkmoCCKbQspRO59THR0TIGYq4+pWGCnEb+t/jFph130Tp+VPPwjo6KN0QqgSrrDoFPsp/wgfKK/NMctHskDyT9I6OhnnhWakAXXSYRRmDjJPmR8IymcpZdn9SfiYSOjmiy0Ns4hVQDrD7kfGLjIcWtSqFKJQxsbiwP0jo6NI0SOuSjMZh0oSVIFB5pJTz5NBfZXNZswNMXUz6gPtuzx0dEzqVN44VrKA/65QwCOjo4LIFDNDREmWCS43jo6JjVWTkyQqxD2PwghGAlsOER0dHOAhTLiF//9k="/>
          <p:cNvSpPr>
            <a:spLocks noChangeAspect="1" noChangeArrowheads="1"/>
          </p:cNvSpPr>
          <p:nvPr/>
        </p:nvSpPr>
        <p:spPr bwMode="auto">
          <a:xfrm>
            <a:off x="80963"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0" name="AutoShape 12" descr="data:image/jpg;base64,/9j/4AAQSkZJRgABAQAAAQABAAD/2wCEAAkGBhQSERUUEhQWFRQUGBwaFxgYGBgYGBceGBwcHBwYGB0cGyYeHBkjGhgcHy8gIycpLCwsFh4xNTAqNSYrLSkBCQoKDgwOGg8PGi8kHyQsLCwsLC8vLCwsLCwsNCwsLywsLCwsLCwpLCwsLCksLCwsNCwsLCwsLCwsLCwsLCksLP/AABEIALMBGgMBIgACEQEDEQH/xAAcAAABBQEBAQAAAAAAAAAAAAAEAQIDBQYABwj/xABGEAABAgQEAwUFBQUHAQkAAAABAhEAAxIhBAUxQSJRYQYTcYGRMqGxwdEHFEJS8BUjYnKCM0OSosLh8RYkNFNzg5Oy0uL/xAAbAQADAQEBAQEAAAAAAAAAAAABAgMEAAUGB//EADERAAEDAgQCCQQDAQEAAAAAAAEAAhEDIQQSMUEiUQUTFGGBkaHR8DJxscFS4fEVQv/aAAwDAQACEQMRAD8AuVTIb3kMVDY+lAX50XFTGZDe8iOOhsqBcVJ3sL3sQiFaOyrsxUveQoXEIhwjsq7MVMJkKFxEIWFhNmKnE2HBcQiHpEKQqhxUneQtcRtDwIEJpKeFxwVDYeEwIRkrnjqoRo5o6EZXFUJVDmhCI6F0lSILxwRziNjCphYRBVlgJrRbmZUGMZyXMIg39oFmeM1SlJkLdRrBogrsxlJS1PpALw5ayS5hAiKtbAgrO92YyEwqhwXbpHKS0IUw0JZK4GHGbCJ6w1QjoXZiu7yO72EIhkGAlzFOMyGkxxEc0GEslNIiI4eJmhYVwlMxxCBUiG0xOpMNojQCsZamhTbCGqvD6Y6iGEIGUwIjiIfRHUQUIUbQ4Jh4RDgmOXAJqUw5KIVKYcBCpwEoTDgmOAiRIhCrAJlMPph4EKBAlMAmUwoESUwvdwJRyqKmHUw6iFpgSjCiKY4IiQiFSI6V0JgRC0RLTChMCU2VR0RzQQZBG1+W8Sy8G91cMJmCcMJQgTCFMPIhGhkqYoQjQ8iEAjkEwxxEPKI6mChCjphCmJaY6mOldCgKY5olKYRoKWFHRDqYVocEwhTNCtpmRpLgBn35QNK7MEqLrSAPX0jQNCLlR57cQ8br2XYSkbkKokdmUfjUT/LaIsV2Zv8Aui45K1i8RJcxMZDdIPaHgzKHY6TmxlWInZXMSCVIIA1/XKBqY3qpT84Em5RLJuH9PkI0txn8gsb+jv4HzWNph4lFna0bGXlEoBXCPP5REMEjRYBHKG7WDoEn/PcNSsmEw8IjUzMilEBg3hEY7PIG6vd9IPamFDsFQLOpTEiPB40KezyDqojpDjkiAbD1MKcSxUGCqC6zph6ATYRolZUg7fKB5uXJDAJV4hveYArtKJwj23VQMMr8p9IU4cjVh4kP6RZycpqJsoNzIhhyoDc+76wetHNL2d0TCrDDkS3IHOLyRkyWuHgnB5clBJZ30MI7ENGiqzBvJErOTsPSWd4KweVKmHcDVzv4Reqy1CiCRcfq8Hy0sGGkSfirW1WmlgJdxaLJ4nLzLWxDjbrDv2ctR4Ut05f7QVnucTJeJlypaJSnlmYTMmUMyglkBmKruxIjN477V5cqaZbFax7VCUKSnxWMQU+ngzxPtRhUOAbJvZapGXLRxEgk7f7wEuWuZYB2N9o857UfavikzWkTpdIsQmWlVKhqKlDiB1cddGiuxH2wY1wUiVLKgkkpQ5Nm/ESA5c6QG1jrF078INAbL2aZlkuWiopciKWepy9IT0ETdk+1KsfgkzVpCVkqSoD2SU2cdCCPfFmjLEECq3Mg6xWnUy3cs1aiHHLTsFQKTEkvCKUCQkkDU7ReryJILhyORgmk007aRQ4gf+VFuCIJzrKtCqlm0aSXg0Bwzvz3ieVhEjRI9I44gckW4Jx3WaRgJh0QYhVKI1BHlGxCICm4MqJvY7QrcRJumfgoFiqCXl61Bwlx5Q1eAWNUH0jVollI2A6Q1auQ8ecL2kzom7C2Lm6zCMqmK0QYmGSq5p9T9Iv5ilNb0iMV/lT74U13nkiMJTHNQzJjixPlCSMM34lHxLxhsDni++qrPcILkOAb8xbnUfOJsX2+InBIZKL3s5GoIcs3X4Ri7Q1ovZbepJPNb1KgI6ZiBGHybtCpQNa+JS7JNy5fQ3YFtIvFoKgFVgP1aK0nU6gzZklQ1GWDVbrn2sQD1gBUpajeaG/heB/uYelSxUztu3OJMLJSVGlVxbUEgnmNo0AsboVnPWP1b6okYEbqUfOOnCVasu3Mn4Q/7m4ao+LxEMkD+0Y4OG5XFjv/AC1Syc0liwt5Q/8AbCOvoYFXkyR+I38IhnZW344MUjuuLq7RoFYozZJ098SpxgV+mipw2CD6u3ug7vEI1UPMwjwxuipTfUdqipmKDaaCKPB9rETllKUmzj02HViD5wLj+1oQtQQlCkpd1FYABDAg9HIudn5R56c9mFZJUWme1SovUyS5NTgORqecefVxbKRFpWsUXPGsL1xOKU1iWI8IaieoXjFdnu2C1zpUskrDEK/Mr+LoA2gbxjYz8cklka7dbty02vzjqnSeHpNzOPhv5IMwNaoYb/SKRmKgAHHpeH/f+ZeKyZjWLkJKbOXuAokAs10v5xns1yCfOKlpxZCaQ0pLy0mzsVJUVbvYcozs6Xwj+77j/VoPR2JbvK0OYds5EhwucmtyBLTxzCRsEJdT+UZfM/tTnLSESZP3VSxwzMQoA/0Ip4uV7XgbL+ys+Uo0LEmUCg1SLzZj2UlS1pdNIDtSXJtFjhcJhcKutQlImqZ1zFJ70k0uxWbbmzai0LU6SoAi8zy+fvwV6eCqxb1WCzXFz58+vHq72WJaigzhMw8pQBSHQlKUzDxEWCSSdtxnsTmGICTLQFollJaiWpBVLUXZW6pbptUTob6x7lIMmcrvQy1m4XUFFiGKBc0P+Wwe+sEiUl3PsqFy54grUqto720AUS2sYndMAGGst3mP0tbcAdXG68BVkmMlpWg4ecE2rBlKIFPEC9NiA9xs8SZFl8hWI7vHTFYZKdf3ayonkzcPiRHv9xcKLgcSSS1j1uLuX33iq7TdkMNmA/eApmpsmYlnD6A7KT0fXcQ1HpkOdD2whUwPDwlP7I5lg+6GHw06UO6sEhYNT3C0uXJO4NwXB2Ju1IL2I11jyeZ9jE4FRRiEEgul0kEjm4JYg8o1eBzbHyGRNwhnFIYrlrDLt7XFuddo+go1m1G5mmfnovBxFAsdER89VsVyFj8YiSRPYcSmLfpop/vi1hKihSCQ9KmcdCxIfwMRrxBOpMaxSLhdYTXDDZWpzAnS/jE8nNbNvy29YokLG8GScZLG0F1IRogzEOnVHLzLyhUY/flAoxaSRa0EYhaSnhKYmWgWhVD3GTKZMzMk7+sEDGsOcV5mkXb6Q1U8nceEE0wUorOGpVscSCHAJECnM08jEGCxTe0bcojK1cjExTAMFUNYkAheOTcWkICXJKyHvsNjZvPwiNWMCjQlOzuLEl7gO1juW3EV86azhJUKWIdr8LuXJA2t102jsNjRULEktUS4u/Ex9C92j5SDEr6Q0wFoJWdEIoQ3dj2gGeo/mOt2u1raXiCdmxTxPz9qpn5m/iL8oGnyQglKLEtwmk3NiLdXI8ICmY8KoDKYggEcxtrtq77iJNl1xoucwK3PapYZlJUof3gckAD2QT+F7tzJgXKs6mpmn94e8mEqUXYKADNcs4YkMx1vFZKkjvEOSlKn3c2YC5SzMNWhUyhMuXNYUEKvwsb1pAJJ22NxGmYETt7oCnK9DP2irQhKRZXC6lMpiA6gdSagNWDOeUDr7d4wAqBQqofu0j+Z3PgLa2A5xjp09ToSr8MtaXZRBc7tpcksQBEQzFYWe7SbBNRI8wXd29pn2AbcQOuruuHeyTqAtnh+2mIUgsoqotUq7q0G2uhN3dWlossJ25oEwzrhIBTclazu4/Dc2Gw8I81VNPEFsFIHFYEuFFJDJPC1ze/TQkhWMBlmoGrnslyW5tYWAH1h6datSdmBnbmhUwoeYiFeo+0laFrYqIUSQGJIc8213itxXa9UwlYTOJJAJsLaly+pcdIpwq6QBchww3KX26mHYaVUQk2cgFgSQ6UjQa6RR7yfrk/crS3BsGifKzSddRQpRJdTrHxLl2e/XSC8t7+YtCaEMQpQCj7QQLgFKQX4rHa97RoMryZEoOQFLJpdRFIII/w6u41FoWfOCcThyRQOMDexSGUCLF6X6biPNdiw5xyNG9/sCtjcE0aojBScRLlABWHlpqetphIJ0JUZiXZ7bX9XYnNMWJctRxEs1KlpIlyUMEqXS4qJv0AAeJ5eMlgNWClLBYJCTc2VxXcEXfmIF7Q4lJkqKCPaQsEFgP3jsPDe0ee1xc8SBc8h+1qNIAQNgjfu08pSoYua50UkSkpDFV7S3ALHw3h03KN5k7EEAcTz1i3Ex4W0CffBCFpJrSWKgAQwt+IhVrCks2rF944LJSAQCSAwSRdmDDW7kMPEGJ53Gwt5D8J+rCp8iymXMMxM0ma01SBVMWbBKVC1ZB1OvW5ivxuWykZgiWEpoWm41D8Y0LuLCLTKsWETsQlSqQZqVAbklKNAlvynS2kU2b44KzCStBLBKGKgwd9AOQcepj0KWdzzc/SfxKk5gG2/7ReUZFJmyUkyUqWCoEvSSylAaEFwwax+UGZBkgmSwe+nIUFKHBNmJalZAtU1gOT2PWBsgzApBQSg/vFEA3ILuB4EmJslx60ImJDFpqrMQzsS5BZrmz7+EK8u4uI629VTqgYsjMYZ8udKloxk9plQUVqTMakBVnSbMTfxixGKxaFMMUhQAc1yEv1JoI5knm0VGb4+qdhiQSyzZ21SQw1LOx0hZ+ZTK03pBSXAbo+o/XWEcCYIjQ7DvRbQBtCZO7V40KLKlWUpLUKDkWccR5P57wsn7TJspSq8OhQB0TMUkJT/AAund4Cy5KVKmOCWmFr6hQTsd35DeKPO5gRNnAAMtI8iGv4xrwzyypwi/ly91DEYdrmQ5bnA/a7LW5VhpoZSUGlctXEosBcp1Ii2w3bfCzAp5GJFKqVnuSqlVixMtSrsRHgqp9IXf+8Sd+peNPkk7vF4iV3pYqqABYKYBt9bDnppy99+MdSaXO07vD3Xg/8APZUMN9fFerK7a5YArjNSdUmXOCn5MpIv4tBkjtFgF+xPkF9itIP+Yx4lhlrM2cXUulIUpySphZ762brEONYzEqVo3i9zAHSDs0HRA9FsyyLFe5DNZKqqVoITqXsH66HSAz2olhAWkFT7WB6m+ws52ePEEIHcqVQlLFbKbisVMB8PKJcoSO/klQNIZSrl2a5+caO2l1tNQszuiwy+u6+hJWORNQGLg3BA1jjhU6390ZrJ8/lEJlpKhsmrfbYW53i67/Q8o303Co3Mw2Xj1BkdDwrBKKQ9MS/fBygL9qnQM3KIaxClhOqYVAPpXiP3ZKwSliTdWhZr3fwNt7QNgqQpSFFilTXbnr15s20Jg56OEFATS5WeF1VMBTbZiW8YnCE1AJ7tAmjVZSCG4tAbFhqedtjHy5lstPz4F9XA2U2KQCkoCmUrdr32Z+b36wGjGFCeJL3Du6Tru34Tra457EedO70lSSSXBUSDsN1C7eHyiebMJLAJDu4fQ2JL6vvck21eCGQIchoipU01FRQlRcLUb8AJL3GiTUA7P1EAZhjZiAKnHCzhgGtdgbKcX5u9zBMnMAhdKnKSSCSKlo0UC9NxU2g0eEXN70GWEklNqQATYtekFKQwDkku27PBY05rtt+kxEiyGGPKSVEkpPEPZJJILVA21IdvLYweigygpZlqSCHdSgVAeOlm8xA6UCWkImKEqzbzV2INJAVQkOom+hgVGLEsjukAg2EwuFbGpKXZJHSLGiD3ITGylxaxQooRS7FSmpBA2TVf0O0O7xADLK1kDRCpdAtYVV3T0fyETY+WTJUuYsrZNioqVxWLJLMC5ubWIZ4WTJoKilIfRtFBThwFE6OPeW0gCoxo4R5o33SDDKXTQz2s4BZmJ8Nrc4tsmxglrWJZpDDYqcpqBN9Q6SpjyiuwqQwQoF21pqYuQ76gv8DaEwZuvdIuWSC/Go2YggOp3HR4y1hnDgV6lOAAVfTc0UoGlbqL+yUnatNRLEgs178PrTYrHFc9Kq2duI6XSsVMHZwRzLwTKl8TOQeAuEUhQvSpTVAmopN7uoxW4lNS5bg3SAU1FX4kp2Lg3umzW5xCjTaCR3KrtJV3Jxky3DUpKgFWLgl0sQW4ilma3COkBZjiCiUU7KKwHIcCmtmFwXHhyhqlAu73HDUk6pdVrlV2s/NnhmZuU6MKrEA8QUkkPcgUAqDah+UFjBmFkXmxV3KzIKBCV0qSbWYlmJfY3tvsWeCV5tMUkgTACA4JSkKu7FybA7nUbxSSXXSXcWcGlgQE0sUsUlli5a9nhsmYACHBTcEOAOJYqNxUnUaPoYgaIVZBRuAm1TplThZpIKy5BSVAu5uOEa6ACI82mNiZCmYDTXYpvtu5tqCDAWDxAKlKWHFKdHJKSpY/DS7pLv8AWB5uIUZ0tLlSEuUkhjzL7uwA1YMGjXTpkVb8j+IWZ7uC3P8Aa02XYcKM0WdM1RBHUABmY7mw5jSJ8iVUJzO3ekj0HVxb3Q3JEcU/UpEzY0jk7EuNP1rEeVOmdiAA93DkJ1qYsLNpcc4xP0cO4K4MwlzVT91oCJqQGZ2JbUXe27ecWE8tOlliXqBHob9be7pFb2iWAhNnIWkgsNjd2JH/ADB+Kl8Us7lRDlg3CdADpYdPC8IPpHinniKBy5RTMxAAIFSTYGzvf09You0wNRJ2SD5aW5B9ovsKhsTNDEuiWRZ9HufWKzPpJKyW/ul7i+/6B5RookCpPcP0p1BLCO9YjFpKTMHMIV6h3HrBGFxJTNURrwmz8tLekPzrD0rItxSEK/XW3ugTDnj8UJP/AD+t490EPpz3ey8cjK+3P3VrhMzbEFbtYBVrkP8AT4QRi8dLJVQQbjozhz6PFTIw5VNYC6hbrdo6dKpnzE9E/AFvKIGkwu8PZVD3BviiMJMrlzCdHWw5O5953iXLMQDNkhtAB41Uob/MYBkTKZSyDxVEEcweXUEe+Fy2fSUFtClvI1H3/KLBgkk6SoudYDuXp2U41EgpdAcJ4jflah1Wt8QLs8bHBY6XNAKLuPMeI2jy445OpUXcA63Y9S9ix9DFzhu0SJK6kqXWbJBSQnQa8Tk7P4WjTg6xa0tMQLrxMVhM5DhqVvVJ6Qojz7/rlc1S5gCk0UoCSXudSdgWB5t1iwHaRQtRMLbgOD1drxrOMpbmFj/51XZeZ4rFg945KyVEIIZg+pYWZVg223UKc5KlLJJfx26Ws/lBeHkLYqSFAgFqUu4uFAlrbm/ONf2Z7MSTUZqRMQQAkhV2I5BVi9/O0eQC1ll9CbhYzCzCOAFQJur8rEAEEDm3naDMMuWyiuaoTAOEU1VFgUtxAbi2usSdpuzsyTOUEBQllyjmpAFVztSHd20ijEuhnqSW1DPsQfnDgNddA8kccZJStNQUtR9up0JSd2ABJHxaEnY5a9wmUQWCUpDAC4DsW132PRwpxZYUUquQXWygQTrsCCG6QzDpqs7PoTy2HK/uikWlBG5fjKUMUCp+FRBv/Cw1OrHruWINROBUkpBYEUl2s76lnDi7jc33ivlCpQSSUAWBYkDk5CXe4u24MHGZ3aEhwAS4FJpBdgQ4LhgCQbX3OmeoBNtT91QeiKx2IaUsFTOhtEjQXFk3NT33NxrEWDngzUVukvUGIZ0uxsABws7a0nnYPMc1KgQBYApCmW1JDhIq01Jv0Phy5cwkLomGYeOou5Lggggu/XrziYpQ2DaZRdrZHKzAynAQVJSATdmLljdi7g899YHk5goklEsgnksJHEWbSwuEtyifBrLuoueFyoP+KYCWJBe/MEaxLKntOmKc8LkU3b2AG4i4bh1NtIThbIifNbwC4Az+E1BnkuJcsG+qkvuDYJ5g+GttYGnYmeFlJQhJqD8gQbOxbUC+4HSLiXigkBIUydCALNxcQsDUAr2TYhr3gXMlJWpBS4U97ck1DThALGw5xNjzmjKPVUe231H0Qs1c+WUhS2BIYJq2GqSSQQC4cPodIbiJeIF60n2b8L8RIuLkaHr6xPm2IDAcRKVu5a9mqLH2zcEixAGkOxs/hKWBunQs4SSbjRRvrro0Va4wDA8khaJNz5pmHy1S0pJnkONKEuOF6bAn2Sm5t4M0EryM6d7MuSAo2QTYUukMLl6nIvtDsPikplBLqPC/DelVIAKSC4NqS7221gj9qrKiwULkhTKrTZgXTwvSG0a8QdUrTw6X5eys2mwi/wC1W4XKnWtCpizQ4HGUqJazByGNlM+iSxvA6sH3U+xOqQ7kuFIUdW3pB82i0krZUw0KFf5UqAb92bOkt7JtAuLkrXOqpLKWkiwSfxu9gH4hf6RVr3FxzG0KbqXCCButflsz97PFmJSbkkk8XNuXK1uUMwjpxE7mQhXv2LEtfZ3iLDGYlalJQTUEhirlq97w6VLX3xmMLpZn8OQfY+seSWXNxoNx3ey9BtJ8C26fn6SJEwXNn56Mx3HL9CJK3Mu9wsNtqCPZ5X8rRHjkqmJUCU8TDqG66xHLQoICagGYikHUb687wWsGQBxGvtyVDSqSbJUn/tZ/8sPdzYte17HQfWIMzlvOSLspC09LpPJrDk1oWbJJWFlRcBttNeUNVhXIJJJGhfnaLBrRfNtG/sj2Z51Wez3CnvA4H/d1PfVn+biKNAAKH3ljpv743M7LEKLlzZncuX1Bvu8V83IpTLFAISQ1zZ20v198baWKYxoaVjr9HvnNIQeRS097KOjy5j3/AIiRubwPmYBxc4gpHsgcnKCQOvsxZ4bAICLJHCsN0ch/UGD5mGl1p4UuQobOXpYeMTNdoeXCbgj1n+kRhCaYBI1B/SxxKVpmlJYgjhH4n1I8/jAmHVeU4LVObdUj/SfWNwMsXMUDJSVlKiOEOEkEWJ0G+pizkfZ7NrSuYpDVgqSSVEgKBILDcBj4xspVy4aW+BeZiKTWGC6/wrLS8emU5WliLs4Ubs13sbv5bRGM6XOnJpR+7Cn9BqTrr5Wj0mf2cwoBMyRKAA0FZDdbX8TeAZ03AoQwSpKW0lomlLf4ADrAiAbXUQQYnRZfL8v7sEVHiVUpjfdvj74MQpDC50gqaMEA4M1II3RMfVrcJGl2JETowuEYfvJ2n/hL+kZyyo4y66oTT2UZMhSTSlKlH+Bh62jP4jssXJQoF9Knt5gaRq80UCtNJQeE+wpJFz0NvOIpEhSlBKRc+nmToOseeMRUY7hK9PC4ak+iHPHiq6bgpVIQUkFQU5pq1B9nW9t73jJTsIUy1UgWKWqSlR4kk2BSd25R6LjUy0NKmTlIIW/ABvw8ROgOo3N4zeUS0ipuIDu/aUplcMxwWULOB4WjXhKroJPd8+SvJxLGseQ3TZZ7E5ZMEmqgkKobV0k6FmGoYeLdICVLUhXdLQHsDa4Dg+pfU+EbTNMCkIUZRT3gEu1lBRdnJJcFwC7tz1g/KcoAPea18XO/iNQNBtaNnaMouPllKAUzKMrWJHdqkIQyQApRrcliTY6PdtINPZeSscciRUBqAu7bllj4RcSg5sUhty/uZ4kxU5CP71Kl6tdIA5qJsE9fR4h1gEuB9QknZY3Mux0qXhplwuaErmVMUsAknQFgLM256Aw/McuweGlhK01Gyky0kpXo9Sl6pFzr5CIu0vbEBMyVh1BfeAiZMZkkEUlKAfwsWBPk54ox+IxurqqV1LlzuT+vKLtpvfrOqfPGi0EiUko7yhYDBSmKgOJRsCS5pI3/ADRZ4TJ5SxUlyVa3PQtFLk2PmiTSJRU9QdyNSdqYdOnTUJUuYkJCWKXCjUrSgcnckk8juwON9N5cWzF+a9ltRrWBwbNr20V8cilDWWlyHY3PjDJuUy0JUUykk7BgenpAWV4DElKZqUy2WmxUtCSQ7uQVgwXMwuLCXJkeAUkn0CjEH03tP1+q006zHNu2/cESjByUprKUobUqZLX6nwgiRhuJRZISPZuLhjfV9Yo8Zh8StJQruiCHINtOXu9Ykw6MUyXmywC4CQLhv6beBvA6l2XNI8ym7QA/LlPkFfdwOY9/0iGZMlhwTzdkqOmu0V3czd54fy+kQzME5dWIS/8AM2wH5uQiTGMniPlKrUqVI4B5wpp89lldQMsJSWYhTOLgMz+fLSDTgkzCCFzEVAdGuFaOWtY+JjMIknvlhU5CZYDJPeJuzMBxv1vpB+HXISp1YoKbbvPooxrexojKPKSs9Co8z1mk7kD+1e5liUYdJUsml20dzfQeD+Qigmdt5INkrPkkD/5RXduM4EwykS1ApCaiQbEmw9AP80VfZ/stOximQyU7rXZIA1Nrlo2YXo9jmZ6m6z4zpV9KoWUogbq5ndufyyvVX0EDI7azCWpQkeZ+cHdnsqlounjqJpWpIHCNCBdn1536RfYvLJM1Ke+llVwSzJpGwqZ3I16Hcxu7DQDZheW/pbEl0F34VP2bzGZPxUpK1BMgGqYqm1Kb0uxuSyfONv2YysLGKTMSmZTiFUKrZpZSkoAKbtf1fcRiMvFKKQkIdRNKXZJJZg7kto9yWi9XiFyE1oCTw+yXDtcBRFw7OOgBaGOFp5JAHos78bXe6C4+ZTZmVTDiFIExKEfezJBPEyTJ7wWN2BGpN6ukGYvLu5Xh0zUIUlM8GZMlVTO+SEqWZa5ZY6Jezhk7746b2tNYWkyQVThNuJxCSEGW1w5SQHO7kbCLuX2mxOIoJVKBlkqQR3oZxTxOdKFqsLv4RlNBrbx8stPaKrrFxj7/AHVhOwrZfI/ckTJZWmaVpCSUzAtAJqTcupBB2pttEPYPBoEopV3SlBVXeJAWpFSdEFSagolLuNGgLE5piCiYhRlCpwSUTilbhuFnD29pXOJMhzaSnDppQUqUBVpt8dT6+vEkLplp5/CtvIzCTKSEIkqSlJ9kP6lvW+sdisa4ZI3CtHNi9i45XDGzxnU5ipR4ACydVcW+jgto5vygaZm0xJZUuze0FM2/TQRF1TkpZJutBPmqPtKpAueFLsOVRpHpFRM7WYeXU89JYWKS6i5vZAYbaRWZ1mkuYgJmmaoWYA1AX9ov0h0jsthgKlCXSwutSnPowA98Fr9zKOUqtzLt6lZIliaz6kpSCPCkvfnFV+1nux9Jf/0jTjs/hpxIQZIBsKCxHkbtBCPs/ksHmXa94dtWkNQUSx+xVgvAYdKSSgBg7pLG17NrpvFVgMomzpbzylIcMlNV+EKFRcAHi00cQdma1qSoBZTYiyQRof1aJckxSVISm1RABOoUwa/W0QwVFlQkuvHgo1MTVpDK0wCgMLgxKTMKW4WsQLUkFvPRzGcwGdoTMV3k6gWBa5/Ekj2ToFK0+kWOd54lEtQc0qWpLAA1pILhy/jb5xhMVMks0tK35lSQPQA/GNXUDrDAtbRSDi4ZnG61We9qkTAyZhmApSFFalagnS7Nc7bm0GZf2pky5YR34YA6oJ1vsRvHnihyh8pQa6Sreym/0mLOwrS2JPp+10r0JfbWU7IUgkixIWE1fxE6B/Lm0ZnH53OmcC1pUkEqNKkgE8yfxNoH2EUxLL4ZZb8quL/SPhD1zHFXdWSbnibkxZr9YVuGY0yB+EZtCfMWpVwUgdVJHoHfzjZZd+4w/wB4no7xdRRKlqVwulnUpmJDkAC/naM9l2dTJYeVKloGh9lJU99SyiPNtHjS5RjU4mUZMxctM9MwzZbqCkqrIJSS9JUFJelw4LONjUvZMDZTZXn6MWmanuxJny0lYoKqJiUtWGVdK0i/IgG0UGPnzUJUTPqFTUkgNZ3ULuPR4uZGUjCGZiFlNa5apcqWh1OVikq1NgH3/wB83j+zuKmKqEmYymYM22rE6dWaJhlMu2Hl+VQVqgESfMoCbn04n+0WPBSgPK8TycXOVLK1TJlIe/eDXXcufKBcbks6T/aoKCQ/Fa3wgONYp0yOEBIalTclTpzGYPxq9THftCZ+dXrA8dFMjeSTO7mpVzn9q/iYQrH5R6n6wxoUkdYMBdJS96Pyj/N9YUz/AOEDwf6wqCkagkwiik6AiO3XbaovANMmoCw6QGI5sC3vjcysw7vA4tYse7EtPTvFU28lGMHgZqRMBYjXd9vARo8bi3wE4c5kr5/MRM6x81QcJujMmmAsByA9zRpZCcQvEJlFLYZYa4HtLD94Dq4VSPBJG8YzIsTxJ6g+4GPaskwqVS0KDa7c3hjxMCmeFxXlGJPdz5gP4eIjw29YvMv7PLScTMWSoTJZV04KVJbwSCPBRig7QTQrHTkj8QIHmSfhHoSMcn9md5uZQlkbhZZBHjqfCBNp+6YyD5Lymb2qUJhaWnhKkg1LBYE7g+PrBeC7XqSg8XETvWeRtqNt4tU9m0rcKplg7gioglyHJGvhzi5wnZ+TLDASWazprfza8eWa7CLN9V6HVuG6zKu22hSFFmd9+Z52b9awZ2Txae4SguSSWbl5Dpz3i+Tk8pKhSJZHKhSPBmB/XuhyTJBIllCkVhRJuHIfxYN0Z/khcC0xbxlMGndVxzaWFlLIWXuD3oVr/KoExaYPG4YJulTnUMsjw0v/AFRPNwCXBpSHdwSPgNIkVgpYUAlCQ/QfMGM5NtFYU0xWKw6jSZawHa6WB90D4jB4cKAQFpKrCgKbY3KdILRhEM9KDy4QYfOlomJYp2bf4j5RAvIKfq1n8VgJALFa3fVQcJ8VEMD1iVPZ9Lf2kz/EfpFsrKKjxKKv5kpcDxCQfrEqMkSAAFLsPzK+sOHuGhXBrNwqnGY0iWukB6TvzcP6wPhQZMhUwhghCiPFj84ixOay1jUOaW0uHA8ze8RZmFmTiELLgJLcw128PrHoYAZKTnERdeLVkuAUXZpXCmsWp3FtRFlOwslV1SknUg0J0DaW+JgfI5RKAG0TyfpYevpBmInKSDTKWr+UJDWH8R/Voji5NWGlOyYSSlyiktKvyIAAbXZmOzRyFJ1oSkm9kh/gHaIRmpDPIm67I16Aj/aK+dnWKWsplSCg3N0q28SRE2U3REqhJV5MVoCCTbQA8zHTAlIrUQNfat66ekefZtj8VUUzVr6jRI6WtFasTFG9SiOblo0swZNy4fPJLmhehze0uGHtTEgEbCotrsGivX28w6EgIlzFkcwlI18Sb+EY/EZaoLUAk2IG+8NnZTMSQFIUCbANfb5lo0NoUtz+FxcVplfaVPAPdoQnxdbddQH8oqcT2xxS3BnKSFahLJHuD++ApGUrWSEpUogbAtbWI1ZasEJKFOdmP63izWURYAIcSSZjFKLrWpXion4mBzBn7KWSWQot0LxIjIJyl0JlrKuVKvpFQ9g3QgqrhHi6m9ksSlNSpMwD+Uv6axGjsriTpImcrpI+MHrqf8h5oZHclVVQkajKewM+cplNK6LCnYanRvC+0aPCfZfLSSZkwzG0ANAI62JPkYmcVSG6cUXleax0ezy+xOEYqMoOrVyVaWsH90R477PsLNLlC0q5pWB6hi3pEhjWzcJjQMary1GVClKvvEgE/hqU48eFgejxIce+HWg7lJ80n6KPpG8V9k0kq4Z00DkQkn4D4QSfsmw4AebNF2YlF/8ALBOIZrJPguyHSF5tlmNoUknQH/n3R6lkHa4yJS5duhOxNqhz2t4dYGR9j0ku06aP6Un5CLbLewcuSpJWtU2hmrCU6aaajxhnYhsWS9WTqvM80RP+9Lmd1MYK/KpiBbVtx8Y2HZ7CTMQoOlXdpNRKnSCT5au5bxvG9WukOm3666xCxV7TqfzHoRGQ4o5cquKQmUIMsAIqUTyGvMaQ5eDSlmQW31gmXKpIZIYG92t6axHPlkk3N+UYhA2WjxUU4BDNSL3PL5ax00Ahr+/5Qol87+N4VwLaeUdJlEKASen6/wCIhOGG/u3gsKBhqkFtW8oTKN1UOKHSkDeHJXyHuaJhh4kEiBsjKjSg7mJe56mHUtDxEyuleTz8gXJWlaElY3B6+Fxb4GNDPSJgLpWK0gG/QAtfUgDWEXmNKbS1qI09k/ryEBTM4U7iSoeqv9vdGvrqr2ZQsPVMBlH4KTRYGw6dTY78/CCkYkJUSS9R+g5afWK2bniQWKSk71DXo7xCvOHDpZ+StfJoyltRxkpoGgV+JpJdFzfn776RLLQsKuG68+hjKf8AUM8BgE38be/3xIjtFNPtFj0u3rD9U4f6hqtmlVmUAQ1uV4ilyRU9KfGwv6RT4HtVLAaYF6as+nnr1izl9p8IwIUR0oUT8G98Hj3ThgCOocFgkVevuhyZDkb+TX6AQHJ7QyFkMpLclWIi6wU2WscCh5KB90IJNiiWoQS0g+z8fIwQiaPwi/PSJ0otfUcoaMMOvviLi8aFOGDdIZ41UydLhJPqR8esTy54sXBBHQecREKBDerxOme+pYwabpO64thTKIID0i/QQxeHfYfr3RFNWkfiT5hor15kQ922cEkejRoJtdDLOisDlKTqz9GHwEMm9nkEWq/XnCYHNkkUzCAo77GLCTiUt7QI01G2+v6aLsYxw0U3ZwVSYjs9T7C6T6+5oXBZfNAqVNKhswDfIxYzMbqKQW0cp93OAp2PcUlJZ3YKTfx84ThBVAHkJuLRMZ0rVbyHh0PjDcsxYZlghd3t77CIvv8AsZUw/wBRa+thDjnAQP7MpHI/p4MmU+QkRCsxjwPxBjsQfS8RqmFXsqST4/SK2T2nlux97fWCDnMlX90Vf0pMdmHNL1ZGyl7uYBo/gNffEUvMRUy0qQRuQW8iA3rDV5rJ/KpPm3+qAJuPkvqv/wBxoLQNinDCdQrSZj5f5wfAiBZudS9Hf9eMV5XhlXWFH/1H/wBQikzXFSZZHcop5mpR9xLe+OITtpjeVp/2ojcEe/5woxqP+YDyHKkzJdRV3j8w3wMWMzI5e0pJ8zCZHJSWAwll4kHQP4f7RyMWCWAHmRAv7HToJI8lN8BDRkQF0yy/WYT8o5wd8/xcMqMVjQnX5QMnN0E3PrAU7LFuQJb/ANaor52FmJ/uR6rPzhcs/CrNa1ahEyq4L+sEAnrGLmYmYgf2bea/mYVOaTG//R+kTIBsh1cKPMcGgJcBiWfW784rMMimohwW2J6x0dF6VwZWN1grXL8KlaHWHLjUnd4kxWVSrcHvPLxjo6DVs4Qmp31UmDy+Wr2kgsHDuYHnywLABvCOjok/Za2bqwGUylS0lSASep+sZ/OsChCuBIGmnhCR0aDYhQN2klCSJQOoh+Hlhz08Y6OhTupN2RmHzWbLPBMUPN/jGhynPZyyAtb25J+kLHRKoIFlzSSVc/e11pD2OukWz8Bjo6FpnVO4WCAzKUAEkBidetozeOVTpaOjoeqLJqRsqaXiVKLKJNz7rfCCBg0bh/M/WEjopSAzJ6dwkmoCCKbQspRO59THR0TIGYq4+pWGCnEb+t/jFph130Tp+VPPwjo6KN0QqgSrrDoFPsp/wgfKK/NMctHskDyT9I6OhnnhWakAXXSYRRmDjJPmR8IymcpZdn9SfiYSOjmiy0Ns4hVQDrD7kfGLjIcWtSqFKJQxsbiwP0jo6NI0SOuSjMZh0oSVIFB5pJTz5NBfZXNZswNMXUz6gPtuzx0dEzqVN44VrKA/65QwCOjo4LIFDNDREmWCS43jo6JjVWTkyQqxD2PwghGAlsOER0dHOAhTLiF//9k="/>
          <p:cNvSpPr>
            <a:spLocks noChangeAspect="1" noChangeArrowheads="1"/>
          </p:cNvSpPr>
          <p:nvPr/>
        </p:nvSpPr>
        <p:spPr bwMode="auto">
          <a:xfrm>
            <a:off x="80963"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2" name="Picture 2" descr="Workers harvest oranges"/>
          <p:cNvPicPr>
            <a:picLocks noChangeAspect="1" noChangeArrowheads="1"/>
          </p:cNvPicPr>
          <p:nvPr/>
        </p:nvPicPr>
        <p:blipFill>
          <a:blip r:embed="rId4" cstate="print"/>
          <a:srcRect/>
          <a:stretch>
            <a:fillRect/>
          </a:stretch>
        </p:blipFill>
        <p:spPr bwMode="auto">
          <a:xfrm>
            <a:off x="6629400" y="2362200"/>
            <a:ext cx="2133600" cy="2951664"/>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
                                        <p:tgtEl>
                                          <p:spTgt spid="3">
                                            <p:txEl>
                                              <p:pRg st="1" end="1"/>
                                            </p:txEl>
                                          </p:spTgt>
                                        </p:tgtEl>
                                      </p:cBhvr>
                                    </p:animEffect>
                                    <p:anim calcmode="lin" valueType="num">
                                      <p:cBhvr>
                                        <p:cTn id="19"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3" presetID="43"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
                                        <p:tgtEl>
                                          <p:spTgt spid="3">
                                            <p:txEl>
                                              <p:pRg st="3" end="3"/>
                                            </p:txEl>
                                          </p:spTgt>
                                        </p:tgtEl>
                                      </p:cBhvr>
                                    </p:animEffect>
                                    <p:anim calcmode="lin" valueType="num">
                                      <p:cBhvr>
                                        <p:cTn id="33"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fade">
                                      <p:cBhvr>
                                        <p:cTn id="65" dur="1000"/>
                                        <p:tgtEl>
                                          <p:spTgt spid="3">
                                            <p:txEl>
                                              <p:pRg st="8" end="8"/>
                                            </p:txEl>
                                          </p:spTgt>
                                        </p:tgtEl>
                                      </p:cBhvr>
                                    </p:animEffect>
                                    <p:anim calcmode="lin" valueType="num">
                                      <p:cBhvr>
                                        <p:cTn id="6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000"/>
                                        <p:tgtEl>
                                          <p:spTgt spid="3">
                                            <p:txEl>
                                              <p:pRg st="9" end="9"/>
                                            </p:txEl>
                                          </p:spTgt>
                                        </p:tgtEl>
                                      </p:cBhvr>
                                    </p:animEffect>
                                    <p:anim calcmode="lin" valueType="num">
                                      <p:cBhvr>
                                        <p:cTn id="7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p:cTn id="85"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86"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87" dur="1000"/>
                                        <p:tgtEl>
                                          <p:spTgt spid="3">
                                            <p:txEl>
                                              <p:pRg st="11" end="11"/>
                                            </p:txEl>
                                          </p:spTgt>
                                        </p:tgtEl>
                                      </p:cBhvr>
                                    </p:animEffect>
                                  </p:childTnLst>
                                </p:cTn>
                              </p:par>
                              <p:par>
                                <p:cTn id="88" presetID="55" presetClass="entr" presetSubtype="0" fill="hold" nodeType="with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p:cTn id="90"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91"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92" dur="1000"/>
                                        <p:tgtEl>
                                          <p:spTgt spid="3">
                                            <p:txEl>
                                              <p:pRg st="12" end="12"/>
                                            </p:txEl>
                                          </p:spTgt>
                                        </p:tgtEl>
                                      </p:cBhvr>
                                    </p:animEffect>
                                  </p:childTnLst>
                                </p:cTn>
                              </p:par>
                              <p:par>
                                <p:cTn id="93" presetID="55" presetClass="entr" presetSubtype="0" fill="hold"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calcmode="lin" valueType="num">
                                      <p:cBhvr>
                                        <p:cTn id="95"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96"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97" dur="1000"/>
                                        <p:tgtEl>
                                          <p:spTgt spid="3">
                                            <p:txEl>
                                              <p:pRg st="13" end="13"/>
                                            </p:txEl>
                                          </p:spTgt>
                                        </p:tgtEl>
                                      </p:cBhvr>
                                    </p:animEffect>
                                  </p:childTnLst>
                                </p:cTn>
                              </p:par>
                              <p:par>
                                <p:cTn id="98" presetID="55" presetClass="entr" presetSubtype="0" fill="hold" nodeType="with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 calcmode="lin" valueType="num">
                                      <p:cBhvr>
                                        <p:cTn id="100"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101"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102"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baseline="0" dirty="0" smtClean="0">
                <a:solidFill>
                  <a:srgbClr val="F45C18"/>
                </a:solidFill>
                <a:latin typeface="Ravie" pitchFamily="82" charset="0"/>
              </a:rPr>
              <a:t>Movement</a:t>
            </a:r>
          </a:p>
        </p:txBody>
      </p:sp>
      <p:sp>
        <p:nvSpPr>
          <p:cNvPr id="3" name="Text Placeholder 2"/>
          <p:cNvSpPr>
            <a:spLocks noGrp="1"/>
          </p:cNvSpPr>
          <p:nvPr>
            <p:ph type="body" idx="1"/>
          </p:nvPr>
        </p:nvSpPr>
        <p:spPr/>
        <p:txBody>
          <a:bodyPr>
            <a:normAutofit/>
          </a:bodyPr>
          <a:lstStyle/>
          <a:p>
            <a:pPr marR="0" lvl="0" rtl="0"/>
            <a:r>
              <a:rPr lang="en-US" b="1" baseline="0" dirty="0" smtClean="0">
                <a:solidFill>
                  <a:srgbClr val="4F81BD"/>
                </a:solidFill>
                <a:latin typeface="Cambria"/>
              </a:rPr>
              <a:t>Imported/Exported goods</a:t>
            </a:r>
          </a:p>
          <a:p>
            <a:pPr marR="0" lvl="1" rtl="0"/>
            <a:r>
              <a:rPr lang="en-US" b="1" baseline="0" dirty="0" smtClean="0">
                <a:solidFill>
                  <a:srgbClr val="4F81BD"/>
                </a:solidFill>
                <a:latin typeface="Cambria"/>
              </a:rPr>
              <a:t>Imports: </a:t>
            </a:r>
          </a:p>
          <a:p>
            <a:pPr marR="0" lvl="2" rtl="0"/>
            <a:r>
              <a:rPr lang="en-US" b="1" i="1" baseline="0" dirty="0" smtClean="0">
                <a:solidFill>
                  <a:srgbClr val="4F81BD"/>
                </a:solidFill>
                <a:latin typeface="Cambria"/>
              </a:rPr>
              <a:t>Fruit Products</a:t>
            </a:r>
          </a:p>
          <a:p>
            <a:pPr marR="0" lvl="2" rtl="0"/>
            <a:r>
              <a:rPr lang="en-US" b="1" i="1" baseline="0" dirty="0" smtClean="0">
                <a:solidFill>
                  <a:srgbClr val="4F81BD"/>
                </a:solidFill>
                <a:latin typeface="Cambria"/>
              </a:rPr>
              <a:t>Automobiles</a:t>
            </a:r>
          </a:p>
          <a:p>
            <a:pPr marR="0" lvl="1" rtl="0"/>
            <a:r>
              <a:rPr lang="en-US" b="1" baseline="0" dirty="0" smtClean="0">
                <a:solidFill>
                  <a:srgbClr val="4F81BD"/>
                </a:solidFill>
                <a:latin typeface="Cambria"/>
              </a:rPr>
              <a:t>Exports:</a:t>
            </a:r>
          </a:p>
          <a:p>
            <a:pPr marR="0" lvl="2" rtl="0"/>
            <a:r>
              <a:rPr lang="en-US" b="1" i="1" baseline="0" dirty="0" smtClean="0">
                <a:solidFill>
                  <a:srgbClr val="4F81BD"/>
                </a:solidFill>
                <a:latin typeface="Cambria"/>
              </a:rPr>
              <a:t> Citrus Fruits </a:t>
            </a:r>
          </a:p>
          <a:p>
            <a:pPr marR="0" lvl="2" rtl="0"/>
            <a:r>
              <a:rPr lang="en-US" b="1" i="1" baseline="0" dirty="0" smtClean="0">
                <a:solidFill>
                  <a:srgbClr val="4F81BD"/>
                </a:solidFill>
                <a:latin typeface="Cambria"/>
              </a:rPr>
              <a:t>Vegetables</a:t>
            </a:r>
          </a:p>
          <a:p>
            <a:pPr marR="0" lvl="2" rtl="0"/>
            <a:r>
              <a:rPr lang="en-US" b="1" i="1" baseline="0" dirty="0" smtClean="0">
                <a:solidFill>
                  <a:srgbClr val="4F81BD"/>
                </a:solidFill>
                <a:latin typeface="Cambria"/>
              </a:rPr>
              <a:t>Sugarcane</a:t>
            </a:r>
          </a:p>
          <a:p>
            <a:pPr marR="0" lvl="2" rtl="0"/>
            <a:r>
              <a:rPr lang="en-US" b="1" i="1" baseline="0" dirty="0" smtClean="0">
                <a:solidFill>
                  <a:srgbClr val="4F81BD"/>
                </a:solidFill>
                <a:latin typeface="Cambria"/>
              </a:rPr>
              <a:t> Dairy products</a:t>
            </a:r>
          </a:p>
          <a:p>
            <a:pPr marR="0" lvl="2" rtl="0"/>
            <a:r>
              <a:rPr lang="en-US" b="1" i="1" dirty="0" smtClean="0">
                <a:solidFill>
                  <a:srgbClr val="4F81BD"/>
                </a:solidFill>
                <a:latin typeface="Cambria"/>
              </a:rPr>
              <a:t>Nursery Stock</a:t>
            </a:r>
            <a:endParaRPr lang="en-US" b="1" i="1" baseline="0" dirty="0" smtClean="0">
              <a:solidFill>
                <a:srgbClr val="4F81BD"/>
              </a:solidFill>
              <a:latin typeface="Cambria"/>
            </a:endParaRPr>
          </a:p>
        </p:txBody>
      </p:sp>
      <p:pic>
        <p:nvPicPr>
          <p:cNvPr id="4098" name="Picture 2" descr="http://t3.gstatic.com/images?q=tbn:ANd9GcTYVz0k9lrtP46QzqotfJSipzd-qijEhEaTbe4G6hvIdCVHLVJARQ"/>
          <p:cNvPicPr>
            <a:picLocks noChangeAspect="1" noChangeArrowheads="1"/>
          </p:cNvPicPr>
          <p:nvPr/>
        </p:nvPicPr>
        <p:blipFill>
          <a:blip r:embed="rId3" cstate="print"/>
          <a:srcRect/>
          <a:stretch>
            <a:fillRect/>
          </a:stretch>
        </p:blipFill>
        <p:spPr bwMode="auto">
          <a:xfrm>
            <a:off x="5791200" y="1295400"/>
            <a:ext cx="1847850" cy="2466975"/>
          </a:xfrm>
          <a:prstGeom prst="rect">
            <a:avLst/>
          </a:prstGeom>
          <a:noFill/>
        </p:spPr>
      </p:pic>
      <p:sp>
        <p:nvSpPr>
          <p:cNvPr id="4100" name="AutoShape 4" descr="data:image/jpg;base64,/9j/4AAQSkZJRgABAQAAAQABAAD/2wCEAAkGBhQSERUUExQWFRUWGR4YGRgYGSAcHhseHyAfHx8dIBwbHyYeIBskGh0gIDAgIycpLi0sGB4xNTAqNSYrLCkBCQoKDgwOGg8PGiwkHyQvLyoyLCwsLCwsNCwqLCwsLCwsLCwsLCwsLCwsLCksLCwsLCwsLCwsLCwsLCwsKSwsLP/AABEIAMIBAwMBIgACEQEDEQH/xAAbAAACAwEBAQAAAAAAAAAAAAAEBQADBgIBB//EAEQQAAIBAwMCBAQDBQYEBQQDAAECEQMSIQAEMQVBEyJRYQYycYEjQpEUUmKhsSQzcoLB0RWSovBDU2Oy8TTCw+EHc6P/xAAZAQADAQEBAAAAAAAAAAAAAAABAgMEAAX/xAAvEQACAgEDAgUDAwQDAAAAAAAAAQIRIQMSMUFRBCIyYXETgfBCscEjM1LRoeHx/9oADAMBAAIRAxEAPwBr8YdJsp7SnRtpqiOII9qZLEDNxnJOl+7rrU2IosQK21uRl/NJDOtVTyabLAjjLAzond7t6rszi2SyrTj5VWBJIMFiQAYxKmDjR/xJ8OB9qleiQNxSptTMmFq0pcmmx4BAFyseCoHfWKOrGeo0uaJbL0bYv2Kr4dNlul2qB5+XyspSPeDk85I9NN+rmaFUeqR/MaQL1GiuwSvSLOpqKM4IJSGUicMrLB+oOva/xCKtMomHYALJwcg/0B1h8Ruc8I16K2xplPxDRDU6an98H+R/3046R06nTNW0lR4UeUWwFqITgck8D6nsdZ3qPiXqKpXgsAJ5EDP661dKmCZm0RJjki9IAPaTEnkCYydPGT06ixdVJxbR50Cg43lGstAlW2zUD4eYNKoCC0wMrUAxPyntoX4noud15URQ9Iu110mGZZ9iQOPQDTHpfUTSZBcSsubbQIyBIbkk8EdrDpXtNyd3vN2oJ/BeqhaZ8odmWPQZKx6LrpuDlKS5pBSbijE9MvZvFADFnJgmBJj0+utBtqwSozt8z02JUCYNxHbkaJ2fTKabZGkz+HHAVbzSaeZJt8Qd9ctQB3BJEgpPcYubMjtj+Wnk1BtP8ySgqr5Gm63wSvXrWiRRIAKyA4C4tIzbUE/bV3QqpX9mUF/KoQk4gs7Nmc9wT9j2131TaBqu7EgTSWT2DMqMT7Szf9WrugAEVVXzFHBVv3pWF9oFVRHsQNWUkxdSLs1fS6d/mOb8qSOE474lhB/zaV9VptXAqbcMBQk0m4vaIsWc+G0WzwxiOx1eu9ADUlLGeyrJKzYqgkhRKoxyexJwCSwO4dklEAT6wSOxEi2PT2AgxE7Nu6NWTccUYvrPWC6bPe0Sy0i3h1FEC1sW3Ad1ZbM9ojnWU68R46dw1dj9mgif+Y6f/EW4Wi25pLctLeC8U2EGlXQgnAkW1BDBgSJGsp1OpK0KsgxUUMPQjjvwQs6w61b+TPP1IZdK6f4BNxDQKJIiYFZmCyOeLSeOedO9lsCu529QG5V3DUCZ9KjFD7ybh7WrpRaalSoP/Mp7dZBkgJZwP8Szn31o99svBLZikdyEgk4KOrgj08pqDt66TUl+z/Y2wj5QLe0DTYqzQw3deqVjlDwc8AgR759DBPwtcm5QFYINoAMywphTBkAiZMz30X8U7Z3RWp5N1QgAgEi2qxf/ACBlAH8Z9dZvf0321es1C5qgpinTyRc1WkiJ3gEF5wORrsXFfBWMea9wfe7eH2dYAhko7h77ZAbxAiZ4xJIE/wAjrTbrceJSNRhLDww/AB/ESHicn8piCobuNF7cU/8AhlvIDmn6yBXUcffSz4uqhHqlWhGqKIAgSs3z92RvefbXTqS+zfvyRndr5QT0Lbqw3DWgsXv+p8YN9Y7aydTqBTcilaG8SoKbD2JzH6nntrUfCu7ADScFgSfYOGJx7axFRrd0tSRIqlyfq8D9ZP6ayeGm3qDeLjcUNOk1hSpgvYyVT4ZJUYVrlkTw0suffRPw0obZb2iwIcKWA5AlSQs8T5dJeq7lRtGp8uKrJx8sEz/7Rra/BWwBFUsqg1qM4zyaiEn0mB9gNX1pXp56P+QQX9THVGG6jRdKVIoJXcqtWCRipTZ1x6fhVBP+LVZqblUUsCAZ4MEYPOeBHOn3VaBOy24A/uwDPZSzBSs+sFce/trrZ7Imk15uBBEeggjnTqcIxtrIdNNov+FlQLRLAEAhptnzAeUn6OA0+09tN+lbpqiwaltSolOpIxaTTDJHAKgsFP1nvrLdK3BNFEUwxKgTjE5P0tnWgrV1/GpokMKxCj0CIym1e6imjC3j5e8afwj8zTD4j0iP4g6W775oqMDZSmAQCfDWTzMEAGMcn00vqkpuEJDMVe0x6JUm7PAg/XGn53a1N2zr8pVI7x+Gvc85nPfQPX9qivtyZ/FWoXkWkXMI9+IIPcMD310pO5KhWlUfzoCUDj9f6/TU0Pt96toyNTWZz/KKllLdVqliJBCBpYkYvIcKCZkANMepOtf0Jq1Vdur22CXbEh6pqVFphhiVULdHYx7ax/w7ThVXi1Mn1JnJnvAA+wHbWz6Pu3G1Lf8Aks3hiBlnKxkyCLp+13oNUhGLnSwS40rE/VfhpVZHbFypTdABFQqGC1jjFSFzHIZZ4zw3SUV6jKLLWUBVwuVBMgd/Npx1fZxVokGVChZ/eeXlo4kqgn7aC6ruBTSq548ZRgE8JTHA1J6sm3T9jUlhMV/EAY1KSKJL3iPa0nnn/wCdMOmNUDRVgAoJYEkfOkx9BJzpduN4lXc7co0i2rPPonr9dON0SAEAJNTyLH7xiPtP+mmvCi1knqryNhG/3D+LetNnhKjEKJj8Rjx9DoTom3Xbvu1qGAVJVllTUFQlpbg3ISUBOSqr2OtH8KtO4rqSHHAYcHsT9J/p66zfxC60q9OminKWkKve/wCYkeuTnjGo3zFLP+it04k6/tED1EJgU6lG1AxAaUFwjglGIM8iD66XVVvqIoYrZQVcQOLpBwcSZ/XTTq7Fv2w4J8anaCY/8VweRjyzn0MaT2lXm1j4lLEGYHymR280/Yj11ebk1jOP5Jf7NCrO7VmEU3ZaTMCZtX8EGcZkDI9I07o7NKdaqU8qhVPsPPUAgdoZEH30q2O7Vq9R8halAYgT8qqB+qqMTkj30TvGWkzVZCmoKcrM+dWrVOfS4KPQ67wsr8o2s6jbHFNlosWqgKtNT5fmZi0KCAsnIFgXJIj1OnB3DGDEH8wPKjsPLcB/PGsd0Oq1bcOWJYbUA8nz1nWSxPoqrgfxe+twrLTUXkD1JP5vv/3jXqaLe22Y07yY34w2NOqlhDE5KQbiGCswKscxcCGUdymNfM93RtospjD0ipj5lN0EfwlWB+/tr6Z8bW061OsmLGQ1GHFpJVg3YmIhuQRHBA1g+nbZarrt6t0owpcmM1xAxxa1x54c+g1HVSnKlyQfqG3S6AAeviAtPHJ5IOew8yCPfTzc7pKtKyoFa6pcQR8rgIV7fmdGH+Yaz3Sd5CBgA34YBmYi88/ZRGnm62fhUa5ADE1JdgMKq00cDOYNS0Ak8689yuWX+UegvQX9Q34p7muQgULdSFQkAXOC1gHLYLMW4FlNR30D06mKvUEpuGg+GCZ4K7dW5mbg4Bn1Gj99XpbupQUoIipUMSfOaeAWgC4TcQCYBWQJGh61Mpv3VHsZqisHOYZ1kzBGJPr3766U4rUV54GUfIwR6x/YVtK3eaLhIJ8RGzHeR/XQ3U9yu62gv/vSQlQA/nVgAccFkPH8OibLdtxcw8WoA3AbyGJ92hR9dBV9n4W8tjDsqusEWsrh0OfVGIB9yPy6MJUpN9mRkrdLuhn8DdECOzB2lWEL2gPBGsV1ox45GfO5/wCV4UD3kT9J19C+HcrUBMBpMjkfiDWEfpb1dy1AEg31AZGAAxAiOWdyVA+nvqehLzNsbxUHtSQVuNsKtLc1UB8werB5Ai4n7TP2Otj0DdpSWn4jAK+1NpjsHeZ+gOD3HbGsnTFSi1bb0aYdpeiGdoBBW1iYBaBMYEzGNOP/AOP6AquxqOaj+GG8w8qBgCFRDIVVk9zJJOO9dWTUHu5v+RtOPm+xmaW03DUKFWrclIC2nSiS+Z8WqQcEloVefKONaXZr+CDn1/7OlvWup5RKYimdvTkQQSb77o7Z8vOR9tM9kQaIgR5f9dJ4h20HRaVozVHo/h0RUl2I4EgcwMT3z7Z1oNp1kLvVrAwivVJNvlUuVpK7gCSZkT/6hM8g87ujHT6bASSVx65H2nQn/FitIoioKu6JoLcIVbnJd2nACqe2JI9NU0NZ8i68aRWu6p069W51ABaTIj+UD9NdfEW8Qvt4BBSmocwYvj14JNMofWLdJB0JCziCxEiTM4U5j66Y9YoIaVGrTDKg/DKySPEW0VCT6sSYJEm3gCNPBrzVmycuYoU7b4dUqCalST6HU022g8i4HHqNTUvry7ltvsUVEZAPBenVmFNpZQhAJg3qpOSSInGmm269+z0FWrId1FRSqsVW4FVNwUyQQQV9CD213uNsRTDmJau6jM+WkqIBPeSrGffVm3/FppSiAFanUacIgfxFPOHbzLIyQDgxpoyi9RYJSVaYZ1HqQVdrkNS8OmFImS1nvEeUzmDJOhOo9RVrQh+asPXiD/PyjVeypX2ipTpkH8ZFtBCh8KMiJCIpgDE8mdeb/pCJWSogtZ2ghTAwpiAOI/11DbFdcmungp6lVC7iixgAI+TjkqI/lojfdRW24VKYCkkFqqpiDjzkSfYZzI1R1jaCpWphluBkZGMZ/XP9NXNtTRvNBQrGiVNigSsqJPEkSCNWg4ymm3klqehqhz8G70eKRSHioQfPTIK/kzzmTIAE/KdB9ZLCuxIKSGIyM+aexPBPeNN/hLcmpuqrCQDcckEnIwT6iIMYnjWX3m0NXfbpaRVCa1QNC5YyOTP8PPv99Z9kU5Nf9D9IhI23hIrP52dLuIIIQtz3mRoTdVwvhyI/DdBiL4cEfe08+mnuyqUtzu0ULKU6Zie5i24cHgRxrPHpdKTFNZtPm7lpCczyCv8APQhJO9z6fyM+jQ76SoAqJdNtA2uByBAkD1Df+weujuo0b6bNNwp22iAS9tNiBHZsce40j2fUQDWPN1KxbcgDyHn1GTOj9+PEpVnU1QbyEtrVEUEp3VCBcaj3QB9TGNP4ZVO2Lq04ZHPwj000lCFkLGa1UqZJqM0IgbiFIjHJX00/rNfdRdoFQGxo59V9yrebPIOOGjJdK6azOkVt0CAtRz47QqAFVEGVl2Q88KGOPLpp1j4Y8jEbnekyD/e32nswUiDaYaJGByNe3pOO3BipUZbre5ZV3FNi1pDoFAH4bP5isZJpllInsQSPcHo+xXwfHZmuZwGEyCpkyRHFueZBn117U3lRkIqVXvUVFqFvCYirSBnzNQuZHVlIBPEjOrNvtW8KiTXdQxBcAUQom2IXwYEZY4OFHGsicU3TJwinLk52tJQtRs4X5u2ahUgLHmElYI4nWj+M6gXb1wcy1JQDn8qkmfosSf8AXWc3G2Ymv5hbS+aUAJ8SopGAIUwytCxBY++jviXdztKviVHl2pwmIgQM+W4HBIlpwORjXnz/ALlJnor00eU9xWNdazhUQo7U8XSIN7EC0AXkKPanJmQdX9ToON6KgqEEJSLQuCYmQvbEAj0Gqdz4lR9uWBHkKhXK2gYEoEz7m6cxGNW1uoqawBYhzSo4xdmnzkEfyOlS8yaXQFXFpizd9RUBMQFC3KeVgq13pBgD/adH9b3wq1/GpK171KaqrkCItIuGYJyw9pOJGuevuq1qiFgLUkL4VMgjBbztTLgQDIDCIUjRnWtvUFdaitNEtSZgLYDXAK2FDGQCuSTx9A72pccpiKFvnqin4d6wHFlLzVGkCflkNJluOx0j6oa3i7gmaAauxLL/AHpi9AqEYRDa/mPmN5gCZ1pelOqBKrQLDloyATpf8b7eFNRb/PWPm8RwLWWmYAugCSTA99LoSipul0RTXT2ZBaPTBS3Pg0gKQFRVWOFBjMnOCDknMac/BdK2vQaSTU29pnsabwo+vhEfppb0/YF94FPh2yki24EBzAIPaMfYa66U2dvAFwuMwAchVyRzAX+emnm0wVTTE3XwbntZSzIBFyyltR8BAbhgLkjsfXU2PT6rUwC4Bx8swc5wTgaY/FWxWKNRSMbcEic3OSJjsMH9fbV/SMgfb+uqauvtisIEIJt/IqodWqVNsF8MhB+bt5TIzxyB+urKZoCoWr1qVAlKi072APmZiWz+6bQMifNHGraIt2bjmCf1ujUpO605iMMpA5MMsrIPYNcexn20NFRbwhPEcZKtpuFq1atRDcHEgjIJKZg9/NOdc9b3dCp4ngOpUMlwFwufAuAOOA1xH/ljmdd9KM16oJklmk+59vrP6aD6n1Co4emaYpoQqDBJYK2TdgQzqp8ggcXEzqmjXmQrV7WBp1ZVAFwwBqa42nw7RKAmnJPe9v8AfXmu26P+Q+TS9WVqdFFpC4LWdQpaY7lpgZz6+npOle28RkqyIcBnA5yq1IyCe8froz9puczEsxcKCGAAuXDDBBkHjt7au6TWQbiqTUSnbTuJY+YBZLFFHmML34GBydJpPa2qyCcXKNB1AWsgvvijSg4EAg+WBA8vE8mMzGvevM4NGyJvPPpboLdb5Uqr4jKr2qYGIByAZxcJM/XRW53i1GSDOZx9NZVLPGDTWKA6b1CyB1EioWDLxFpFsH9ftond1ghWo5tpgohe6DTudfxBjNoBkcgG6CFbQvUt6KTS02ggiBi4K3OJI7wM6hririnLOJIJIEEiYj1IUAHn9Tq2xqW9LBPo0OvhrqqpuarFSqBTaQOQLRdxHmi7/NqdLFJd+9ZnVFrNUqKGIBkPY3P8QPB0T8L0KSbpqVArYAxtXgKbGA9IljgY9MaZdO2qftlQ+QmxlNpBia1RoIzDQRI9SdI0m5Ux0q2ma2O8qjdUgiC40gfMTBDXHJ/fLZ++gaFJ2q7fJTFLxFj5j4pL5HoPL/l0S26bxts0KpNFH8pkfnED6fU8DVVOhFamtrMtUK5YcKGq1BnM8Cceupaaq6QzZRsKsF8gXXKCq+VZVVwYiAZ++j6W0u2wdlYha1So8YkJRAgmQfmiD6nS9N1CkBCzEhiFAiCV4nB+2nvTFPhtTA837Qq1GURcGjLSfltLDGPKs6rptWiTXQa9EQ04diJqs5bEAwh5n8oZLV7BQP3taOui1EKqbpFt/IE8kcyYM+mBJjWdpX3F2S03NbfgLLCnTBB7Kiho4P30x8tRLEqCwTLFlDMy90J4a+SX9Zj1HtaLw0ZHaPm3XXJYVCAGanUFUdrqJNIn6eZf1+mjerUaa1lEG0Xpk9gKSgkRzEgfbQZZ6lQlqZiqbwbfKahhai3ElYJSYzkniBppvaIN7REMjT3JZqQtAj1LccxrE1SQNKLywqptbKFdr70amrrIEkBqRY+pwBz30p6hRY7SrVd/EBFKSR5pNRgT6YgQI7+2m2/IpIubm/ECqSJhatIkLgfMAQR79tUda2R/YxbJiijEtAAJqgtcognDYIB15im218noUi7rG/pX7R/EX+6RCJ9c+nc4+3bQlMLUhuG8GkLgBcCEtwTiQw40V1N1NTanv+y0zJHYXH+udKdvXKVCAl6uQ5YHi524BmeJidPG2k4vIKD/AIn2pO+KszYoVmv4kpTLdsRxMczqrq+7O5bxlY+DQSkTTUTdWLinAiSQtKpP+Jl9NG/GGN7LMQKlNkphcO3yiovBYLwTaASBEwSNHdZVIcrbD0qLeUjjxaQm0e3fjjnVVNJL4YkY5+5R0GthfS7Ht5hoP453B869lqox/wCgSfsw0u2tTcOXAs8JqrrgkMBcYMzzxwO2vev7gsaigwGtJucSzKyELnnmf8v01PRg1PuNrtuH3LaW4/tFWQEBNRVPBwwJx6i5QNFUNvY9FQSfwAwBIxxI9vPdzoOvt6FSvdKuyeK9pIJUiugUke9MAyeYPvqv/hh3HhlazD8Jy1pn89WQPTJnTSSur/4OgmGdTo+JRLYJFCi6kgyF8KqG7fvr2/11R0U+UfTV+73N4qo1RbhR2phSZUMFFrlsZMxHYme2s30f4ihQLHwMmMDXamnLUVRV0dFqI4quFTcL+61T+TzEczqt3AWq19oM1Le7XlqfDRGAfTIHYa9spvT3W4sUsTddGfykkfp/PVnRdnTqVlZpIelVkBbiRIWQOzfiZMYAPGqeHSUsCa0dyM3saFQ7gtcQS4lZ49c/66d/EF4sLEH+z00nm61zmY7LaJxkxnQ3RqP4xEWwox34GT7k5PaSYxq3rG3dg1SrElHs8rA2U3U5JgGb4kACE76tGTuSJbaplW0byLntrzXmwrqaa+Ycek6msu72Kbi2sKo86ohvqOoggBAFDWwxkwWgEfy0b0mo6UatR485CeUGWgNdGD5QvJPEH1134TChSug/i1vMMZinAj6A/pqupUtosSwks4P8MrAwMyXAj3A1RSTtBUcBPWNvSr1KIZQbUUmV/eVMA4/d51QnTKdKopUAXEmB7fUn10x6lTJqUicRST6+mfuD9tK/iKkG8MFbjDFRkeaB3Gft7ah4ebfkvBWS6htYEOBOCZA9CFIJ+8/y109YJuaTkgBTc0nsCB/rpds6FlQANceJEkRmMsTmQZ7696m/zH90MJ5j5RgQcz/3jTPGo42D9NjroHVaa7wM1QKGphRJJua1JyfZSR7aabVnTfV3p0w61AGDBlUYgT6YB5Ho0zpV8MbdRvj5QoAItkkLaBGCMERHHrrRo5G63Ha0Aj2ET/UHSTqLdu+B4q6M/t+nJW3tIVFRkO38o5AlnIyDB8p+YYPbXnT9oQuI/D26AezXPAxx6/fU6XXdd3StAqBEenAhT5XeDnEWkCPfXqbdP2KvUthignJHAbMAxiT+mpW+B6F+4chQFjmfQKPIRgHjsPXnVvw3UFlYKyhWqR5sg/iKvvPp9ye2qW2t9bw7RkoHZcYFkDOSCMav6Jt4rNaoJO4aQ2LYZmAJzMe3MaeNbaJPmw7qzUaLydvTZCgKpYslmuARPV2a5ZHAuPbDTb9OoUKMVqe3auwucBFCSBhBIwiqLQvse8kreoktUphfOKYWBDMpJDMskDguVkgzCsNUfEu+YoyyPOSPODTuEBrsiCAoD2g4Cn3GvThqyUbj1MOpakxPWof2qqopIoXcGpNqSPwi6gdvVgB3j7GWfhbqAAxekFuAMec4mMeXt/CB9bfh9vM7MUYFafmBujw08NmlZUMKdRMGDmY0HV3YFHLfNWpGFmYAJ7Zu84ntgxrPrTblRfRi1G2FPTQVEWVm+oCkjyOlgtA7A2gwMGDjTbqJJouGhgdqWjgeWpJE/Qf9J0g3LiGwVqGrVBkeoQiPUDzemiqanwG8aohK06toEiVABiDktJMx9NYpLKNKydVSWo7Io0RTAYtmbVkrk49ZHH20Ht5UuTEKFKnmR84J9/N/LXFTcsKGzLQECytoLE4bmOBGNVUqTPcFqwPCpT5RM2jH6Y47aooYrg66Np1/cA1aU5IrIB/mpOSPpic940o6hRRFpwoF2ypAEYGK1ORHH5pn20b1vb27miTLEVFN5GSvhkGYgAKAWJjOANIer0l/Z6VoamrbdYk8lT2knJ5HsPpodk33FeMhXTSRTUotzeLIGMmeJMDVm56ddV3LWgOQ7iSPI1MUTbHB+a6fp6ap6CbKFOeFqxJ7gGJ/lOmHxCSwrKpChxULG25mACcEHECBkH+Wm0WozOnmJnK+4VDSIg/OkDDWtJut5jxAc/wk6f8AwmqvuCBwaIIEZEtkfz0s8dTTMASKlJlMqSJSCs/N809ozzOmXTtzUWpSKMqwtYZE+UNTKj1mWmffXajTpLkMExFs0V0JqZZrKbYmQlWgik+sTA+h0l6VSR2F/mbIM+x/307o3m8n51dAomFWayBzIiSSffjtpT0Lb21G9iy/9R/TVpT2p0xKT5NBtaf94oMCF/QKB+kDVXSdqrPSuCFXFUksBDJ4sGTGVLBcGZzqpvGNVxSUEWr3g959o1bUCv8Asi0yLbHBtIyTVJtMcE2zH8PtpNOTWbDJIqqgU9zXhYg4CgCIRcACAPtqjr/T0DPCqtR1qK/Inw0pBTxzljMZLemgOoUqlXcViKhVS9Q45AyAP6DMzGnfxK+Kxtsmm7AHkvUai2PYEsM/u+2qqW22nyTfYydDoJKg3TI5IH+2pp3sH/DX2x+hjU131pE6RbUqVBQpgqjN4k+WbYcNPm+gBjny8a56PtW8VUY/NEhSTCkuCT34NuR666qC2hPP41BjzK+IKofnJE8D0jXW2cJunfMolNyRyACxED3IiTgRpcbZJF0shu43LmoblIYJTEEAQAq5x2JJI+uueqU/xaEmJLKPW4Krf0bn66XbilXFeorUibYBGHAKxCgyJgR/3zP2yqrUx4RqZqFciUnwwZZj3gQOdJp6DSTDuR5vNizVAKbCmATAAPOOc++iem9JYbhUuBNS6W7AFYMq0gycc/m1bRU302ZYZlYkDP5nAF3eB399H9Oos25RlAuS3J4BYxMcnMaWWo1aH2YTDOjV7t+zCQGLmfU+UcHIF10e0aYbnbl93uCXdVWmvytyDcTIjPBx7aR9OpBt6FmAHcyrCVMH1B7zzpwWWnX3SNUE+EttxMwwbBPYlif11Cbf6R0qQo6PSs3Dm8mFqETH5iCIAE8QNepvbtm6PSYreqMQVKny5EBruTGR30L0OgzVJ8WoDaxMFTiQYyOAIiPXXiqG2lVTMeIk5yYCiZHcxP30KjdvPHsd0LNpTurKQB5nW4hoEo1qiOSJUA/TXOyRkKN+Zqr1UiRMFwxjiQQT62xq5KYu26BVEojsZyHaozJ/iaeO+uumkMKKnEVHksGzcGhwT2yq4xJbOmvAhdVDlYQW/i0SbSWFtkQbQCR5w0gDmNA9So+F4gqVWLBGWm5JU2koZM2ksLCtpiREzOmNHdEPWRFkCE4NpW0qC1sGy8AyDIvEaE6pfUoDxVRTLOWZGKKoEEs0sYBZiLhGBJGvV8NGMtK3yZdbTTdnHQ6Rp1FV5BDxA/MQKQExki0AgD00NScmlEBbUogHBI+QMYI/MCBg8N7aZrWtqqrEeY0/MABdAQ22ySFjLGeR30sNGmtNBY0s63ArLMAtBoyTIyCI9BrBN3Nl4R2xSC/2keNuVaVBqGyM/nCmcQpBwJkffTLZI/h11deU3BkZLJgCcDzE5jgT76T0g39qZpIqrUZVgysVl5I7557RonqEtuKYZJVL2UBjJFwzwB24MjUWldlFdAfTqyvT2y5BpypBEDIb1ET9OJOhukEg4LG+kTnPdhaPYQI11QvNCkMBvGwSCREk49wDzqva7Bpp/iMLvE+UkQVZgY7W/wAPrOrJXixTU7jdU6m6V7iUAp2nIE5mOCGhcEAzkd9Lup0rdltje/8AcVAVYDtnkQZWI7yJnOiqwKVqdpiRtiCe5afeJlDk/v6E37sdnTQoAKaV4N0z5aqjA4zHPaeO6LDoNLoJqNTceFYQppPUIJE3BWJjP6DHrpvtjxTBdvxWpwxm67biRcYIANpwZ1x0Z4ooWzYykxJmCD7nVvUbv2p7SUpzVcC2DH7Ouc8Egke2NNGVt4whWsCXqNAoAivBIoNOJEqGPl4OakAx2Pvpp0lWNdKcktBknk3BDMDA47aB6lRRSgRvEAtKtM5KoCJ7KAIEep9dHU96dvvQ1Ol4rWrMYIlVI4GYE8aWfmwgxKNwhJqBHYRXuLCOJXsf/UP8h6aB2QivWgWxVqeX93zHH20WGVtsVY4FaqIHmu/FHlOJtBYMD6jSOvvnTc7korGarE+WZzi2GHYgn3ntquxztIE3tdm5+FkmtVkfkEf9Wl2wNMnZlbYupk2wSrf2loHuIGPU6v8Agd6hq1RUEMVEfz9PfSvb7ymNvSKsCy1U+Xm5DXkYGCVEemdZ4xalKL/MDN3GwSguas9mb7QTzoz4ggU2DrY1tRSVwCVqUgJ9blRjn31VQSalUcTn/mUN2x30N1pGqUaxlAoqKoyWN7G6QSeZvJHYyB7Xgsk5dwDbKCoJcD2kamuU6IIF3mPc+v8A2Ne6tt0+5DaF1Xc0Db+J50MLAJtAjuJiSPXB1z0rdsxr1HQhhTQR9HYZA9YjRlVCpVGAUmplZBIhFgSByJyP4hrmqLdw8RJoq8EwDY7tn1E4gRz30jcdrVF4jPabh2ZjVEVCxLj0buPtx9tDgnx8kkRA9OATH3Oftr3Y7kvJeLyxL/4ic/zJ1VWrqhDER+I639jCUzb9pn76zwbVpFpVgKO6UVVUwMfqGZjJ+mdFdH31LxmufuhKgn8tRDJjtnSHc7KnXqKzE3AC2GPueODk9/XTTpWzSmtQJhQ4Jkk48VCRJycE6eUY7d15BbZV0Mhd4rAfPWYswgSTPOe8/wA9a/c1im43R/8AQQ/otT9dZGlQU1lp1DcWqyIUjAY4DLwSR3M61G86aTVco9qGkA6m4lllphiZBtwPfUJ4lh5wPFWjOdJt29ZwQ0FHMwzDmMnMc/y0vYgUmUFoYzbwIMdsEQFgaf8AwuqGlXqUwCLGm0zJgnvifvpFt/xDUUiooQXloIHlI4PBziAdNB8uvkElhIK21lN0DABWVXYsxMG4hQBk5sMRwSdHdLW1du3hi6mtYh48qhQxCzOSDBwI82vHhNxQQXOUpKKhxIIIKiOIhuZ76r2da4UkRoK03Xnh3LSzZ4Ej21zQiO9zUArO8jlRM971AIjuVpnEx59KfjHdeJe4RymLkBmcnEiTEiSAc4zozqTBflwKirW/Dxjzm2SRgAkkni0+mieh9VH9oaoxdHlJZmIz4qxIlgvuBgCcRr1fCLypCaiwVbFpNKYD20YOJkKAV4EsoN2IHlzGQfNtQapTplXXLoBcJIlqA7MJj/SPfVPifiIV8oi1eYIEQJOT7xkRo7ZIqUqbzCruVuOPMoNIzIgzgY9zrzZ4dlVwcbmutNGaGmqu4QJlwo8ZT2EAQJJ9deLtah3Ip02NMipWpjCsGSXJAmbQBC/f21Wi0zTrDPkTcALliLrihxwIBz351Zt9yV36hUM0q7qstAYM3mg5mLu/qNTa8oGmLtlTUBngBr0Ezi2VgcxgTnHfV9KEqpL/ADVKx8zYAkQBPAzONTfUXWm62hg9MOSTMN4tQ2gW5UBOdDVNuq1qQKiCzC3lRIBgA4A9hqyp8sU0q1SX27iCCNv5gcWg1uQfQDMe2k67sNRamYDKK0LdLIDTc8cGQwE++iaW4HibdbTAYJA4tDuIgH914iO2gqDxQqEA+QsYPIBplT39/wDuNTayMddHhqNswDg6K6r5agBBb8aqGIjIFGkkQTkWxrNdKSrUV2Ryi4IQiDxBjuDGdP8AdKzzLeJDNDNA87UUIa0ZPmKjnldMo7Ju2CLtC7qFQtQUgsjLIIIFwxTIMTAEGAecfobtQVqISzMbS1x+0Z9h/poTq9cVGYwQAi1IABtuo0lme8wP56P6NR8aqAMAUi0458ogAemjPgKFGwr+dVQf+LVmIEktcYnEDBH0128DcvbwwRx7XIrR+p150zYW7pUByK7iWzEgkgmQSYZT9joGjWPiAmJKrMTzgd8zxquqk22hbzk0zbRnqAio6Dw2Bs5bIK++M/rqqhUEbcKQy+FUvKtByNzIB/ekCMfcaupvlDpC1YXwDAFMqBJQliavGRggn6zqGnbQ0nRXttzW/aKnhhCoOD6hQF/XGT6zrvf01SiSfK7PScLdzN9xgGJBcCTn00b0pQKh+pE/f2xoLe1x4FW8QZosGIHBqMI5xAFojmM6umnhIk1Vh222dyg5z6amrtjuAKayG47A8dv5amsj3WFUC9Urk2soZ3V5gQT/AHVNTkwfmU84wdD9N6kz7kPUpmmLLRcAZF8SRwMtE+2rNxuj49xKnxHcmCWhmgssn90+XA7e+idvtPF3BSYupqv0mpcTHBMJOeNantUWmuh0E2xW37S9as9HwyGr1MExgMcxBxxwe+iN1s/2hqNOuMiaj2zFzKggHgwB/PTT4d2ttIseWJ/kT/U6qLfj9/Kqiex8iAx9CNO9VJLahnFJgez6alJ7FmFAMk5k5Ofr20y6RuCHrFgCgqU8evmWf6A50m3vxAlLcOrAn5eP8I1ZQ6izmRTPgsb7uZOOABiLZjkxjnSShqSV1gKkkMumb+m24w6OVLEwcghsnPoSNajqO8UpXFwD+CQB6k3RHv8A76yHUaAKsxBDFT8pAyzc4mVxgHtGn3UekJQouIvapBDVDLgjACt2+2suppxc00ysW9tAfRQzbXdFWVUttIKGeDPBHYgfroVt9btnkG4qiCJAkvOSOAY78zGvOi9Vt29ZmEKy+ZCRcDEDAmJUAjHfS7wHpEUHqGo7WMFCwTaSDAkzzqihbfsJeENtvXqzuKlqXhCPnMA3Ue8cZ559tTpizYZRR4sXE4t5yTBxMzMHH011u6rXVFEKmKN0G4FalMElTgyEODwfXQ+x24D0absJamhYNJXzXMVSCAWCxAyePXR22grATvKYqtTJMAU6C2AAXX3AzdkYBgCSZ9ydA1uoClVqRABY1CUkclbxwDdYeOAWfJ1zvuqfiFxPkqUCUJzMkEGO83Y9tAde3JUwVKgXwxEXi2hLYnFysZ5Ij7atKLwg9mNC+KSgwwZ/sPJHHMyR7njTLaqfBJHbcF7S0BTdQgjGRaSB9cDGke0NpRWIjxSPM1sgVIH/AErddMCTOTk+k5Siz2fIwKGfMrvSySGMMsLKkz2jnWbUhVihG0ejT8b5RFWpRYhZIlKyAGBMFjg8emqOkVodwBUDUgtUhUJBChCVDHuzHtnGraHUmWl58Mu4vqPBMzhSCqwWJklRxdjVGz3FJH3FNIMJesBoEIJMgEeq/Vox2WUbvDZyLur71FNZV8pVGUgiGMVKhbByfK0SJ76Vb5ixWogaWaFD+ULCLn2kA8aY/EVdK1dqtO0q1MFHFrXAuCYgyPMxUz3XQ3UamKRkwQuOwaHE+skEDXQpVgDyEFGp/s7OFRlc4ulRDAyDiWIN30B1VU2IFTc1AzlQzLaCQowVHlH5cc6N60rCxlBJBqekSopsJHPfkZ17vKp8LetctoNNbhMhzMpEHAJUGcnTPLwd0sU9IEhj9D/0DVnTt6NxUHhBmRq3iKFGcUlwV5MFfpPOp0GndSqOCLbcfpGmKEUt3UNITUWgjwoloZBTEZgeY/qdBYbxkC4FO4pm6pcQ6tRpwoWOaakH1EFIg++jtj0rxau2VGNMQ11mMSkz2iD9caEEKrlvP+BTa7vIUgLI7hirW8QR3OjOjdSW+k+VPhmmZEZuQj75j7a6W6rQcdQGttlSvgmFmphoDN4SeWRgktMjSGlgrMBsqwB7qYP6ka0m431OopKBqkUjcVXCsnh02E9jk+b351m+o076Hi05EVEWIM+YOeTzkDMnVoW1Uic8cGppbghFIW4giFnnMaWC5nYlSDKLaTHPisSD6QYmBzobpFDcXqxHlBEye301fXaatW6FhR8zYNqsyzHAZWjzd2GljHZhATvIT0s+du2T/XSrdN4iGmQFvpqagmSCK0rJGMqR9jqnp3UqhexVi4xMGACYnj30ctXxKNJwpAvanJxd5ab5HeIMTqkU4NtoDp8Fm26cQgHitga801o1BaO2PbU0Prz7o76aEtZLaq2oWzUQE+WWHhASDkR/FEknRGw3jrUq+JTK4WnKNwA7MSCDMmIxrlN4LaZ8STVqVSUJmPPK+8sScnmydddXINxnzWqFX94lhyO9szp5U1taz3CsStDva7kLSHsCf6nSjqr1KW4ZKSXACMtEsy02IzGAW5nHpoPbdE3Ror+PTUMskW1JzGPniftGdP8A4nrFeoOp4ny/5gk/0H89S2LTlTaayM3u4FO0rVJN6W1CYeIIUiR809hGRo7b1VpoQLVFNxBb5RBABb+GcnXapmo0CCzfpP8AsNE9O2aGpvKLn5KjCCYmGkevOO3fSPUw6KKKtIUdYRVam5YmFHLmIyRA+XE4xPGtJ8d7i9KKhkNOpcHBIEgAOPNBjg/WY1jqyvXek1rCEeUYiD4drXCMcEjOTA41sOvrTpHbeWmhUVCBaBkKPYgkMQY76EsTjfOcDRWBf0nbJU2LV6lIeIWnygM4CgAgGMkKDjtqvddapjdqxYoPEpnzgp5YnIYcSRnS7o/WX/ZdvQNMgAMzVLsNcWHA9Sxx6DTzpe9FWv4jnz+PTZJP5bSozxypx7aG1xct19QPhJAu/wBmStW8KtKpvDOSWY/tBIAGIkAxE3R21T03cMtNiLFvpsVUqA/isoQHDSASQFP8JOud9VNTb+aBSr7h6dEnFrOzw59AlsKcEXE6N6gxopcgRzS8NS/JEqjQUUCbQn6A+p1VvodRm+sgvWreGrGCGBUCIASCAOxyRJxOiN/VasitDWsagBgsqhl+UyIVpjj1Ppqx94qBWZB4jZKgwP4YIEA9yD6NONC7w+FIUXIAALsMBIibfKCIiZiM63x07SOZZTqYDPaaYrByrQAQAfnUZk3THchvTTFaqmgZvgJSe5jaCB4lNyFPMdhBwvIjQAqCpABDeWoAs3eaypBMYxcfNJi4RxonZpBcFgzCjSemGwAGqLgGJUS8yOQfSNZtVU6A0X1t2f2KuyAll3C1QQVCiVJC4OLYugDAjRK1KLPXFN0moiqqqfmVyLo7fMOfec6WJvLKe6oKoamreeRBVhWKgkkgQadwnJJKjTGp1FRUqAOslKITzDzC9VJWOwCT9jqbh2/ODl7lnVQXqk4sbZq6qABPlLEXdjKzIjSbqXTHO2291VnLjBgLay3cRyCp7+mm+4p0qVPZsiqRU21SkbSOyPc3OVuPI50obq4NKmiqzGnVRmAwIW6VEmDNwP8Al0kVJPyi4Ca+0RUKEl7qZqXVH+SVAYiRGfLA9RqjedeIoVAVdLqqNeUFqgCAGyQWxwNUVOpCqtvhPNNCrEgWi10lgZz8hH30X0Kglbb7inUceJKsOxIvUXAf4FjVdteaR14VHnROioabgjHaCREqO3HOdMerbRkaopD1GXZqytIFhZmpqTbBhbSRHqs6p+Galyc/Mit+oGj951Dx95WaxgjbKxqbgSWVgezYi9WnOJ9dKm3PIFxgzdXbg0SwIhKdKBd8l6qTBg3Tjy9p9tF1tqzHb+HU8NmuUm0MYFkc+7HPtrkUgNtQCAEeGC0YW5KUH2JvH1AK89iPhfcljtjWChlrflHAtpYJPeSddNtK0dXQG6LvD/w3cEZNIMh5uy9EmP4ZBz7HQtHbo2yPlN9JKJLMIOasYzgQQJ76p6Pt1O13yk2ysRJAI8QsZGASQvaSCffRm32ofbbmoykVKdBODiPEpkcYJMNg8apNVfyKNOmn8P6azm+3R/tjKFi1FnJwRRCke8NP3066A00Aecf9/wA9JN90sD9v9EppBOOaNKoFB4wafB7ah4dLdK/b9wyXQYbR4R27gf7GPvobdbu0BbhHiKSvcMBUUgmcGABHtozplK+mwB5WJ9JxP2/01nur7VWsj8xZ5Ei4yRJI5JPf31TTSlJpgbaSH1PcUyBJzHrrzSJuiD0qfYn/AH1NV+jp/wCRPzjikFWgpdoNIVwHb87AUyEVZkmMz3L414OqCrUW2mQf3iCMEZFvN0CfNGBPB0J0+gxWpSaSTTqsLpIFoRiQSB5vKBiTjRe5pijTpsn79wnmGTI/Tv76M4pN9x4u8mpocKPdR+pA/ppP8Y7tNvvvOzsob0ujCMft5hz6DXW16+pamMCXp+s/MMRGTq/4h6eKvVVyDLZHIAVUGe2Wn9NYoXuqapUUXsZnadV3N6jFrtjmbST2OOP9dbeh0WlUq7vcVqbJVNc4vPltCRhTaZgn/NpVtKALUnIEBCf5Htpvu+oqtbdFnCqtRiMjJtBgT3gapqaq4iqvsPBZM9ueNs0zSgValuSTewYEg+UHg/XWg681LdbmlBZVRKguKkwz8Y75A/XSVW8psQW+FVZsQc1EMyCBxbJMzJxrzqtdvMUWQu3ZmI5WytRN4H5jGIxgn0jTxjU4v5/cDdJnWy2SPslptazjcKCo/dHIgmY+vrrjoe2UUKdNsuSGK82jwQqn0H940dxpf0tmRWqKFWoa2KlsyAjlhA9YGO0au6ePGp0xUY3Au5ZWK4KUqaZUg4Ckx/CdFJxtXiwPuEvtqw2m0aAwQ1HzgBQQvmuOZYgCOM+p17mtuWplHRs+IY/PDyQswxK2rA5Ejvqyr1yr4QV6VO00BVXzElqZcuJEAAmooEfxDQlKrdUqtUeXJDkFYXJJUq/CW+QAme/caMItvKHvAu6tubnUQCogCDOCcSR5iAPymSDPGqupU5VvQjkd+47n9TnOr+pbi6qgPla4AVO79hfbKn0vEyRyJ11vt1UtKkgCIz2/1z9db4iPNnnRt9bbdWAtFwQC6fQXZE9slQAc6Ybi4NTUD5aaWibiCbxBIEBE8IG7tausztawjkC2YLEDIxgnzA5wqxmD2036hXrX02dbGKFF8rBW8wumQJNrETn5jqerC8gjLoMq1WU3lEQTcyVCy5c/tEk3GBBDCMEHOl25qk1JAvnboWAyDAUkeXtJP/KeNX19+tWq7BCq1KpkMQB8wc448oIg+oGhKXTLHSJAO2YSMXSHacewB941njgDfA327oBtzcDe1YuzEWgloEZhQV/KuDqirt52ytBDCtVAAORYl2ZmQYjPrOlvSQpoUg1rIWCgQDlqaOZYzPymBAgg57avhqpZy73tUqsTIjCqhwcCfWOJ0kkr56/7OV8BVdgu3V1AdarPPpLeJaQRzDMDHoumPT7G2PUK5pgEOfKQBlQW/S4z76QNtH8G1qgWivyhUyOeMmZHlA739udMdyCdvVVKhAq1VACLajAp8xBMgTzzp/p+VZ6jKQB0Dq6ba6nWfObTH5cgCB6RzputTxnqVWYIHpB0UtFxcmlEnBNqKVBHJzof4eo/iurlHIgGLWUkwcMJBGe3vrnfq1CsRcwQ0rknCg+IzBAYgWreR/iM6Woubrn84Fja+CypVBpbN2m0A02nBuFeCZ4Mq0GD66lCtT24peMbUepIPv4aY9fynS9d8p2lOnJsWo4LGIJenTJW7kcFsA8j00z+GemsrAOzOJuUtEqbQpA9JDToz01VsFiDpW5Tw9zScXhrmX3HiDzXDHEn7aabA+JQ3ZKCUoF5JBtCilIEccT/AJu2ljUQqO9sAmsozAJDXhRHeM6c9MotZUXzKWWtPmjzmio8OB8wBAMnBPbTaqjn7Bjdl3Rt2hpnzYGJOJwDI9Rnn66W7xwzbjEq7ASSeH27UjPuGi09o7ToHofSGqoCakZMwP1j6mT99GVaIpu1M3P4RXNsRaA4JfvHIHr37aSEIwm0nYil3POl9YCl1iYJAGMgSJj0OgqG2RlowWLDxL8mPKy22yMDzGR6xpp0xMFiM85H8Qj+ul/S4psKczAeHnHmtJxgxcI45zpqSTcTlfUdeERi79SNTQtKnIk1qffgSOfUmdTULO3Iq227QJWkSEoVPCY5JNUZPmzfg5jsdHb2HNNCoKktM8fIY9uYwffSY7MnZ16jMcVqVNQIgg3MSYH0MAiJI150kM9VWdpPtgY4xOtWrG7lYc2aDddLRaDCjTHiEQlqgEseI950w6VtFG9rOAFVaFwEcEoZ5zMjVW03Ntaj71Ej/T+eruq9MdN3uFDKE/ZmdjE+Q+N2kCSBBmRrA5SnUW/y0NGNZQk2+6V6FoaS1IqADnKRH+unnQ/hhjSqkVnRA5BpQCDABIubzQQY5BGc6wu22NNSDMBad59sgf8A3dvXX0T4Q3ymhV27vcWJElSs3KBMNJGfX01bVX0YpxePdDQbfyYj9os29QM1xaSlzEeUkjESbTbEGQbsnRY6gy7c3KUvoVaUmckqGHA7GnpfXc+Eb1KuFQDIMjxCpI/zGR3763XWaBp0dsV/OK9wPq1MgDHsT+p1SUoqStdxUsMyLbtnSmtopKFe0kjzMyfiMSJj8Iu321xQosKBKOQUHY4sRX5A+acAE5zp1sPDJ2qnKs6rkcgoFOD2kn9NIA9Sk0EgqpRHAU5hriJ54EYxroyU06DKNMafEW8SowYMyoqJSCwAYRhdMT3JMcYGierdWZGBpkMigwEJlREmHX8uTOIEQwOlG92TJUDh15DguD4dzTg4IWeTcNBbjqDoWViaJaD4YBKmO4KkgHHIMxgnV9PTTSoDltdFm33F0OoDAEs4JNtpjADesiQfQEeqn1qiFCVfMSFwxEHAFQktHeyQe2dKumbgsxINoCz5VBGDyVPvJkQQWJiDptVAMMFZiRJawFRIMjyCASCDdn0jVqp0OnaECPZUYqVJUwCSAAM8sBJ9TB+pOrqrNAcySTdcODnuWJMfQ+mh9ztvM0raO3r6k/qcDt+s9glFVltNrSFME+hJuGc+pjg41Ug7GnS+nNUrNTYlQLzAAMnwvEWQfUqvHpqv9nisqElCQVmbiIZgRDEjzKy+wkxqdE3Frhr7RfcSpgrFJ1PHKm5fUGI15UomnZVMk3uUQ4gBkODyAVYGNZJWpNDJ4CN5uVp9PCUxFTx0qDyYCmnUEhuIJEDvzGuafU0VHWb3NOpjI8zAqSSBAyLo4yM6uZZSpTcBLDRK5wVQscE8gFmEx20HVANWsRDI9CBHyk+H4kfYxj31JQTwwuXVBf7Yw25vAqMllQiCt6iPLjiVBH9dG0uorUpVCTafKzICUa0hSQDggMIFxgebPI0p271WUVKdUqfCpmAZBMA/bPp6nXm53VRNitYkFq9YhyBaCoRiRA7SR5fZeY1WD2pL3O+ewZ8GO3i1FJkC0zEYImPWBwD3tnvpt8SWVKu3FrOyWeIqjNsvLf8AKHWPp6jWZ6N1Gr40oBc6spBwFNMSJwMQYmJnGnGwo0yKe4qVG8QszSpKG5lK+UNEwpJAzn0BJ0PoN6rkCM6Qnq7dloNTAYRV8S/iGp3UnGOZBzHEa1HR+oq5W0zLnjiLVH66V9UVUi2sj3M6hBaQA1ylgqswAc21BJGJ5IICun02tt/BVKloA85GcnBIn2Ufy0NbTUlV0F4GVGp+ChqWeH+1ggnBkpUJGcWxGZ9NFdJLbirThrRuKtS04Y/KJMAKAwIwc49dIeokhKVNpK02FQqcZKjJBzNqnRNffHa/8PZEXyGq83DzzViBAx5QB+uhKDrHP/o10FfDmLkOCGIP1BI/00z+LqUMJVWFQJ6qwBFhUPFpuZZgnufppfuR4XUdwkRFUmBwLoaBgYBY50w+N6xRNu4g3I9MgqGkqQRyDB8xzjUIv+sr6oCqmBbJT4ZtyYJGPTI/prPbLpj1WBZoZFLAgzJ8oEzOMHynIPpplsOqkowNNlhG8wzypGBOTnAJHfOrdq6iqzISQUSSYuJ4MgEgGMROrQUtOMm+ROcgZ+GrcGtUH+aPfiPTU171LfN4htWRjM+w1NN9TU7i7CGq425UKRSvLcnkQACI4JYCZ76HrbnwjdblXIwO5x+gOmG9ClUViFan8yMHDkkySoAACjAuIMxgaAqlYAUibiSDI7yMHMx66vKOLa6hclYfU315p24eVg2mFJKgNkDie0/Ua1vVqVWiNya1RXepsyoIEQC5W2PYvgj946ze4pAbe6BMDnHpPcebOPeNNPjfrIJouxsD0s+34qMRB/iUjOsU8uKivzBSCpOzNboABj2BQfrVpmP5aM6lRfcbwlKjLNPIUxMFsfqTpZ1Ler4cKAym0lgcsQWmCBFo7Wk8e+mXROqL+1lvMBUC4cRkXTHsMDPrq004R3V3FXmdFXVNuWKAsQBSDxMA21Dk/YHWj+KeqpUShTp1D5S3nU97DC+30941nKLH9uhZINR0kk+Vb2MKD/T30++KQqttbmAAYsZ7+fjn04Hv76zanqinzTaKwXlfyCJ0T8SlSuN3g1nHHKqlvAHefrGlBrlKoZ/KgYsI4JQ5wMSSQNMq/Xlbds4/8MWj1Ia+4DMZuGf4R76VUSauHFrUkN0i4SaqSYXlZBwOe2tGnGbS39gTkt2DSbjdJDTJPAfzKjMF81jBf7xT5rGBBHYc6xyoD5XLmJggZE/KbTzLZIGOczp7U61UpPUMIUqPlqbNDlREk4DQubWAMfTCPd9QaCGLtSYmyWDgfvAYkHE5/wD3rRpw24Qsmnk86eShPIIMhwDHvIBBH17TkY0zFRvmhX9yhGfSQLSSex9u+lvStwUJPzKex7jtmOfceudMTVpFZBtjsytznJKm0xmDbqr54BHjDFm5VpDG1QAROJnnA5z+uND2z5yjPPBVsSCMHPpOP/nV/UrSQFtcATKyfcAEgA8zqU+qNZarAgYkrhSAeDFxM40aa4ElTeS8SEHI4PlACmGBk9zA9yfXR+7pswrk1ZFFXIAAmWA8syZutP2E99J9vvQDNSmtTPmzaPUAkS3pwR9tF0t0VYvTDChUFn4vDQIjygTBYwYx7xpJwvgEWGhqdSoahpwVUF5P7zpmJx5W+4GvOsblUr7dAJQU9vcolQR4a3CQMcAam83PkpqhBFWiFkxKm0FyO83UzAI5OgN0HDDxImmwT6hHKT/X+Ws6TcrfHYZtJDH4W24MUhz4YBjtkifeSP5aU7vdt4W3o1QtlNSQBiC8ZJ7njjMTppslZdyUVgpJdWLAkQrkggAiee3EHST4k27UTRDj5qd5B4+dlH2Nv6HR04+fIJPy4GfwtCsBjLxiOCB+h9Ro/quxJ3arKLQUUWrMTaQhBZl5BMlTCjvJOJIz/Qd0EZa1Q4ua49p8scxxOCPTTX4o3grvSehVUqKTBomLiXQgkAybCI7DTRta77CWlDJ3v9wA7NUuDMTC03lQKjT5j4eVmPLdK+WOcaCuQ26oxDKy0x+rkEET7zMcEDMaxG1YsppsGa0RcOylgCrYkDz4LRB7DGtBVpLs69NySKY8OmzE/mA8T0mcfaVHfXeIW5quaY2nK1ZXvNuTXqLWR7CxAYj5rfw1VSRbhfU9u2ht3V8SjTW1Yp0lF3JBjz+wHik6Z9WC1NxWRAysaru4e2m3JhENWJAVvMLiJYELBA0HX2lIAstW2SCFYXQo7FvKpyflBZYAwTqkYJpNj2VfGfWh/wAQNamGK1adOoPLk+QLx2m3V3Xer1K20ok02ULVCXEYN6sCBPfAzpXuKS3+ViwAKKx5tUyuMwQrcSdand0w/ThiSrKw+onP6E6zzUYyjjJyV3RlzVsXcDA8uZ4PHbv66r2HUVRgLQJgNByBnMAZ/wBR9NNupdNv8QgAEpicSbFx+ukW26RLMrDI/eX21W4Tg9wJJppoY1a6EkjI7S1v8jxrzSyvuBTYpKi3ERqadaKE8xfUF1RLs3KC05k4yfU+51c9BR4kKBHED31NTTT9Ir5NKx/B+laB9NW9YQGoJAP4bc+zGP0k/rqamvP/AFR+/wDBpXDMR1tAFWABBxHbnWo6VQU1nJUSLIMZEnOvdTWjxXo+zJ6fqPGUCrgRG5j/AP1fTTq9MM1G4A4HInloP6jGpqaxy/uw+GaI+l/JkK39zW9qoj9Bpr8Of/WKv5TTMr2MEkSODBzr3U1ufpRnfqBfjP8ADqFU8gMEhcCfE9Boasg8CYEyM/8ANqamrR6HdxdRMERj/wCdMNwvlH+Mf0OpqaqdDgD3J0KT5Z/iGvdTREfJVTcipgkeYHGO51oKB/EC/lj5e3zAcccY15qajLlARTXWDQjHkPH+N9MeqIDT3TEC4VXg9x+Ke/3P66mpqMufsNLgLrj+0qe8N/TWV+Iz+KPaQPbLH+upqaGlygP0sroj+zD/APtb/wDFppWxWQDA/FwP8S6mpp/1k5+gvrV2CKoYhWZZAOD3yO+c/XTXr3/1LDt+x1THv4kT9YUf8o9Neamll6vsw6PpO+sV2frdek7F6d3yMZX8o+U44AH0A0LTpCnv9stMBFbcwQotBALAAgYIAxqamtEeEXfBntruWcS7Mx8ZxLEkxbTxntrV1zGyaMZX+upqax6/rXyGHUI6sP7F9gdIOhKLn+o/pqamhH+2wyM/1T++qf4jqamprdHhCn//2Q=="/>
          <p:cNvSpPr>
            <a:spLocks noChangeAspect="1" noChangeArrowheads="1"/>
          </p:cNvSpPr>
          <p:nvPr/>
        </p:nvSpPr>
        <p:spPr bwMode="auto">
          <a:xfrm>
            <a:off x="809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g;base64,/9j/4AAQSkZJRgABAQAAAQABAAD/2wCEAAkGBhQSEBUTExQVFRUVFx0YGBgYGBocHBoZHRgVGBobHBwYHCYeHBojHR0XHy8gIycrLCwsGR4xNTAqNSYsLCkBCQoKDgwOGg8PGi8lHyQsLC8vLCwsLCwsLSwyKiwqLCwtLCwsLCwsLCwtLywpLC8sLCwqLCwsLCksLCksLCwsLP/AABEIALcBEwMBIgACEQEDEQH/xAAbAAACAgMBAAAAAAAAAAAAAAAFBgMEAAIHAf/EAEAQAAIBAgQDBgMGBAUDBQEAAAECEQADBBIhMQVBUQYTImFxkTKBsUJSocHR8BQjYnIHgpKi4TOy8SRDU9LiRP/EABoBAAIDAQEAAAAAAAAAAAAAAAMEAQIFAAb/xAAzEQABAwIEAwUIAwADAAAAAAABAAIRAyEEEjFBIlFhE3GhsfAFMkKBkcHR4RQj8TNSYv/aAAwDAQACEQMRAD8A51gcNRvD2ar4SzRTD2q9QBCwhcyVNYs0RsWqisW6v2So5j3qCUZoU1m1V21aqC1eXrVq3iF8z8qESiAKxbt1YRKgt3uimp0Z/u+9CJRAplSplSokR/IVMthvvewoZVlip4x5r9CP1qwEqBsNqpLHePcH9BUtjDA66wdvTr8/0ocq8KTTqPetblzkCsc5n6Vt3SrLOFCjmTy852rnHbftO9pStm5dY3WyhsqpbCbkKCCx5Q2nqaWq1Q20eX++Cu1hdomTjbAslu06hnJzZRAiCJbXlrpS9xPhP8OMysrLmGseIGI16AiaXeCdsXshlKW3zCJdMxX0mrPD+KE3PgNwNMrliZ6E6zWIWtZmysuep+6aymQAVTu3P/V2v6LYJ6jxMfpTJjcMAnhIUtlAaddTBk+c6+goLj8V3N0uxKPAUoQzRAAPhAXxGJ1PWrPBrRxDPmuMITwqVgFiZzfahVUNJnpVcjntA9WuiPaIRbhSXZiZY6eJid9gI8P50a4PwO614OqqHUmGXTX/ADSrfMGrnZ/hou2y8Zizxcz5lggCQU3J9T50w2cMbbBrewjwGSNPuk6j01olDCvntJt0CUMaIMLOJsuRiXUoSMtwKBBJ+FgNAJgAjTlSzhrf8NxZreq27+3qZI/3Zh86vYvtFdbEG48urlle1BjugSFABA8YkgnmSOugLtPdIe1dVyxSHSeducyxzlTKkHoPOtDtW1AHtN2+RQ4gwj3Zi3D3bJLeBiN+QJA/CKYDgR5+9K+ExqjiWZfgvhWH+ZVYfnTsUo+GceJvImO5c4boecCvStGwa9BRApUVxNCJI8xTZcYsqwEObDDoKS+0XHCuMSyoARGUv/UTBAPltTldxDWzFwSOTjY+o5Gkvt9wwZlxKag+B45EfCT9PkKTdihUYWjhcNjr8uY7lYMg9E1XgGtoV23+ZofetVQ7McTa6ipyWWJ/DL7wfer3FOIW7Q8R1ico1Pt+tR7Me5tFzqpuXOM/NRWbLoHJD8RZqHDeFvLn6VVxPHmLBbdrNIkayfXTb51e4al0FmfKvkNco8zzJNOvxTXMJYJtrt9fwChtpkOEoHxLBm3cIjTcTzHtS9xGyDOkDzIp24wneKHfxRIynUDoYJ+KOZmlvEYffb2/SopOq1eJ4j5yPIKKrWMsPXik18Jrv+IrKO3bYzHQ15S7mMBInwKuHujTxRnD4I/eaiWH4eOpPzrzD26JYe3W3okWhe4fhy9KJWMCv3RXli3V+ylDcUYBbWcOByHtVy2la2kqyi0ElEAW1sVNg8Ookbc/L/itUWpykDUUpXaHNiYOx5IrCQV6kH4TIqZUpP4jj1s3w9lrklvHbKtlPWCau43tqgACqwLaEmITz0mY6UtTxTQ3jcCem6IKZdcCyYL+oKjUiCfITOvqJ06Vu+MUA5fHG+WIHqxhB70n2eNIfAUa6sSHZ48ZnXu4313Yk7VYstexEW8xYKCddAI3JjciYgeVLVcXLop3nl+dPNMMoWl3j6/Ck4nxI3bgRAbzz4VX4QfUjX1gR1qHtF2Lu4jDKCivezaQ4RbQOhJJlrmnn0jzauFcOSxbm3BzCWc6EjffYL5e5odxjtYEXLbH85yAitAgHZ21gA8hPrFdTpBnHVNyufVnhZoknH9grOHItLce9iGAMAKqoOZM5jG0AkU9dmuEW8HamIcgZm1LHr5hQdOmlAcDj7OHckf+pvnxXLk+EHopOh1jxH5CpcPau4s5ZbJOqqTB/vc+I+mg8qVq4hlN2YXOwHNVhxFyl/tBg7VzFh0bMSvjXLopgAwwMGTuCBG80S4H2ZTEXMpYoqqGOUgZlBgqN4B0kgmI89C3aXgosW7JDKoBKxGgJgggDUnQiPOeVV+zJt/xSggOxBVSFylGI1LDoVDAN8uYNVpFxqA1RHRMH/ikJlwvCBbfvLIhLnxpyiIVlHIgQI5j0FTYu+LVy2G+G4Sv9rRI35Hb1iioTSqHGuFressjiftDyI1BBGorRqNAYY9f6k2e8JQDtVgHCyMvdiZlA2UkRz0K/KQYNc24lhGthQTowLLGwnQx5EQfnXaeGYfv7RV/EAcpLc4AM+utLXazsSnd5bZBOYlFmW1GsAaxIrOysFJr6XuwLdFYglxXOeGYwrctsdchEegMx+NdnXUA9RNcaGAK3cgknbURr6esiuyYJptIf6R9Ip7Bm5VHhYVqJ1q0Vobxo3RamyJcEGOo5jyp5zsolUAlas4JI000M/T6UBu2bd1L1u3GvhIY6TyPXLJHtUvDcUhLDEWu7uSWOZdCPI0vcTxndki1IklS2wCsZgnYHpWLjapqsaABMz1EHwR6YylDuG4g4K8/erDRDKNRJ1DAjQAkAQetCme5dvkb6ZnDNHhHiKluR5acyKIBiqML6wLl0SAYJADKGjY6/Od61v5M8Kvd5hlciYDgZgBOwbKDrsM3QVU1hpqBJhWypiwzJLJbQqqxqFAUnoOZIqq+Otl+7DgtzC67dY0HzpY4u122UzuVldVDvEExlImNugHzrbgXEGVTbsWM9yZZyYXL9memlbGHxoeANe77BKuoxdM1+1Nth86XcRbpkwyuV/mBQ39JJH4ig2Jtb1qsMgparsgzWtayt34epMkEnrmb9ayu4+Xj+kGBzRvD26J4e3VTDJROwlEJV2hWbCVdtJVZWCiWIA6kx9aiu9pMOmhuAnooLfQUs+o1vvFHawnQIzbWp0FLNztog/6dq458wFHuZP4VCe0eKvaWraJ8muH8h+FJuxdIGAZ7ro7aDztHemhMeM5RRmyiWPIeXSao4vtpZSRm8QG0T8oX84oQnAsTf0e4zDnPhWegVd49Kv4fsGAp8SgxpCzry3MxWZXxVRgNU2aNzA+m/nKaFKmLE36IRe7WlxPdtcbln0RfRV+I+ZNCMTjpaXidgoH4ACmzB9hHdJvXSjSfCkQBsNf3yqzh+zYwwP8AKVp3ualh891+QoDqNQjM8fS/13V+2Y2zUBXgl9sI+IUhAoJyfbKjcn7umsb6UT7N4p8iuDEfEDy0IP0NVrnFe6uFcMzXiwIe1ErB3lhptO2ooE1x7jZGLEk5cighdAB4up9fM0OWUyHMXcVQHOj+P7Z3Lo7i2oIkLod+gJ2CjT21rXC9nbr3WtBw5bVskxAnVmYaLPPnyHKr2EsW7YW0Ht2jzd4EdT1J6D6UcsdqsDhUyJczcyQMzO3ViNz+A5VSlVdXMuMDxKCYboq/A+xIGdb0ZVYALbMKYBOpIDHcdKcMNhFtqFRQqjYARScf8R7aiLdp2H3nYLJOpMCTqetaL/iaT8NkE/05m+gp1po0tPr+1S5V7tvYhrNzmMy67KJUkx1OgpfwGOFpy10hVKlVcZtGJXKGEEwSNx86mxvH7+MOVl7pV8WgGbWRpMxsdT085rzhfCxcui25ZlJIIZlnqIYj8DSj3sqVCRcFPsH9N10HCXluW1dSCGAIitb97KBI3IGkc9KUOxwbD37uHZmCToAZ1kgctZGntTlbwq5s3iLdWn8Jp5tXtW2+aRgDVLzY3+Hs4lp1tmR6mQPyrl+N7UXFYrmYsxlpOhPKY3jf19Ke+2hdTfVMpDorEEiRlB1E/PT0rirXmLzOpOk/nQGujg2H5P2VeqbMLxLPcJuEswIbMTzHInmaeeD9ohaIS4f5bbE8j+lIl20L9+1hLGltSlrPG7N8bt/c0/ICmTF8JN606ARcsEBgAfENfEswdgZq7TDgWqwMiCui77UN4piWUNl0CiXboPKecUG7K4xwpsrcBKDwK8kabjMBPMdaucWdnBS5aEZPGc5AnkNjmWdYMaUXEYlopzJA5/u8KuSDCoXkzkTmCkTLHUj167CBS+MEt0gPdFuCxK/cHhiZ1lp39ar8T43ANtXLqogM0EjUEweYHLnVHjfDBbths4cPcUw+bPlKqxZkUxpPPypDDYfM8vJkRz19aK7nwIC3vpavjuit1Db2OQBY6ls0ZfPnOlVbeGIYwSWt+Io50MQy6jRio5HUhjzGpy1xxLlm4bSm69sZLVndgoEC4QdWA02k9aVuMX7bWgVe53tw5riyYnbWdQdNvTpVMhZlkQHab/X13q4dK045iu8NxyzhcqhAqyHMycxkEbTsdiNKM9icMy2iYBV5JI3BGgG+oInzB9aS7+LYgIzEKIEbbCBPnoNefOvLONuhYW44UbAMQPPY09hT2OXkFR7cwXR8VxqwhKtcWRuAZj1j6b+VLdztNYdyoYjXcrA96WjbIAJGhEgnnv76zVhOL4dLJy2V77bxDMP7pP0rTZi3F2wQKlEADdMQAOo1B2I2r2ue3LjEkkmT5x+ArKJ/O/8APig/xuq6rhsTOiKX89lH+bn8ponZwrN8TH0Twj3+I/hUOEtgAADQUSsLTpFroY6LQcEst8VsN5sSfqatWeA2BEWbf+kVPaFWkFBLG8kYOdzULcMs/E1tIXqBA/L3rS1ca6QAGt2SSBGheBP+VTr5+HlNTnD94RJ8A+z949T5eVTcRwwa0ZbKUh1MwAy/DJ6cvnSdUw0uFgL9/r1bUoPzPkiFmzp0AqyDpQvD8VR8pBAXuw88jOn4bUM4hxy5cburEidJHxe+y/XzFZTqrKz+0q+6Dwt5kfER5ctdUwyk42b8yinF+0VvDwpBdzsi/meX18qH2+G4rGicQxsWTtbTRmH9R39/ar3A+zSWvGwzXDrJ1j9T51c4nxpbXgWGuRtyWdi3TrHSnSSRmq2HL8/hRABysuef4QLi3DMPYGW2MgUeIgnp13Jil8WLh7xkfu8wkcidyRoMxjqIrTivELt1wloG4xYBRuWYmdf+726V0Dst2b/h1L3CHvuPE24UfcXy6nn6Cs8UzWJIsEdxFMRqVzbDdmMTeOxIPPXX21PzNMeA/wAOXI8ShPYH5710ZFqZRXHAzq4/K35S+dJ3Dv8ADGysG4xZvKI/3SfnTFY7KYdfsZv7mJ/CYoqgqSr/AMal/wBZ77+a4EpI7e4Vba2cq5RLSFAE/Bv5b0sYdXtOtyyvjVgQjSQ/KDJkT5c6Y+3WLZr62oKqqZi875mgAaaRlNL2BtkXEhmPjWZMyMwn586XfAqQ1aNMf03RHjXDrqXr5Uw1uH0/+MsCfmhyn09KfeH4wXLKud48XqN/1oHxe6tviNgHa8DbYdZVh9QvvUa4n+GdrTTkzAzqYCjOSY11UVFN3ZOA0BJH3H4Wfqk7/E3jFt1z2vjUNbcFSCMxgRyJgGuccLWzDted0YDNaKqGGYGYcHkYA0604dq+NLfw48JBzuW2gzcdtDzAzD2qDjdjCHhFprZti+couSIfMCcx05RpB0iOlEY8FxdZDVbslAw9zFG4yP36RlyEeFgx8ESWhmIGg0po4h2tsEplvmWJJufbAAORdZy67hhBzUmdmeHNbtYm4biqhXIVYSHaZAUzGZYkHXerfDcXbujuDaI75wTcHiYQNADExuf3NdUeabg8m11YNlH+GYVS2cMzeL4gCJHOAdQI0opx/jVs4WCXYZigVtGcgAyxH2QDvz0oVw7+WMhZicoOo13y6D296r9oFWGZgQcoyAnUmQDGuWANY86EzETeJB/KM5ktB5INxRQbSXFGXPMqNvD4Q0cgTm35zQTEC7rdTNEQxUnnpDazB9qYMHi7ZsXkN1kuXTooQMrKASqk7qC2mm00FwuPNl2XTxjLJ1yNIIYQdwR586YMNjJqg966J2NvG7g1vPbQ3RmXNlVWIGimY6R61zrEvaIDXEbUNmytHjkFSp12kSD1othLrBVs2cczhyxKhSoWBJLM5EaT7VJw7slZuFlu3TZuBh3evhyg6kExnnlrt86Oc9Q6afMc/rt+FAgJLvoVMOCTEgHfWCJ+VVnJBg+vvRDid4M7a5jm+LaRAGg6afjW93Bpdt2zbk3ZZXXmYgq0nqNI/pqjYgyioYxMVUzdauYhSvhMgg7EaiPKoLuILOWaGJ3J2PtGtWBgLnXWtruo8RafKI/E1lGsF2s7q2qCwpCiPiP5g1lMBlOLu8EsS6dPFdHw4ojYFUcOKIWRW45KNVpWAEkwPOpbct/b+J/QfWo7aDeKna6FGZiABzNBcY1RQpL2KS2pd2CqOZqjjce7nu0tI4YAgNq0zIJGygab61Rv5cXfW2JCoM501OwU+Xl6k0yYLBrbXKggfifU86z3g4iw93z/AEmgBTudeSGngK3LxUlwqJMA9WBiY2kt/pNF04HbRCiA28wjOph/UMZO/wAquYZNSQuYlR/tYxMf3HSoOLcVFpC7nXYA8z+lKYNrWUyTsXCd7GFLnOdDR9EtcdS7hwoGPuZm2VlQkjrMaDzigGKxwDLZtyzsfERqdTJjqzdT19p+LcQLsuaS7mFYHWfsiPX5U29l+ygsfzLuRrsllYAjKGVRBnmDm9JNBaf5DrDhCZnsRfVXey/ZxcMmZgDdaSx3yg65VP1POj6itFqRRTwaGiAlC4uMlSLUq1GtSZgBJ0obiAJK4KYV6Woc/G7Q+17An8qH8U7UWEtljnboMvPlvpSjsRT+FwJ71cIb21vq+TKynwnUEEDUdKVLFxRs4LD671s103bal+7ChmJVBBLHWSI2JnbpyqLFcOt3BOxGxXT86z3VTmDnWla1EE0oCJ9u+MH+Mw7D/wBvK4PqUf8AfrRzt4krKA5gmZiPuzABjqMw96QL9u7duWFvNmYrCnTVQXCAxzIX8aL4ztiWuC2wlFRcxG/gDqRHP4ifarV6oyuETuO8XWURBhLnabhjWcqH4Gth00GzBWbQeZ/Cle7h5ggrHnpOoECdec8qcOIcQW//AA9tpi3/AC56oXGX5hdPlQjtFwAWCyXLni3QdfHBJ6DLrPPWle3ghukk7dfRU5VpicdYOHCo91LiySm9pidyBPhIGmxmqGHxJUQCd50Ox2kR5VDgcEjW3Jzd4stuMhtxlI6hpg+nKvEQjYaD5jWnCQbSrNRrg/Eri4jQySpQliNnEA6k7SCPSjPGrKvYPjMr4tWmY39DHIUktiTp5ERygjb8q6Dw95tqQpIdFY/5lB99a54yAFHpcUtXP8RcECGk8xG2ug13kQagS8pUo3hOpBM8gfCAOp5+VWeI2ktlkIYXEciZ0K7jSJDbUPxDhyqgltgMxgAnVhqYy5idfnToAN0qRdSvczIuwynKTA2Osk/rVrD8TvWrV6xbIysZdl8XhWQcpGgUz8Q8utRY2wbLsrqsQEbu2zLIUHRgSC3M68+VD8U6BmVAQMxhi2pSfDmA0mOY9q5nATFl2q97hshfIxQGC2XQHpPX51EMSVMrKkaggwR+lS3OI3TaW0XJtoSVTkCTJMdfWqq3vJSN9dPYzIPpVoFoVpIF1HfxZckszGTOuuvXU71XZ+k1PdxWYuWklyW0MDMTMxtG+nnUOQkGBIAk+UwPqYq+6ooy1ZXotk8j7GsrpChdvw4q/apdfj6KwRAbtw7KmvudhVyxwu5f1xRGXlZT4f8AO27+m3rW654Jht0kGkXKJLxbOctgd6RoWB/lr6vsT/Ssn0qzb4VmIa65cjloFHoPz3qbDoFAAAAGgAEAegFbYnUBBu5j0Xdj7aerChObNyiNdGi84Hg8ue6R4rzZj5L9ge0H50YSoLdSPeVFLMQqgSSdhVAA0QrE5jKgTiIS7f1ICLbLQY1PeRz3Ont5UrdouOuWZ21BEeYHLfQ/8zQ7jSWr1y5czOM7A6NGwgafves7Mdn2xRcXhcaysBeQecw+M8gRrGvKvO1Xms8hptOkeIi602tFJuY6wj3Yjs4HAxNzMIfPZAbSIgmI5mfKPWn5RVOzbbmQB0X9TU38KDvmP+Y01nrsblo0vm4geAk+STcQ4y4qx3gG5FQX+L27almMAak16mBT7oPqT+teX8DaMZlBgyB5+nM0rVdjwMzixo+f3C4ZdkLw3a97mtvDPl5M7BQR1iJrfCdpcxzHuj6OSAPLwx86JXLBgwoURuxn8BS7wbsKj2bbl3UlZhY57TM/s0q04uuSDYbGLfRwB8B0V4aBKJ4nt3hlWM6q3+qP9NDMZ22w+X+YiXkY5TlCzrzg7Un9ouz5s3XQAkqRrEKVPPbQ7c43obiOGFXKq2cjXQNrsdNIPvUPdVDgXP01ECPL7qIR5MTbZTkzZplpgKJZ8qKN9F5nqKs22EfKKB8KxB8Q3d/KT4QZnlz51Yf+IUaCddpn6xQ67pcBZa2F4aV1HiLDvmYf+0QfRQ36tVC3LYo5U7xmfRB9oZgcvodaIWL6hHZyFzgqw5gkgAx7aVT7J2wcdaBCmc2hYLJKnYnTNrIHWppNlwCzavvHvQ7EIQcp0IJU67EGNx0q9xIWbriyZe6F7vvCW8YWRzmMwEKTOkTWvHMA1u7cVlZTMwwg9eWnOgWMwLXCzWz3oti2C6gjV/DBDeKc0+QioFI1TaxHq43VSYUnDOBG9cuWrZAuBM8GWlFUloKjfYabk0LBytBG0gggiD/9h59TRPsv2gGCxiXHnKqspKQSZ5CdACRvyqrxbihvZZmcz3HmNXdixI8o016UcZ2v5g/v9LhBVe5iJ+I+Q8qf+BYsHAWDElS9ox1DZ1J88rj2rmjPJp27E3s2ExVvo1px8xdQ/j3f4UZ7AaZCLSOV4hCu2tv+eHAIzKMw6kaT7R7Uri7BPORGvLzHQ+frT/2tsZsMHjVCD8jofxiuf3FomGdLO5dXbD1PfV1RZM2yZEGVzZQSI5MAYNZhrasRmJy9RuAecc43j1rzhnDRfJXvER4JUOSA5GuXNsG6ToaiwbQRO35bGjxAlAlWsDjxaLo1q3dVtJYGdJ1RtwNj7VUTAOU7zTJnFsmRIJBIkbxAOvkaP4DBYhrbKcO1/DhpaIEEakq7DwGNCRy3qPgvArd9cRdhhZtJoHYSbhnIsr8j/wCaL8IJ09b8lUnVK7aHka8t2SxOVSYoi+ADW7jqYW1lDEz4mZoAXSJA1+RqmEdVNxZyk5T0k5iAdddATQ2mVaVXNwjmw9/1rK9V1+0hY9cxH5VlXyjmonouzcLwCWlhFA6nmfU86MWaCDiqJBbMATElHgepjQedGMJeDAFSGB5gyPcVvS3RqQvqVft1MiCZ5xE+Wh/Ie1QWzU4YASdAKo5XCsBwASTAG5pb4xxgXTA+BTI8yOf6VT4tx1brFBJQdQQCevnSvhLF65iFsWmzlzz+yNyT/SBz35c6wMViXVyaNE/vuWnRoikM9QfpEl4W2LxARA0EgXLgEhFM6nWJiY5+tdXweHW2ioghVAAHQChnAuEJhbQtrqd2bmzcyenQDkKK2yedO4eh2LADcpatV7R1tFYU1KpoDxniV2wneqASGACHXNO8x5Cr3BOIG7hkuuMpKyQPU7fIVzK2dxaREc9xz/26oRCKA1pbs+MudzoPIf8AJ19q1w93MAYiYPuAa9S5Lx90fXb8Afeps665SXrgM2xMsCDGygjcnlVmwgVQo2AAHoNKHvxi2GVASzMcsKJE+ZGg0qtjMY7XBaUwo1uuDARY0Gb7x6CgVX5dBJ6eoV2iUE7eo7qQLnh0UWgJLmSQfKNT00pAt8cCEAaFSQwEwIgA89SQxmfanvtRwC0ltr7Xr9tWZVCKdNQVMjzGpJkgA9a57iOFWzdKWCSs+E3CoJ2Gswo6x0rFeyo0zVMknQbdO5FDh8OiZOH30uAuAJGhPM/Efn/xVlnMDyoZ2etgJc8OUBwCJHQ66aRruKKBNDFY2K4aonktzCXo2S1j8QVuQACN4OwOkkewoRiMIWEAhf5gUGdjI1noJGtG+JYbNcCwZYaRESADqSdBE60LHCrneG2QQWEx7zP76VqU38A6LKrj+whMXbO8TdVJYm2uRs5l82jHNI26EaEVR7I3MOMSRdUZ2JXVotkFPBmWfEc677eKqvaTi3e4gXSFBezb0ViYhSPFIEP1H1rcYq21kI9hGJfxOIz5CpXTTQhgDI15CJokinVPKfO8fZLxLVf4V2ewt/CXO9sk37V0z3TEMwDEvCkxoN43hetI/EeHPauFWGp2E7jkfmNutO9/tLcw9trd1xLShC2wbrGVUuxzRbZgAecxypT4lcS+5NvviQ2UEzqMxFpSsnUTl+VOGCGgdeX2O3chtJCBqADTN2QdhduW1j+baYHWIyRdn1yo2nnS4cOQWDDUMQRER5QdQZnSjXY29lxtgHYuE+Tgof8AurnckVpujmO4SWtXGUmchEaa/P8AXpSrwLA23creYoCVAdScyEk+KIhljcb6gin7DqYIPMfWkRcNcDEqcjLJmcs5THhPWfPkelK4SsSXNKaxTAIIRTE9h7aYa7dGItOAhdSAQcwYwuUiQGSfRgOVL2A4XdvMQqzkkux0CidSx5fWpFx1y7eW0ty6q3IVpdmLTuIG8nQL5j1okvG8Tgku4d7YAaU8WXMpMMcxE5tCOek71q1HB0ZRHr5pESJVfieIvWbVyyXIBOR1kxoZkeTD3BFV8FxtbWGFqCSz52IEQw8KjNOojXbQk15/Fm/nzDUgaiYMCBv6ChhKSA2bcZm6bzAHy9vOlhcEFWhV79w7ERH6b1Ndsqba5bmZiJZCCsNmgBfvmDOnnXmIKiChnrM7yY105RWXLq2wCpVn0YMCwyEGYggA66zryphhHJQVUzxoQZG9ZXlzHuzFiQSxJJKgkkmTuOtZVi0bLpK7bhzU64FTqJRvvJofnyPzBqph2q8LwVSzEADUk7AV6B8brPap7F10/wCoQy/fAiP7h+Y9hSt2i7XEkpkKW5iT9s+oOg8v2KXGu15uvktyEH4+Z/IfsBuI43OhTcnavPYvFF7uzZ7vrwWvRoZBndqrQxjXyLdoEvcMAf8APTfXpNdR7NcAXC2gogudXeNz0H9I5D86A9guyH8IhuXCr3XA1GoRCAcoPMk7kb6fNzQ05hsK2iJ3S1auallOlTrVdDU9umHuDRJQQgXa3jYtKLYBZ3BjoOUn8aI8QxX8PgSYErbCqBzYgKAB0mfalHtbczcQtLoQO7ED+6TPnrRjthfJxOEwyk+K4GfXkCOn+f2rJpOBNSqBBMC/SwRTsExLjMqeESFXVjooAGpnn8vcVQwV5f4Y4i+S3eEvl1AIOiAL1KhdDO9VO3fEsmG7sGDdOU/26T+Q96l4Sy3QMQ/hw9kRZB2hRBuH2ge/SmXO4sjdvXrvVFYwdq5Zm/dIgrop/wD50nYdR156cwKVeOf4jgMUwyhlUyGbXM8/ERzA5Dr6CpeLcX/jFPeP3GF1yycpunr/AGjpSZh8JbR1Vry928SygkKZ5iJMDXTrWc/Gsc806Vy3f7A+aIGmLo/hWxnERkDvdObMxYhbadBppO/KdKPYH/CfSb2I16Iunux/KrOG7WYDD4c2sNfQMokFg3ibmScu5/e1WLHbq0FE4qzcISTAK5jqYGk5uXSqlzKZ4wXHnqPQU66IHjODJhHu5SxtjIviiWP8zMRECARFVxxhfsrJ309+oq72q4nYxgw5tXQzDNnXUGCAdR6j8aFLwyydCuYwNSST7k6Vk+1G4cVQ586bLYwBqGnDeaG43Hq7r4NTBgjTTXXl/wAVcw90OSyknoGIJVdNJgSoqre4TaW4r6qoInLuQNYgmDIHPrXnGLCq/fYdgUZQ+X4SoImQDBg7xyqjK7GhoZMHc6TyQcQCH8WqFXeGM11lUfDr8jJJ+teWbwtODc7zJAzi0VzMJBgTprp/5orgsergkQLhETsG9eh+tCcTZNp8vMEkacpzCmM3Fp8ks5trK3i+AjF4p2tWri2la0UFtrbMFZASZuMCx0ECdCaC8LxtzB4w27pKkMUuK/Lxg+KCRv455ETR3s3xXurjZXtgMwBUiSoMnwnXz9DQ3tjdw74e2bYm499yDEEoVSZ2kF9j604zENe/IG5TrPLkEtC87dqo4liGViAZYkCQLkCVIGyzAk8z50NwFw28RZZlKMty2xVgRpmVgddYI1qXiXF0Fg2bYS2HOa/q7NmUkBDcYnOsjPAhZI3gGvMV2iOIJa/4rhiLnMREADQR1/Km6sPJK4WTbisI3eOpaCGK+E6CCQQJ1I5SYpU4w4DhNc2pf+4ncHoRBjkSaeOLLGIuEahnJ9zI+tJXbG3lxGYc1B9if+KyKLj2xatKu2aYK04Dwq4We/bu27bWBml9o8xBkHUGqgd7puDOpZyYTKSrsxI8H3W1EHT1qO4xykAkZokemoqkjHNoSp69PP0rQAJ1NkgmDBYZlwlxWUK1twZ3LalDrvA1020oXxOxaNtcoIulmzGfCUgFfRgcw9BXrqxUwzPBlNWJAzePbSI1P9wrXEJKen0/f1qabyCZ6/RQAqdyyyLIGUr4WiZIPiluRGoHt61SuuWbbVuQG59PXWrIuAgKdgZnXXbQ+X61Te2QY/fvTUyuVdrete1KxJMnWayrSuhdbvcSt2Uz3GCj6neB1NLvEO0y4g5dVQbL18zFB8Rx0328QgDYdKE4y3DAIDJOw119KNicUcQezbIHmuo0exGc6pjvXhGVBqdBGpJP1NM+B7BEYVmbXEEBgJ+GNcvmTzPWOmvnYfswbKi7eH80/Cp+wP8A7H8Pena2avhsAKbSX6nwVa2JLjwoJ2G4mWtmw/xWtv7J2/ynT0IptQ0i8aT+ExlvEj/puYeOp+L3Hi9QaebQ0nly86KawpUyamot1PKOpQ3NzOlu6tW7JiYMfvWt1Ne2OIlSD0OvpzA+VS8VUIxI0GXN9aHQq1Hj+5uU6gTNuvVc4Ae6Vz3iJDcWUD7wn5KSfwr3B444niyvyzsR/aqQPxJ96WsfxUrirrjc51B6TKk/6ZqDhnF7iMe60ZrbKzfdzNuPONPU1kMqxDnaTJ80VwTNjXXH8UfvWIw9hWGhgELIJnl4ufSKBcW4ncW22Ht3XbClz3ZYRmA6eU/Ln5VHhpuYhbFkjI4CGTAIBLGSNcsiTG8Uy4Ts5ZSw1/GsCzSqSxCqg0DBRGvML6VLar6pA0zSb8uSpolrhfB8Ri4Fte8jnp4dwA7nb+2flRPF9i7dqFuXjdvscq2rIEBomGZp/ATQKzjrlhnOHe6tu4Sqt8OdRyMaZhptXU+wFvCtYFyyJuAQ+bV1J3HkD1G/4AlKkHWaL7/obqXErnFngQs32s43PZYWy6ZcpDGJUSZEHaeRBFUcNZtlXzlgygEQNGlgus6AbGek117tzwC1iMPmuHK1qSrjfXdT1B6eVLK4yybVm3ftF8QhW2r21XM1tfhPi8MawQefqKFiclN2QmDEjrtr0XAlV7HZIYVReNzMWgBYggFSTOvWIIrdD9D9TRvtJirZTIjZmAUQQJAhiskaHnqNNKCWsN76/WvP+0JzAuEW5z6vK28Af6z3qjiQCpBmOesGDIMVRTCoiG2zWzbST31wlbhBOiAicxU6aciZ8r/FbeUN50tdn+J94xw14hlZRkO8GNpj97UX2fJa4zbcIeNALgpMZw8owKtBO07Hy6TV3A8VBi3fTxL8ObcaRoeYr3uyv8t9Sm08wDoal43g1NsOBMQf1joY5/WnHNS7bIHxHHXMMUZbaSveLbcRMGNWAGpE89zPKgfEuJteW3mZiyqVJJBESIyiNNNzzorfxK3rXdywYHaJ1ggadeWmh8uQrjHDzYJRwQ+hmVIgjqpImfwpqmwEhxEH15peo3Ke9OfZDFYfKot2XbFBe7W14QGZkYZzzK/EWZjAB8hSt2n4YLF8qpQq4LRbnIskghSd1BBg+XlUHC+L9yGySjsMudWOikQylTIIPXfpR69we1iLF57CTctwZT7XxbJIiVEzB+VNNOjQEGIMlEsZ2mWbbKc027RaNSGNpJBjnM0D7T41bpQiQYO/yo7wozhsM2n/AEQCeuW5dX8hVDtJhg1tWG+aPkf+YrKaWDEWGm8rScHGlqljDPoR0qK+BrMjTSBz6anQee9eTDT71vd1/fOtMapBR28eyAkH4ljofiB0j0FXrGI7wSYlhrHXntQS5b0+Fo1kjadx7D8ql4ZiIkec/kfyohbayhEcPwlrjRaBciC6aAxIByxqVnmNRppGtRYDgL3FvsTl7hSSvMnxaeXwmTWuIvlGW6uUlTMMAQeRBB0I/WqGI4qczMpy55zKkqNTMaHUb6GYpmmWQCQqHNNloa9rTvJ101rKAiq0rRoNWOmnX9afeyXZoWiL10Td+yPuf/r6UG7L8KW2wd/FcPwqJYqfQSZ8+VPuHwrgAlSJ6iP36U9h+wow6q9ocdASAgVXvqWaDCIWWq7aahdm6M2U6NEwdDHWN486v23rUkOEg2SuliqnafDd7hriASQuceWXX3IkfOrPY/iJvYO2xklP5ZPmug/25TV7DW5B5jY+2v4UA/wxxfc4nEYUnwZvoTbJ/wCw1jOxTXYosYJLdeU6wDzA17021h7O6bTsfSqHHOOThbl3oqgfNEke5P40e4xggjeHQHl0328t65n2n4lGB7ufEbxUjyXxddRqParYmqLEbgqrWnRKdjFhRdYwWK5VHmxhm+S5v9VR4fFsLTIICMwkxqSAYAPTeqDNrXtu+z5RvAge/wCtZeSRBRSUe4FxBbLM0FrhQrbAE+J/CSeeiyNNdaeeE9k7uKcXsdoAPBZGkDoY+H036xVzsb2Lt4VFuMM18jVj9idwvT13prBrRp4UEAv+iEXclS4n2etX8P3BUKo+DKIKEbFf3rrXNbfCsZwy8bqwQm5BGW4k8xMxt5iutg1DjcILqFT8j++VWxVJ5bmpe8PHooaUIuccOMwQfC/HcOWCYyH7WY+XUbyKUuJcLezfh28Qs5dMwBDSCQzGTGxO+21TWMSeHYvvIizcIS8o2U/ZcDy/XrTj2g4b39sEH4QSOcyNh61i1af8yicRS98QI3HMefJEmDC55e4W+ES1cY5VukjLmLSoAKzP3STHlVTE9pCNs3rlgfjRviV03bNtWZibTwBAgaHU852EeRoZe4SHUrJ/cVkVHYZwaXTpv338dFrYUvycKBYjjlx1JymAOlDu09o2r1tRpks24baTlDE+oJ/CmPE8LyIYJnzO9HOOX7dzAYfGCwSMKVVixSGtx3V1IzEnyBE6Vr+z2UKwPZ2hLYwvaQXIHg8UcRYW4RDjnG8GDHlNRYHiYcPbYQRIj5nSnHFdmGuC3fwyJbtiyuVA4gjV9FVYkydc3OkXFOiXy+oA39SIBPXp7UWtQNMwdNlWlUzhCMend3tBAIBHnIU/r+NPvazA2r/DVui22Zgh71xJtqCPCXOpXWBSbx+14LF3+kA/IkfnVyxisS2Cv5s74ZQEBlSLeskEE5gDK6gHpIij0vdJ6HaVSvslYYZFKEmBAzB5AJiWAKj4enqKdcDgrX8O2K4ee8ULGIwt4y6jmyERmESPQn0pFvG5o1w5kICqTBIAAGVJmIGm3SrGIx1xpy2ltlVE5ARCqsH7XMRmO7ECoABtM+foIKdOH4hHw9s2xlTNcAX7o71ny/LPVTjtibDA8hPsZoRwTjGW0QdgxI+YX8fDRN+NpcQjqP8AzWRWp1W1i5ostKm5ppwSlH158+tbKp2O/wC4NWON2LdnE3bVq53lpWhWBmdBqDsYMidjFa3MQcukEMIOgPNW57agajXfkTWy5pBhZwMqJcYi2bqMks2VrbjdWVoYTPwspPsPkLR4YRMEaz+9tqs39R61SY70QOkQV0IgWlf3tsaDX7eViP3FELd3aocZakeY0+Vc2xUrLdyxAkXpjWGSJ5xK7fvWvKpRXlFULqPB8WwSBKA8h4SfUDX3Jo1YuTvr60qcFwnd75SeoGtMOHuVs4WgymyzAD4+SzalQudrKJ3cAlwhvhcfC66MOnqPI1JgONZJt4ghbgOhiFdeTA7dQenOKjw92s4jgFxAFsmMvikbgkECPr8qis0tE09eXNXYZN0zWLvgA011JHMnX2pNs3u54zGwuMR/rSR/uio+FY98DcNu+xa0dQ2vh13j7p5xtVbtrfyYqxiFIIIRwQZByN+mWs5jWMptLNnXnWTrPUpmSXEHcLruMx4ui26nw3LUjrmRwGHrDNP9tcS7V3z37CZUEkepgn8qdu0/Ge7s2rSjK1u+XUyRmttnbQjoSyMOhX71ctx2IlmMzLH9ilK4+E7E/ZEbfiUVy9PQQI09SZPnTJ/h9wT+IxltYJVTnaOixA+bR+NKtoEwBqToK7L/AIXYHuVYjRjGd+ijZR66k9B5kUEOAeAV0Loa8PUJLtqN469PM0OS5JOkAHT0863tYo37hVT4UPiP2V8j/URrHIbxWmKvIrQmZtdWMR00ETTOIxJoFj3uhs8XdFvGFUNzWClBqLE49LalnYKAQCSeZrYGuX9ue2K98bWGSWMrcfcOMpXKADB5jNv8qeqkiCD+0JH+3OKtnDriEHe2nORyp01nKdfb2r3sLx7vUtYd2PeWzCqd3txmRvkPCflS7jO07YjBW3I/mWbqq9oyEuBlbIQBoI38qq8Uvvh7tvEqozJAZTBEHkYkeUjqK89Wc1leIgPIJg7ggjundGFwmPtIFXFnKQRcGfTkQYP6/OqqxB9BVS5xh8TF1rS2vFJGpALAQAWM7AHKBzmpLd7cdawPaDD2pPO9tNStrA/8cLTiJ/lmiXB+D4Sxg++xD2z3im5FyJEhgVTX5ac6C4+54DQjiuFC8LN8Nmd7wtGdclsAkBZ+EswBJEch66nsQ5HOMbIHtES0d6O9mOMXsB3S3kJw92WtNLPCkE92p2zrvA3kxU/b3hSBxfQEC4JIZGABOvMbNqY6z5UvdibN3GYe9hwVud2ngssI3zkOrjVGV41O8kc6MYnA4hba4fGqi6sy3u8ORrhUL44BAZRPQT6zXoHTUp3+W/qf0sxhh1kAxaBsKE6FgNZj9z+FA8JjbqDPaaGWZETPTwwQSN9RpHWmIYLJbKmNM3izCDoefQGIoXhsJcsMzeABkOrE5QHBSTl10mdOYFJU2uuE5UuEDxeGfu0uNbKrcJCvrBywCBymdT86t8Ftd7cGa7asm3DS/hzL9qDBlomOp21IpgxvFrz2rtk2bNxHZWBBbKrBRmZZykMeu2+9LGP4beuOS2XRQNXkKqgACT000o4ZBsLJUAkXRHCome4lssbcZ0DCCM2hGu8QBPPLRfC4cNZAZQTqKHcF4QqXLrLcm2EEMdySuYrpuaYMPhsoh2CgDNvJGm3rWVjW1HO4QU/hwA26Rry5HZCoI1AJMehny03qBXKEqwO0keXWmjG8JtOSLhFtimcPMg+TpuD/AFLqOatQJ+D3gQBlbSQQw0G/i8iNda0KYcWh0apN4hxCo3By+Yqnc3oonDGFqSykgnnoIjnsZmqzcLcoHgQTpJEk7aCi5SCoVQEcv31qRjI9dP0q2nZ+7miF218Q05e9QYrBNbOV41EiDP0qS06rlRYidRrWVsQDWVMqE6YK/RfD3aysr1CwwUSsXoqw2M7oBiBlLeM8xMAEdQDA9Kysob9JR2aohi8Ct5Mjj0I3B2kfvWue9pcK9lu5YgqJZI2hoBI6AkfDyM1lZWZjmANzjXRN4cnNCMdq+LhxaH3LKknnNxVYx8o96SGu6VlZSFczUJPNHaIYER7NWs+IUfMeugH1rq2Mvulq3hbBy3L7ZA33Ru7fIVlZSTR/cT0H3UnRNmEtraspZtyEQfNidSzdSTqfOvJhT8z+NZWVp4qk12GeCPhd5IIJzBaY4M9vIpKlxGYbqD8RHnG3ma5R284OMPiGKiM0ZPJcoED00HWsrKq5ubDNcdgPJRPEr3BeB4d8GcXeLZzoFUAAGQvhGo3MzpUeGxhxFjNcKnxGyYXLKqigMY0zHUk9aysrBxJzNPrQm/ejNsqfC+E3CBiGIK2s1nSAQy6gEADMCpkNqZ0NFGfxD0rKylvaTADTPNq1MA4lru9Q44SlQdkeGrdvMbt1ls2/FdUFtVUTPh1M6jfoaysqvs1xDxHMK+NEsUXALlwHEvYK27LE2xnRbh5sq+LUZVAE9a14hwW/iLRhkFtLZe84QLlVAZygMSxOk7akcpI9rK2G4ioMV2QPCQsbQShFzhzBpuEhDBCSD4YBAMac/wAuWtXijMLinMYZA0H2j0E1lZQ6Fd74JPPzKcYZCBviLi+Escp8+U1NdS7CgnR1zAaagnc+elZWUwarrX1QlJg8Q63guYgMY5GPDH00pixFkmPGdjyHlPrWVlKYuo8FsFNULoRx1yCrZtII225fnQ69jGC2xnkspJEctVUE/a0B05SKyspvDPcaYJKDW98qvcxbxodOkAAbchpyrfE8RZzOaehIEjbbpsNq8rKPmKBK0752MTuCeWseJvmY51BeumRPn+JJ+tZWVIcTqpJVd969rKypVV//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ethanol%20SUGAR%20CANE2.jpg"/>
          <p:cNvPicPr>
            <a:picLocks noChangeAspect="1" noChangeArrowheads="1"/>
          </p:cNvPicPr>
          <p:nvPr/>
        </p:nvPicPr>
        <p:blipFill>
          <a:blip r:embed="rId4" cstate="print"/>
          <a:srcRect/>
          <a:stretch>
            <a:fillRect/>
          </a:stretch>
        </p:blipFill>
        <p:spPr bwMode="auto">
          <a:xfrm>
            <a:off x="5410200" y="4114800"/>
            <a:ext cx="2600325" cy="173355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4098"/>
                                        </p:tgtEl>
                                        <p:attrNameLst>
                                          <p:attrName>style.visibility</p:attrName>
                                        </p:attrNameLst>
                                      </p:cBhvr>
                                      <p:to>
                                        <p:strVal val="visible"/>
                                      </p:to>
                                    </p:set>
                                    <p:anim calcmode="lin" valueType="num">
                                      <p:cBhvr>
                                        <p:cTn id="46" dur="500" fill="hold"/>
                                        <p:tgtEl>
                                          <p:spTgt spid="4098"/>
                                        </p:tgtEl>
                                        <p:attrNameLst>
                                          <p:attrName>ppt_x</p:attrName>
                                        </p:attrNameLst>
                                      </p:cBhvr>
                                      <p:tavLst>
                                        <p:tav tm="0">
                                          <p:val>
                                            <p:strVal val="#ppt_x-.2"/>
                                          </p:val>
                                        </p:tav>
                                        <p:tav tm="100000">
                                          <p:val>
                                            <p:strVal val="#ppt_x"/>
                                          </p:val>
                                        </p:tav>
                                      </p:tavLst>
                                    </p:anim>
                                    <p:anim calcmode="lin" valueType="num">
                                      <p:cBhvr>
                                        <p:cTn id="47" dur="5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48" dur="500"/>
                                        <p:tgtEl>
                                          <p:spTgt spid="409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104"/>
                                        </p:tgtEl>
                                        <p:attrNameLst>
                                          <p:attrName>style.visibility</p:attrName>
                                        </p:attrNameLst>
                                      </p:cBhvr>
                                      <p:to>
                                        <p:strVal val="visible"/>
                                      </p:to>
                                    </p:set>
                                    <p:animEffect transition="in" filter="fade">
                                      <p:cBhvr>
                                        <p:cTn id="53" dur="500"/>
                                        <p:tgtEl>
                                          <p:spTgt spid="4104"/>
                                        </p:tgtEl>
                                      </p:cBhvr>
                                    </p:animEffect>
                                    <p:anim calcmode="lin" valueType="num">
                                      <p:cBhvr>
                                        <p:cTn id="54" dur="500" fill="hold"/>
                                        <p:tgtEl>
                                          <p:spTgt spid="4104"/>
                                        </p:tgtEl>
                                        <p:attrNameLst>
                                          <p:attrName>ppt_x</p:attrName>
                                        </p:attrNameLst>
                                      </p:cBhvr>
                                      <p:tavLst>
                                        <p:tav tm="0">
                                          <p:val>
                                            <p:strVal val="#ppt_x"/>
                                          </p:val>
                                        </p:tav>
                                        <p:tav tm="100000">
                                          <p:val>
                                            <p:strVal val="#ppt_x"/>
                                          </p:val>
                                        </p:tav>
                                      </p:tavLst>
                                    </p:anim>
                                    <p:anim calcmode="lin" valueType="num">
                                      <p:cBhvr>
                                        <p:cTn id="55" dur="5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baseline="0" dirty="0" smtClean="0">
                <a:solidFill>
                  <a:srgbClr val="F45C18"/>
                </a:solidFill>
                <a:latin typeface="Ravie" pitchFamily="82" charset="0"/>
              </a:rPr>
              <a:t>Regions</a:t>
            </a:r>
          </a:p>
        </p:txBody>
      </p:sp>
      <p:sp>
        <p:nvSpPr>
          <p:cNvPr id="3" name="Text Placeholder 2"/>
          <p:cNvSpPr>
            <a:spLocks noGrp="1"/>
          </p:cNvSpPr>
          <p:nvPr>
            <p:ph type="body" idx="1"/>
          </p:nvPr>
        </p:nvSpPr>
        <p:spPr/>
        <p:txBody>
          <a:bodyPr/>
          <a:lstStyle/>
          <a:p>
            <a:pPr marR="0" lvl="0" rtl="0"/>
            <a:r>
              <a:rPr lang="en-US" b="1" baseline="0" dirty="0" smtClean="0">
                <a:solidFill>
                  <a:srgbClr val="4F81BD"/>
                </a:solidFill>
                <a:latin typeface="Cambria"/>
              </a:rPr>
              <a:t>How is Florida different from RI?</a:t>
            </a:r>
          </a:p>
          <a:p>
            <a:pPr marR="0" lvl="1" rtl="0"/>
            <a:r>
              <a:rPr lang="en-US" b="1" baseline="0" dirty="0" smtClean="0">
                <a:solidFill>
                  <a:srgbClr val="4F81BD"/>
                </a:solidFill>
                <a:latin typeface="Cambria"/>
              </a:rPr>
              <a:t>Florida has a warm year round climate</a:t>
            </a:r>
          </a:p>
          <a:p>
            <a:pPr marR="0" lvl="1" rtl="0"/>
            <a:r>
              <a:rPr lang="en-US" b="1" baseline="0" dirty="0" smtClean="0">
                <a:solidFill>
                  <a:srgbClr val="4F81BD"/>
                </a:solidFill>
                <a:latin typeface="Cambria"/>
              </a:rPr>
              <a:t>Florida produces citrus fruits</a:t>
            </a:r>
          </a:p>
          <a:p>
            <a:pPr marR="0" lvl="1" rtl="0"/>
            <a:r>
              <a:rPr lang="en-US" b="1" baseline="0" dirty="0" smtClean="0">
                <a:solidFill>
                  <a:srgbClr val="4F81BD"/>
                </a:solidFill>
                <a:latin typeface="Cambria"/>
              </a:rPr>
              <a:t>Florida is bigger than RI</a:t>
            </a:r>
          </a:p>
          <a:p>
            <a:pPr marR="0" lvl="1" rtl="0"/>
            <a:r>
              <a:rPr lang="en-US" b="1" baseline="0" dirty="0" smtClean="0">
                <a:solidFill>
                  <a:srgbClr val="4F81BD"/>
                </a:solidFill>
                <a:latin typeface="Cambria"/>
              </a:rPr>
              <a:t>Bigger tourist attractions in Florida</a:t>
            </a:r>
          </a:p>
          <a:p>
            <a:pPr marR="0" lvl="1" rtl="0"/>
            <a:r>
              <a:rPr lang="en-US" b="1" baseline="0" dirty="0" smtClean="0">
                <a:solidFill>
                  <a:srgbClr val="4F81BD"/>
                </a:solidFill>
                <a:latin typeface="Cambria"/>
              </a:rPr>
              <a:t>Both States Have Low High Points</a:t>
            </a:r>
          </a:p>
          <a:p>
            <a:pPr marR="0" lvl="2" rtl="0"/>
            <a:r>
              <a:rPr lang="en-US" b="1" i="1" baseline="0" dirty="0" smtClean="0">
                <a:solidFill>
                  <a:srgbClr val="4F81BD"/>
                </a:solidFill>
                <a:latin typeface="Cambria"/>
              </a:rPr>
              <a:t>Rhode Island’s is 812 feet above sea level</a:t>
            </a:r>
          </a:p>
          <a:p>
            <a:pPr marR="0" lvl="2" rtl="0"/>
            <a:r>
              <a:rPr lang="en-US" b="1" i="1" baseline="0" dirty="0" smtClean="0">
                <a:solidFill>
                  <a:srgbClr val="4F81BD"/>
                </a:solidFill>
                <a:latin typeface="Cambria"/>
              </a:rPr>
              <a:t>Florida’s is 345 feet above sea level</a:t>
            </a:r>
          </a:p>
        </p:txBody>
      </p:sp>
      <p:sp>
        <p:nvSpPr>
          <p:cNvPr id="3074" name="AutoShape 2" descr="data:image/jpg;base64,/9j/4AAQSkZJRgABAQAAAQABAAD/2wCEAAkGBhISERQUEhQVFRUUFBUVFxUVFxUVFRUXFBUVFBQWFBQXHCYeFxkjGRQUHy8gIycpLCwsFR4xNTAqNSYrLCkBCQoKDgwOGg8PGiwkHyUqLyksLCwsKS4sKSkpKSwsKSwsLCwsLCwsLCwsLCwsLCwsKSwsLCkpKSksKSkpLCkpLP/AABEIANEA0AMBIgACEQEDEQH/xAAcAAABBQEBAQAAAAAAAAAAAAAFAAECBAYDBwj/xAA+EAABAwEGAggEBAUCBwAAAAABAAIRAwQFEiExUUFhBhMUInGBkaEVUrHwMkLB0SNicuHxgpIHFjRTY8Li/8QAGgEAAQUBAAAAAAAAAAAAAAAAAQACAwQFBv/EACsRAAICAQIGAgEEAwEAAAAAAAABAgMRBCESExQxQVEFIhUyUmGRcYGhI//aAAwDAQACEQMRAD8AycpilCddxg44QKkmAUgERrIgqSbCpAJAElCkGpOyEpsnwrIlu8DQlCoOvEt0h4/qEj91eoVA9sjz3B2VevVQnLh8k06ZQXF4HTLphTupEaq1lECOUJgUKq3yB1g2dhHr/YrhY7zJPlPmTP7LOethxcKLq0k+HLDZTLjZ7Viy4/eisEK5CamtitKLi8M5lJThNCcDJxrWMVRgOckckHvK4gwltMFwxYS475GG8ua0VnqYTMJVCSqmo0sbu/f2WadTKp4XYD2S7sDHtyzJgmDlA1VGr0dOcfhy7x0aBqXbDyR9zYBOwJ3yCBW7pCHjq8Dgye8Qe+QNuA8CqWrpphWovb0XdNbbObce3kHPtXVFha1uTZaXAE5iJPDI5hVKttc5gYTID3P5y4AEz5BTtAZ3i3ERPdLozbB1G+iqlY0mbMUdadoLDia6HQcxlEiD7LikAr11XRUtFRtNgkudh/UnyAJTUs7Dm0tzbFKF3dSnRcsC7c43KEApBOGqQCQxsjCcBShPCQMkYTwpQlCWAZB1tuprs2kNdwJAKottLqDiXRERkQ7Q5GOBn6onbLO86FoHNA7TQLJkggzMTnPElYmrrS+0Y4a8mvpnxLEnlBiyXsMeFwmTI8xMFTtN8sAJe4A5wI02We7SQ5uHLQidj+yo3hUc58Ek55LPhr7It4Lb0UJNZE9+Jjoz78neMIA/9lfu1jSAP1iULs1Jx7rZOIwBlmePsj933OaPfqva0DhMnwTNOpSnnx5LGplGMMZ/wGqVmaBkPourKJcYAlCanSCSGtaZPE5QNz98FpbmttJ1PEYbHHidh4nXw8VuV6ulfWJhS09v6pHOhdbsXfEDQ5qraqIa8gGQDrujdstjaje7A4E8UJtBB04K9CXEslR/WWCNksReVapXZLs8gq1O0FuiXaHRqk0DITYabDAEqnefQ1trqteXFrR+JjQABkc2xoSY1VSnUIdI1C0dgtLmsL3ZE8PBVrqYzWJFmi2VctmZfpL0NpONQ05bUDRhbIDO7lpGw3WE+Gv73dPc15L0y8LV3y4HM+3gq/w7EC+oQMW41VS3QRnhrYuU/ITgmpbmLuHoy+0uYGz3nhpOQhmrnSdl79c1yUbPRp02Nb3GwDDcRMQXEjiVgOj93k1wGRDRJ4ADw/RejWUblQy00au3cm6qV3+Dy+0VJOS5QnTgLfSMLsMAnATgKQaiBsjCeFMMXV1nylIbxHCEoXQ04TQiDJXrjJZq9K7391rTA46NHmtaWSqFtsYPPzIaPGMz4BUNXTKa2Zf0l0YS3RmHU8VKfzUtf6Zy9P1VGzNJqic9TnxgTqPBG2WQtqGBkZaZyBnKI4DVSo9Hv438KSDi7p1BwkQN+JXK21Ots6Ku2MtgExpkHTDpGuqsPt50cZO2uvL9VYsV2OcDmBnAk68hltmSuVO10qZPda4jVxGZMwYngoE5ErS9EaV31HjFo0/mOWXnqiVipOgHEDhkBs5A+W6z1rt76hlxy4AZAcgFGlaHBpAy39/7qaMpLsKdXEtzdWS8QdXNAGXvGnDNXOsB0+kLDWeu4uJ/wcoOSM3ZanB8Tpx5bfey2NLrLF9ZLYxtToordPcP4UjK6FunMSE4aXEALdTTWTHezwWbmsgc/MxHJEr6rhohpGmc8F3pWYU2gASY4LIdMa3VuaXYsLw4YQSJyEH9VR1N/Ki598eC3TU7Goey3SNPFhe8B8SGcY4Lo22tr1zRENLWtIk5vnUDnnosDbq7n1cYdD4BJJzBAyg+EJn3k44CT3gQ4u44gcjOpMH2CzJfJyaWxpx+Nj78f9PdOjd1tpNJIAcd9Y/ZGBTy+815P0I6SOdaBUrPfULA6gA3vOf1ri9mpHHHnsAtJdN8VjbrVhbXfQcW4RhBFJ47ry3UZERHieCPUcz7C6fl/VeADCkAnAUgF0yRzrYwCcKUJw1LA3JEFdadSFCFIBLA1sTnSowphqd0ASTAHHbxSbSTbewlu8IjhXKrUa38RA8SAuFe8wQQz/dqfJv7rOW67y44seLxnjwM6HksW35aGeGtZNSnQN72PBoRa6Goe0xnA18kMp2ssqdY0n8QLRxk6xyic1VZZHUmSe84HTjHCPm/tCFV7RE94uDuAkc9fWIWZrdS7Uk1g1dJpowblFs0dGzhrCXTm0gHKRPHy2QG03Jlk5pzMQcidYGx5LpZ3UhTxE43OqEBrpAbGYnhmDxHCETsLceRAw/yjQn5efj6BZ/M4Hv2Lrg4vKYBsd1FwzCv0bngwBIOfkfsq6+1dQ806hBE4gSIxA6EOGnOdkbu+2Uqg7mux943WtpI0Wpb/wBmdqr768vGwLs3R0Agn7hd23PhqYm6EZjwRnCmwrbWjrS2RivWWN7srsbAjZW7E4NOI68OS5YUsKs8KSwiu5ZeQs29mtG5WZvq621nOqPe46uDZ7sxEchkilCyOeQ1oklF/wDk+tEmPDiql9VUlwzLVNlqeYHj9S7qkHQDU5iBtMT++S4sAAAMZnM6kCc4C9E6VXa1gdSa6i3utqPa5rusGoDu6092PTmsLbqFNmENJcS3M4YGfEZyRsYzXJ2w5c3E6mm1zjlo5WO21KRBpvLXBwcC3Iy2cJ9yrNPpLaGVKT2uh1GYInvYnmo7HvJcVSDyDrmFytFTESYAngNByCamS4yz02E4CkGqQC704RsiApBqkApQkMcjnCkApQpBqQGzm4gAk5Acdlm71vE1chkzUDidiUbvakXMwj8xj1UbPdDW+P7LJ1sbb5cqGy8mjpZV1R5ku/gEWS7XuGRgD8J+/vNE7Ld+Bpc8gcnaR9yu1429tnpyBOwCw96dIK1YwThHyjIeaz7KtPpu+8jQp5+q7bR/6E7yvSljIp5tnjoCflPD/CCWjvHOBE+JnPMj6qdOzOGEcfrP1XKu4zBjw5ysic+Ntm1XBQXCjiauGMP+CDqDwyR25r5I+UmDk7ICTqOXvmgZGWn3uuA+ym4Ulhkz32NPf9E1KIcc3MzkbO18p+qAWa1Oaf7wctj5rQdH7xD/AOC8El4w5Dhn6f2TW3o46WwImSY4feSkpolKP18Fad0YPhmErm6Q4iGVHTOjjkfAxl5rQFqwjbI5kmI01HotndNfHRYeMQ7kRkV0Px+pm3yrP9HPfIUQX/rX/sv2Kxmo8DhOZ5LS2a6aDssOmUrPUKpByMIrY71DMlfuUn2KenlBfqNJdt2MpZhZn/irfbadmZTbUw1HVA6GPLagDQSHgDUTAjjIRA9JGlZu8ujtjruL3zjc/GXFxcf6M8g3L3Kx9RRdNGxTfTF4MNfV6NtL31X2hrXuotY4BrgapYBIdqASQDsS3ggDwIknYRvkI00C9FsnRGzGhFow9aaj3uNPZwIDNsImfFZXpWyk3BQbTINFoa2oSCXtJLu80Dc5LOs0tkI8UzSr1Nc5cEXkB0bK5+eRxGAJzJPAKu9oEjiD9gK3ZpZFRhMscDOkTlAM6kSu1qqUOpphjP4jg7G92LJ05BmcQB9VDw7FpPc9DwqQCcBSDV3JwDYwCkAnAUg1EY2RhPCmGqQakA54E1Z+FpMSfvVdsK5W6kDTM6feo4+CitbUXgkqWZLJhr4vIuJGORyzHhOiC2RgdUHdkbchqUWvOyYceRH2c/ZRuujGZ46bzwXF3tyk8nbUcMILhOlJ+DEIBmc9SANf2lCbUO9yJ+80dkBpkf5/zxQipRGKHGOLuEBQyjwxQ+p8UmcaNMuz0adD7SuNqs8Ejb780Sw5SNBEDnwHjxPiFwqsmDr9I0+/FRKe5YwdLhtjqdRpaASOBjPcDmvQLLeNOrpk7ix2ThPLivPKVMtqCNDHpr65e639ksja1JuId5ndDxk7IAEg+uRWjo+ZKzEHh42/koa6dcK82LKz/R3rWBjwRCFXDZn0qtWm7QkOHnMeytV61SjlVzGUVgMsuDwNCfRPZb1bj/iQDGTxm07LSdsZzirVwyRlqhxrk6XxQfj0Ei1LCu0TmlgW+pZWTAw08FctTYFeoU2fmUa1Efl0TONZwSKt4yUyEQsPRaz2huKsMRaThByHLFGZHJV6dGTCMWOk4ZDQcVBqMSjgs6VNT4jJXz0eIpuZTpgwScLQMzBaD7ysTaOiNpZRFV1KoGlxGhygYi4jgOfJe4UbIzESTmf2zRIU24YIkEQZ4jZZGqqjY0bWltlWmmZyo6znN7QDEZZT5IK4CTGi6mi45blSNhcNRGcLXrxHuzDtzPsjgGqYar7LkeRII3+yo2Swlxg8Nee8KXmxIeRPPYqtYpYFojZ6WR6sQ3WTAP7rlb8D6YDIBadAoVqMvGCZ6VpdwHhTGnKtdmO49VBzCDBU/EnsV3CUTM2i5xUqVMQgAtg8oVG1WDq3twjiPRbF1IFV6tiBMkaLMu0EZvi8mjTr5Rwn2wZmvZI4TOn/ANclj74xNqHXMzJ48fNep1bA2CPsDUrz/pNYsTnPHFxAHpAHks/Wadwimanx+oUpNFO7LU0iHHkOOZ1JKK2WwdaS1okCDltMLKU5nL73Xo3QOyh1PHxLYP8ApeQPZZtGk5tqRqarUKmpyBttuwhuLiJ2ziWj0AC03RehFnYd8/2Ke8LrLiWjQjDO08fqrty0cLMGobkJWzTQ69Smltgwb9QrtM1nfJYfRBBBEg8Cs5e3Rtze9QGJuppcRzpn9FrcKWFaV9MLo4kZmnvsolmLMRYL6cwRrH4mEQ4eRR2yXvSqZTB2OXoV3vbo9SriT3X8Ht189wspeNy2qjmB1rNMTAMUfzN1yWbnUaZ7faJrvptYvt9ZGywKOFZe7ekIaIbPd/KffEDofBaOyXi14E90n0M7FXKdfXbs9mVLvjravtHdFkDZdKVrcNFGrQI1yUMKtcKkipGxxCVC0OOYErs+3PIhD6VqjULqbxb8pVaVe/YuxtWN2DabwBJPCMtVOnVkzPqUDF6U+Dh7/spfFKZ/MFY4V7KnFP8AazR/EKhylqZtoIPArPfEmfMFIXmz5why0Fzn5TNDTr64jPLguDbaZCEC82fM31Um29nzN9QnKCGucvQdq2xpH4R6wqYKoC2s+YeoUhbW/MPUIqKQyUnLui7JCm0qoLe2PxD1CkLW2IDh6hPGNfwWnjgsp0osJawEZjvNOXFzCc/P6LS9sERiHqFWtrW1GYSQRO/l+qr31c2DRPp7eVNS8GF6JXH1pkjIO1/0z+oWp6FsdTZUY7TGSMuBMH3afVX7vs7aUwRBjLLhP6GFcs72tzHPbjn9VX0+k5aT8lrVa3m8UfDLj2EahQpgDTiuYtfNO20K/hmXhZLdKgTyG50TuoGYGa4G3H7KdttOyZiRL9S6LudE5acdZ5LpZ6TWQXgO5HQKh8Sco1beXZE+gUbhN7MlUq1uhr9uWzWsZswVAIbUpgBw5OH5h4rFXjd9psZmoC6nlFRs4MvmbwynVbelbg3gVKreQIIIkHUHMHyVO7Qxn+nZmhRr3D9TyvRkrp6UEGDhcDwdMeR1GRRSj0loOyd3PHMeoQu9uiVJ5xUSaTtYzLPTgszbLntVH8uMA/ib3vX/AAqeNTp/5RezpdV/D/o9Yst+UsMMcwnYEHPeNVxtdoLzMAeA/VeJ2u3Of+OZHHSJzTWO+7RSM06r2xs4x6HJGGvSeZRFP47iX1kbXsZSFiK03wh2ykLndsthSic31TMz2IpCwlaf4O7ZL4S7ZHiiN6tmZ7CUuwlaf4S7ZN8JdsinEb1bMz2ApdhK0/wp2yb4Wdk7MRdYzNdhKXYDstL8NOyXw47I5iN6wzYsB2S7AdlpPh52S7AdkcoXWGc7Cdk/YTstH2A7JdhOyWUDrDOdiOyXYzsfUrR9iKbsaOULrDPdkdz9Sl2V3P1K0HZEuyckthdYZ/sz/wCb1Kbs793epWh7Im7IlsHrDP8AUP3d6lLqqm7vUo/2RI2VDYXVgDBU+Z3qUxbU+Z3qUeNl5KPZeSGEOWrM3aLtD/xjF46+qH2jooxwylvuFszZUuyqvPT1z/UixD5KyH6Wb43K/YKPw7w9QtFhUTZgeAXOrUy8nTP4+rwgA27uXuF2bdXh6oubEEuxbI9RL2D8fX6Bguk8vVSFzcwiQspS6hybz5+w9BV6B4uccSFIXMzcK8aTtkwpu2S51nsXQU/tKPwdvJI3M3+VXurPyp8B2R59nsb0FH7QW66BsFA3SNkXwHZPgO3snLUWeyJ/G0vwBfhI2T/CBsjOA7J8B2Tups9jPxdQD+FDb2TG62/L7I91btk/VuR6qfsH4qszxuxvy+yY3W35fZaPqHbhLs53Hoj1c/YPxMDOfB2nRvsm+Bj5fZaTs53Hol1Ltx6JdZP2L8RUZv4D/Kk7o9/KtJ1Ltx6KOB/8qHWWex34mn0Z5vRoHl5J/wDlYcJ/2lHiH/KPIhRNR+zvql1dvsd+L0/oAP6KngJ8lwd0ej8npmtKarufoQuLy5OWrtGv4qjwi9KkFxxroHrPNs6J1AFSBQCSTgKIKcOSEThOGKOJOCkAfAlgT4k8oBI9Wl1aliTlwSEQ6tP1a5uttMauHqpUrWx34XA+GaOBEurSwKUp0BEOrS6tTlKUhEOrSwKSZIRHAmwqRKYlERHCmhSlRJSANCiWhSJUSiLBTY88V0BXntm/4haBzTJ2IAHstA7pCwtltRo8SE7gaI1NGhdaWt1c0eJA+pXRtUbj1C88vC3U3GTVB8JI+kKiL8DSJ0++CcoZG8zB6mKg3HqpYua88sV8zniEcjB9F3qdKxoHacdShyx3NN317ZiRPipk5awsHd17l7/4bcTuLnGAPGUer9J2Uu692J8fliPVBwaCrEy3brLVzLHvPLJA6tstjDnOW6GWrpRXfJD8I2BAPqqNe11HCS8nlOakjB+SKU14DTulNduTj6/2VO0329+ZfPIAgIU1sidXbK7YbnqVNAfoSn4SGcUmO+3k8SV0p3k4aOI8yntHRus2SGOhVGWJ50Y47wCUsoGGgtSv6p/3D9URst9u/wC+R4slBKN3kfiaW5/igvA5OaM1pLB0fs1RjXNIceLm7mfy8EyWESRyy7Y7+p6OrA+LYRZlUESCCORB+iGN6P0fl81eo2cNEA5eX7KB48E6z5O2JLEowmKA4fEmLk0JFEQsSYlJMkIaU0pimlEB86drBOWSs0re4cTCDMeMs813ZW81bKQeFQuGQPlJTCvl7ZgFDLPb3s/CXNnWCQpCqT9c+KWULAXbbu7hB8ckg7yQ5lRWRVJ1M+aWQbl5lbn7rqysVQpvVljxOZyRAXaclFLJd7XuA15KnTs1LLvOz2hEKFZrIOI5aYg0pjY9RNHd3RdmsHzyPqFoLLYgzQnwJJHuslZulNQZNLXD+mB6yiVm6SP/ADYI5CD6yoWpMsRcUaWU4QulfbTrl5q1Tt7DxTMEmUy1lshluuRrzjpnqqnztyn+oDVEG1AdFJDcWMgRl+vokMtTY2qtzafER97I1SrtcAWkOB0IzCjWote0tcA4HgdEEfcFSkS6y1MP/jfmw8kdmDdB8lNKAM6TGmQ2003Uz8wEs+/CUXs1rZUEscHDkfuEmgppnYlKUxKaUAiJTEpEqMogY7iubnJnuVWtXSQ1s+aaSIUf2SSVxlQsjVIapkkwcWaeqIWbTzTJIgIVfxBd2ajxSSS8C8neza+avVtB5pJJqHeC7ZfwtRLj6JJIMJOyanzRCw6OSSUZJEO2HQIiEkkwmQ6dmqSSAgZf/wD07/ArG9EP+pb4FJJS+CLyeglMUklESDKJTJIiZyqKhXSSTkNZ/9k="/>
          <p:cNvSpPr>
            <a:spLocks noChangeAspect="1" noChangeArrowheads="1"/>
          </p:cNvSpPr>
          <p:nvPr/>
        </p:nvSpPr>
        <p:spPr bwMode="auto">
          <a:xfrm>
            <a:off x="80963" y="-952500"/>
            <a:ext cx="1981200" cy="199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ISERQUEhQVFRUUFBUVFxUVFxUVFRUXFBUVFBQWFBQXHCYeFxkjGRQUHy8gIycpLCwsFR4xNTAqNSYrLCkBCQoKDgwOGg8PGiwkHyUqLyksLCwsKS4sKSkpKSwsKSwsLCwsLCwsLCwsLCwsLCwsKSwsLCkpKSksKSkpLCkpLP/AABEIANEA0AMBIgACEQEDEQH/xAAcAAABBQEBAQAAAAAAAAAAAAAFAAECBAYDBwj/xAA+EAABAwEGAggEBAUCBwAAAAABAAIRAwQFEiExUUFhBhMUInGBkaEVUrHwMkLB0SNicuHxgpIHFjRTY8Li/8QAGgEAAQUBAAAAAAAAAAAAAAAAAQACAwQFBv/EACsRAAICAQIGAgEEAwEAAAAAAAABAgMRBCESExQxQVEFIhUyUmGRcYGhI//aAAwDAQACEQMRAD8AycpilCddxg44QKkmAUgERrIgqSbCpAJAElCkGpOyEpsnwrIlu8DQlCoOvEt0h4/qEj91eoVA9sjz3B2VevVQnLh8k06ZQXF4HTLphTupEaq1lECOUJgUKq3yB1g2dhHr/YrhY7zJPlPmTP7LOethxcKLq0k+HLDZTLjZ7Viy4/eisEK5CamtitKLi8M5lJThNCcDJxrWMVRgOckckHvK4gwltMFwxYS475GG8ua0VnqYTMJVCSqmo0sbu/f2WadTKp4XYD2S7sDHtyzJgmDlA1VGr0dOcfhy7x0aBqXbDyR9zYBOwJ3yCBW7pCHjq8Dgye8Qe+QNuA8CqWrpphWovb0XdNbbObce3kHPtXVFha1uTZaXAE5iJPDI5hVKttc5gYTID3P5y4AEz5BTtAZ3i3ERPdLozbB1G+iqlY0mbMUdadoLDia6HQcxlEiD7LikAr11XRUtFRtNgkudh/UnyAJTUs7Dm0tzbFKF3dSnRcsC7c43KEApBOGqQCQxsjCcBShPCQMkYTwpQlCWAZB1tuprs2kNdwJAKottLqDiXRERkQ7Q5GOBn6onbLO86FoHNA7TQLJkggzMTnPElYmrrS+0Y4a8mvpnxLEnlBiyXsMeFwmTI8xMFTtN8sAJe4A5wI02We7SQ5uHLQidj+yo3hUc58Ek55LPhr7It4Lb0UJNZE9+Jjoz78neMIA/9lfu1jSAP1iULs1Jx7rZOIwBlmePsj933OaPfqva0DhMnwTNOpSnnx5LGplGMMZ/wGqVmaBkPourKJcYAlCanSCSGtaZPE5QNz98FpbmttJ1PEYbHHidh4nXw8VuV6ulfWJhS09v6pHOhdbsXfEDQ5qraqIa8gGQDrujdstjaje7A4E8UJtBB04K9CXEslR/WWCNksReVapXZLs8gq1O0FuiXaHRqk0DITYabDAEqnefQ1trqteXFrR+JjQABkc2xoSY1VSnUIdI1C0dgtLmsL3ZE8PBVrqYzWJFmi2VctmZfpL0NpONQ05bUDRhbIDO7lpGw3WE+Gv73dPc15L0y8LV3y4HM+3gq/w7EC+oQMW41VS3QRnhrYuU/ITgmpbmLuHoy+0uYGz3nhpOQhmrnSdl79c1yUbPRp02Nb3GwDDcRMQXEjiVgOj93k1wGRDRJ4ADw/RejWUblQy00au3cm6qV3+Dy+0VJOS5QnTgLfSMLsMAnATgKQaiBsjCeFMMXV1nylIbxHCEoXQ04TQiDJXrjJZq9K7391rTA46NHmtaWSqFtsYPPzIaPGMz4BUNXTKa2Zf0l0YS3RmHU8VKfzUtf6Zy9P1VGzNJqic9TnxgTqPBG2WQtqGBkZaZyBnKI4DVSo9Hv438KSDi7p1BwkQN+JXK21Ots6Ku2MtgExpkHTDpGuqsPt50cZO2uvL9VYsV2OcDmBnAk68hltmSuVO10qZPda4jVxGZMwYngoE5ErS9EaV31HjFo0/mOWXnqiVipOgHEDhkBs5A+W6z1rt76hlxy4AZAcgFGlaHBpAy39/7qaMpLsKdXEtzdWS8QdXNAGXvGnDNXOsB0+kLDWeu4uJ/wcoOSM3ZanB8Tpx5bfey2NLrLF9ZLYxtToordPcP4UjK6FunMSE4aXEALdTTWTHezwWbmsgc/MxHJEr6rhohpGmc8F3pWYU2gASY4LIdMa3VuaXYsLw4YQSJyEH9VR1N/Ki598eC3TU7Goey3SNPFhe8B8SGcY4Lo22tr1zRENLWtIk5vnUDnnosDbq7n1cYdD4BJJzBAyg+EJn3k44CT3gQ4u44gcjOpMH2CzJfJyaWxpx+Nj78f9PdOjd1tpNJIAcd9Y/ZGBTy+815P0I6SOdaBUrPfULA6gA3vOf1ri9mpHHHnsAtJdN8VjbrVhbXfQcW4RhBFJ47ry3UZERHieCPUcz7C6fl/VeADCkAnAUgF0yRzrYwCcKUJw1LA3JEFdadSFCFIBLA1sTnSowphqd0ASTAHHbxSbSTbewlu8IjhXKrUa38RA8SAuFe8wQQz/dqfJv7rOW67y44seLxnjwM6HksW35aGeGtZNSnQN72PBoRa6Goe0xnA18kMp2ssqdY0n8QLRxk6xyic1VZZHUmSe84HTjHCPm/tCFV7RE94uDuAkc9fWIWZrdS7Uk1g1dJpowblFs0dGzhrCXTm0gHKRPHy2QG03Jlk5pzMQcidYGx5LpZ3UhTxE43OqEBrpAbGYnhmDxHCETsLceRAw/yjQn5efj6BZ/M4Hv2Lrg4vKYBsd1FwzCv0bngwBIOfkfsq6+1dQ806hBE4gSIxA6EOGnOdkbu+2Uqg7mux943WtpI0Wpb/wBmdqr768vGwLs3R0Agn7hd23PhqYm6EZjwRnCmwrbWjrS2RivWWN7srsbAjZW7E4NOI68OS5YUsKs8KSwiu5ZeQs29mtG5WZvq621nOqPe46uDZ7sxEchkilCyOeQ1oklF/wDk+tEmPDiql9VUlwzLVNlqeYHj9S7qkHQDU5iBtMT++S4sAAAMZnM6kCc4C9E6VXa1gdSa6i3utqPa5rusGoDu6092PTmsLbqFNmENJcS3M4YGfEZyRsYzXJ2w5c3E6mm1zjlo5WO21KRBpvLXBwcC3Iy2cJ9yrNPpLaGVKT2uh1GYInvYnmo7HvJcVSDyDrmFytFTESYAngNByCamS4yz02E4CkGqQC704RsiApBqkApQkMcjnCkApQpBqQGzm4gAk5Acdlm71vE1chkzUDidiUbvakXMwj8xj1UbPdDW+P7LJ1sbb5cqGy8mjpZV1R5ku/gEWS7XuGRgD8J+/vNE7Ld+Bpc8gcnaR9yu1429tnpyBOwCw96dIK1YwThHyjIeaz7KtPpu+8jQp5+q7bR/6E7yvSljIp5tnjoCflPD/CCWjvHOBE+JnPMj6qdOzOGEcfrP1XKu4zBjw5ysic+Ntm1XBQXCjiauGMP+CDqDwyR25r5I+UmDk7ICTqOXvmgZGWn3uuA+ym4Ulhkz32NPf9E1KIcc3MzkbO18p+qAWa1Oaf7wctj5rQdH7xD/AOC8El4w5Dhn6f2TW3o46WwImSY4feSkpolKP18Fad0YPhmErm6Q4iGVHTOjjkfAxl5rQFqwjbI5kmI01HotndNfHRYeMQ7kRkV0Px+pm3yrP9HPfIUQX/rX/sv2Kxmo8DhOZ5LS2a6aDssOmUrPUKpByMIrY71DMlfuUn2KenlBfqNJdt2MpZhZn/irfbadmZTbUw1HVA6GPLagDQSHgDUTAjjIRA9JGlZu8ujtjruL3zjc/GXFxcf6M8g3L3Kx9RRdNGxTfTF4MNfV6NtL31X2hrXuotY4BrgapYBIdqASQDsS3ggDwIknYRvkI00C9FsnRGzGhFow9aaj3uNPZwIDNsImfFZXpWyk3BQbTINFoa2oSCXtJLu80Dc5LOs0tkI8UzSr1Nc5cEXkB0bK5+eRxGAJzJPAKu9oEjiD9gK3ZpZFRhMscDOkTlAM6kSu1qqUOpphjP4jg7G92LJ05BmcQB9VDw7FpPc9DwqQCcBSDV3JwDYwCkAnAUg1EY2RhPCmGqQakA54E1Z+FpMSfvVdsK5W6kDTM6feo4+CitbUXgkqWZLJhr4vIuJGORyzHhOiC2RgdUHdkbchqUWvOyYceRH2c/ZRuujGZ46bzwXF3tyk8nbUcMILhOlJ+DEIBmc9SANf2lCbUO9yJ+80dkBpkf5/zxQipRGKHGOLuEBQyjwxQ+p8UmcaNMuz0adD7SuNqs8Ejb780Sw5SNBEDnwHjxPiFwqsmDr9I0+/FRKe5YwdLhtjqdRpaASOBjPcDmvQLLeNOrpk7ix2ThPLivPKVMtqCNDHpr65e639ksja1JuId5ndDxk7IAEg+uRWjo+ZKzEHh42/koa6dcK82LKz/R3rWBjwRCFXDZn0qtWm7QkOHnMeytV61SjlVzGUVgMsuDwNCfRPZb1bj/iQDGTxm07LSdsZzirVwyRlqhxrk6XxQfj0Ei1LCu0TmlgW+pZWTAw08FctTYFeoU2fmUa1Efl0TONZwSKt4yUyEQsPRaz2huKsMRaThByHLFGZHJV6dGTCMWOk4ZDQcVBqMSjgs6VNT4jJXz0eIpuZTpgwScLQMzBaD7ysTaOiNpZRFV1KoGlxGhygYi4jgOfJe4UbIzESTmf2zRIU24YIkEQZ4jZZGqqjY0bWltlWmmZyo6znN7QDEZZT5IK4CTGi6mi45blSNhcNRGcLXrxHuzDtzPsjgGqYar7LkeRII3+yo2Swlxg8Nee8KXmxIeRPPYqtYpYFojZ6WR6sQ3WTAP7rlb8D6YDIBadAoVqMvGCZ6VpdwHhTGnKtdmO49VBzCDBU/EnsV3CUTM2i5xUqVMQgAtg8oVG1WDq3twjiPRbF1IFV6tiBMkaLMu0EZvi8mjTr5Rwn2wZmvZI4TOn/ANclj74xNqHXMzJ48fNep1bA2CPsDUrz/pNYsTnPHFxAHpAHks/Wadwimanx+oUpNFO7LU0iHHkOOZ1JKK2WwdaS1okCDltMLKU5nL73Xo3QOyh1PHxLYP8ApeQPZZtGk5tqRqarUKmpyBttuwhuLiJ2ziWj0AC03RehFnYd8/2Ke8LrLiWjQjDO08fqrty0cLMGobkJWzTQ69Smltgwb9QrtM1nfJYfRBBBEg8Cs5e3Rtze9QGJuppcRzpn9FrcKWFaV9MLo4kZmnvsolmLMRYL6cwRrH4mEQ4eRR2yXvSqZTB2OXoV3vbo9SriT3X8Ht189wspeNy2qjmB1rNMTAMUfzN1yWbnUaZ7faJrvptYvt9ZGywKOFZe7ekIaIbPd/KffEDofBaOyXi14E90n0M7FXKdfXbs9mVLvjravtHdFkDZdKVrcNFGrQI1yUMKtcKkipGxxCVC0OOYErs+3PIhD6VqjULqbxb8pVaVe/YuxtWN2DabwBJPCMtVOnVkzPqUDF6U+Dh7/spfFKZ/MFY4V7KnFP8AazR/EKhylqZtoIPArPfEmfMFIXmz5why0Fzn5TNDTr64jPLguDbaZCEC82fM31Um29nzN9QnKCGucvQdq2xpH4R6wqYKoC2s+YeoUhbW/MPUIqKQyUnLui7JCm0qoLe2PxD1CkLW2IDh6hPGNfwWnjgsp0osJawEZjvNOXFzCc/P6LS9sERiHqFWtrW1GYSQRO/l+qr31c2DRPp7eVNS8GF6JXH1pkjIO1/0z+oWp6FsdTZUY7TGSMuBMH3afVX7vs7aUwRBjLLhP6GFcs72tzHPbjn9VX0+k5aT8lrVa3m8UfDLj2EahQpgDTiuYtfNO20K/hmXhZLdKgTyG50TuoGYGa4G3H7KdttOyZiRL9S6LudE5acdZ5LpZ6TWQXgO5HQKh8Sco1beXZE+gUbhN7MlUq1uhr9uWzWsZswVAIbUpgBw5OH5h4rFXjd9psZmoC6nlFRs4MvmbwynVbelbg3gVKreQIIIkHUHMHyVO7Qxn+nZmhRr3D9TyvRkrp6UEGDhcDwdMeR1GRRSj0loOyd3PHMeoQu9uiVJ5xUSaTtYzLPTgszbLntVH8uMA/ib3vX/AAqeNTp/5RezpdV/D/o9Yst+UsMMcwnYEHPeNVxtdoLzMAeA/VeJ2u3Of+OZHHSJzTWO+7RSM06r2xs4x6HJGGvSeZRFP47iX1kbXsZSFiK03wh2ykLndsthSic31TMz2IpCwlaf4O7ZL4S7ZHiiN6tmZ7CUuwlaf4S7ZN8JdsinEb1bMz2ApdhK0/wp2yb4Wdk7MRdYzNdhKXYDstL8NOyXw47I5iN6wzYsB2S7AdlpPh52S7AdkcoXWGc7Cdk/YTstH2A7JdhOyWUDrDOdiOyXYzsfUrR9iKbsaOULrDPdkdz9Sl2V3P1K0HZEuyckthdYZ/sz/wCb1Kbs793epWh7Im7IlsHrDP8AUP3d6lLqqm7vUo/2RI2VDYXVgDBU+Z3qUxbU+Z3qUeNl5KPZeSGEOWrM3aLtD/xjF46+qH2jooxwylvuFszZUuyqvPT1z/UixD5KyH6Wb43K/YKPw7w9QtFhUTZgeAXOrUy8nTP4+rwgA27uXuF2bdXh6oubEEuxbI9RL2D8fX6Bguk8vVSFzcwiQspS6hybz5+w9BV6B4uccSFIXMzcK8aTtkwpu2S51nsXQU/tKPwdvJI3M3+VXurPyp8B2R59nsb0FH7QW66BsFA3SNkXwHZPgO3snLUWeyJ/G0vwBfhI2T/CBsjOA7J8B2Tups9jPxdQD+FDb2TG62/L7I91btk/VuR6qfsH4qszxuxvy+yY3W35fZaPqHbhLs53Hoj1c/YPxMDOfB2nRvsm+Bj5fZaTs53Hol1Ltx6JdZP2L8RUZv4D/Kk7o9/KtJ1Ltx6KOB/8qHWWex34mn0Z5vRoHl5J/wDlYcJ/2lHiH/KPIhRNR+zvql1dvsd+L0/oAP6KngJ8lwd0ej8npmtKarufoQuLy5OWrtGv4qjwi9KkFxxroHrPNs6J1AFSBQCSTgKIKcOSEThOGKOJOCkAfAlgT4k8oBI9Wl1aliTlwSEQ6tP1a5uttMauHqpUrWx34XA+GaOBEurSwKUp0BEOrS6tTlKUhEOrSwKSZIRHAmwqRKYlERHCmhSlRJSANCiWhSJUSiLBTY88V0BXntm/4haBzTJ2IAHstA7pCwtltRo8SE7gaI1NGhdaWt1c0eJA+pXRtUbj1C88vC3U3GTVB8JI+kKiL8DSJ0++CcoZG8zB6mKg3HqpYua88sV8zniEcjB9F3qdKxoHacdShyx3NN317ZiRPipk5awsHd17l7/4bcTuLnGAPGUer9J2Uu692J8fliPVBwaCrEy3brLVzLHvPLJA6tstjDnOW6GWrpRXfJD8I2BAPqqNe11HCS8nlOakjB+SKU14DTulNduTj6/2VO0329+ZfPIAgIU1sidXbK7YbnqVNAfoSn4SGcUmO+3k8SV0p3k4aOI8yntHRus2SGOhVGWJ50Y47wCUsoGGgtSv6p/3D9URst9u/wC+R4slBKN3kfiaW5/igvA5OaM1pLB0fs1RjXNIceLm7mfy8EyWESRyy7Y7+p6OrA+LYRZlUESCCORB+iGN6P0fl81eo2cNEA5eX7KB48E6z5O2JLEowmKA4fEmLk0JFEQsSYlJMkIaU0pimlEB86drBOWSs0re4cTCDMeMs813ZW81bKQeFQuGQPlJTCvl7ZgFDLPb3s/CXNnWCQpCqT9c+KWULAXbbu7hB8ckg7yQ5lRWRVJ1M+aWQbl5lbn7rqysVQpvVljxOZyRAXaclFLJd7XuA15KnTs1LLvOz2hEKFZrIOI5aYg0pjY9RNHd3RdmsHzyPqFoLLYgzQnwJJHuslZulNQZNLXD+mB6yiVm6SP/ADYI5CD6yoWpMsRcUaWU4QulfbTrl5q1Tt7DxTMEmUy1lshluuRrzjpnqqnztyn+oDVEG1AdFJDcWMgRl+vokMtTY2qtzafER97I1SrtcAWkOB0IzCjWote0tcA4HgdEEfcFSkS6y1MP/jfmw8kdmDdB8lNKAM6TGmQ2003Uz8wEs+/CUXs1rZUEscHDkfuEmgppnYlKUxKaUAiJTEpEqMogY7iubnJnuVWtXSQ1s+aaSIUf2SSVxlQsjVIapkkwcWaeqIWbTzTJIgIVfxBd2ajxSSS8C8neza+avVtB5pJJqHeC7ZfwtRLj6JJIMJOyanzRCw6OSSUZJEO2HQIiEkkwmQ6dmqSSAgZf/wD07/ArG9EP+pb4FJJS+CLyeglMUklESDKJTJIiZyqKhXSSTkNZ/9k="/>
          <p:cNvSpPr>
            <a:spLocks noChangeAspect="1" noChangeArrowheads="1"/>
          </p:cNvSpPr>
          <p:nvPr/>
        </p:nvSpPr>
        <p:spPr bwMode="auto">
          <a:xfrm>
            <a:off x="80963" y="-952500"/>
            <a:ext cx="1981200" cy="199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t2.gstatic.com/images?q=tbn:ANd9GcS_E16HPwTix1vijeB48N49GcJPubGbLVBC7yleH8pV-M9u9z4W2Q"/>
          <p:cNvPicPr>
            <a:picLocks noChangeAspect="1" noChangeArrowheads="1"/>
          </p:cNvPicPr>
          <p:nvPr/>
        </p:nvPicPr>
        <p:blipFill>
          <a:blip r:embed="rId3" cstate="print"/>
          <a:srcRect/>
          <a:stretch>
            <a:fillRect/>
          </a:stretch>
        </p:blipFill>
        <p:spPr bwMode="auto">
          <a:xfrm>
            <a:off x="6705600" y="2895600"/>
            <a:ext cx="2143125" cy="2143125"/>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childTnLst>
                                </p:cTn>
                              </p:par>
                              <p:par>
                                <p:cTn id="36" presetID="17" presetClass="entr" presetSubtype="1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635</TotalTime>
  <Words>1378</Words>
  <Application>Microsoft Office PowerPoint</Application>
  <PresentationFormat>On-screen Show (4:3)</PresentationFormat>
  <Paragraphs>184</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Florida</vt:lpstr>
      <vt:lpstr>General Information</vt:lpstr>
      <vt:lpstr>Location</vt:lpstr>
      <vt:lpstr>Place</vt:lpstr>
      <vt:lpstr>Place Continued</vt:lpstr>
      <vt:lpstr>Florida Population</vt:lpstr>
      <vt:lpstr>Human Environment Interactions</vt:lpstr>
      <vt:lpstr>Movement</vt:lpstr>
      <vt:lpstr>Regions</vt:lpstr>
      <vt:lpstr>Fun Facts</vt:lpstr>
      <vt:lpstr>Bibliography </vt:lpstr>
      <vt:lpstr> </vt:lpstr>
    </vt:vector>
  </TitlesOfParts>
  <Company>Barrington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dc:title>
  <dc:creator>coogank16</dc:creator>
  <cp:lastModifiedBy>coogank16</cp:lastModifiedBy>
  <cp:revision>73</cp:revision>
  <dcterms:created xsi:type="dcterms:W3CDTF">2011-03-16T13:51:33Z</dcterms:created>
  <dcterms:modified xsi:type="dcterms:W3CDTF">2011-04-14T14:11:40Z</dcterms:modified>
</cp:coreProperties>
</file>