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sldIdLst>
    <p:sldId id="256" r:id="rId2"/>
    <p:sldId id="1021" r:id="rId3"/>
    <p:sldId id="1022" r:id="rId4"/>
    <p:sldId id="1008" r:id="rId5"/>
    <p:sldId id="1024" r:id="rId6"/>
    <p:sldId id="1033" r:id="rId7"/>
    <p:sldId id="1032" r:id="rId8"/>
    <p:sldId id="1026" r:id="rId9"/>
    <p:sldId id="1034" r:id="rId10"/>
    <p:sldId id="1036" r:id="rId11"/>
    <p:sldId id="1035" r:id="rId12"/>
    <p:sldId id="1031" r:id="rId13"/>
    <p:sldId id="1037" r:id="rId14"/>
    <p:sldId id="1039" r:id="rId15"/>
    <p:sldId id="1040" r:id="rId16"/>
    <p:sldId id="1041" r:id="rId17"/>
    <p:sldId id="1042" r:id="rId18"/>
    <p:sldId id="1044" r:id="rId19"/>
    <p:sldId id="1045" r:id="rId20"/>
    <p:sldId id="1043" r:id="rId21"/>
    <p:sldId id="1027" r:id="rId22"/>
    <p:sldId id="1046" r:id="rId23"/>
    <p:sldId id="1028" r:id="rId24"/>
    <p:sldId id="1047" r:id="rId25"/>
    <p:sldId id="1029" r:id="rId26"/>
    <p:sldId id="1048" r:id="rId27"/>
    <p:sldId id="1054" r:id="rId28"/>
    <p:sldId id="1049" r:id="rId29"/>
    <p:sldId id="1050" r:id="rId30"/>
    <p:sldId id="1051" r:id="rId31"/>
    <p:sldId id="1052" r:id="rId32"/>
    <p:sldId id="1055" r:id="rId33"/>
    <p:sldId id="1053" r:id="rId34"/>
    <p:sldId id="767" r:id="rId35"/>
    <p:sldId id="1020" r:id="rId36"/>
    <p:sldId id="103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D2"/>
    <a:srgbClr val="003E1C"/>
    <a:srgbClr val="C1F1C3"/>
    <a:srgbClr val="FF3399"/>
    <a:srgbClr val="ABE9FF"/>
    <a:srgbClr val="47CFFF"/>
    <a:srgbClr val="66FFFF"/>
    <a:srgbClr val="99CCFF"/>
    <a:srgbClr val="FFFFFF"/>
    <a:srgbClr val="F85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343" autoAdjust="0"/>
  </p:normalViewPr>
  <p:slideViewPr>
    <p:cSldViewPr>
      <p:cViewPr varScale="1">
        <p:scale>
          <a:sx n="76" d="100"/>
          <a:sy n="76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59A119-B773-432A-A6E8-7DC1DC7D8603}" type="datetimeFigureOut">
              <a:rPr lang="es-CO"/>
              <a:pPr>
                <a:defRPr/>
              </a:pPr>
              <a:t>5/11/2018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7880835-2AD2-4457-892A-654052618EA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22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674F98-8830-4AF7-BCCD-D47BD77F3BB3}" type="slidenum">
              <a:rPr lang="es-CO" altLang="es-CO"/>
              <a:pPr/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830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B622B8-D86C-452E-BAD8-AA959CA06204}" type="slidenum">
              <a:rPr lang="es-CO" altLang="es-CO"/>
              <a:pPr/>
              <a:t>34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2019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 userDrawn="1"/>
        </p:nvGrpSpPr>
        <p:grpSpPr bwMode="auto">
          <a:xfrm>
            <a:off x="-6350" y="0"/>
            <a:ext cx="9144000" cy="6858000"/>
            <a:chOff x="-4" y="0"/>
            <a:chExt cx="5760" cy="4320"/>
          </a:xfrm>
        </p:grpSpPr>
        <p:sp>
          <p:nvSpPr>
            <p:cNvPr id="4" name="Rectangle 2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hidden">
            <a:xfrm>
              <a:off x="-4" y="769"/>
              <a:ext cx="5760" cy="18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s-CO" altLang="es-ES" noProof="0" dirty="0" smtClean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08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BBC18-2997-4BFA-9C50-B27702C347E3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57390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r>
              <a:rPr lang="en-US" dirty="0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80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3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5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3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36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9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 userDrawn="1"/>
        </p:nvGrpSpPr>
        <p:grpSpPr bwMode="auto">
          <a:xfrm>
            <a:off x="0" y="3175"/>
            <a:ext cx="9144000" cy="833438"/>
            <a:chOff x="0" y="0"/>
            <a:chExt cx="5760" cy="344"/>
          </a:xfrm>
        </p:grpSpPr>
        <p:sp>
          <p:nvSpPr>
            <p:cNvPr id="10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2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3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hlink"/>
                </a:solidFill>
              </a:endParaRPr>
            </a:p>
          </p:txBody>
        </p:sp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hlink"/>
                </a:solidFill>
              </a:endParaRPr>
            </a:p>
          </p:txBody>
        </p:sp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accent2"/>
                </a:solidFill>
              </a:endParaRPr>
            </a:p>
          </p:txBody>
        </p:sp>
        <p:sp>
          <p:nvSpPr>
            <p:cNvPr id="103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hlink"/>
                </a:solidFill>
              </a:endParaRPr>
            </a:p>
          </p:txBody>
        </p:sp>
        <p:sp>
          <p:nvSpPr>
            <p:cNvPr id="103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accent2"/>
                </a:solidFill>
              </a:endParaRPr>
            </a:p>
          </p:txBody>
        </p:sp>
        <p:sp>
          <p:nvSpPr>
            <p:cNvPr id="103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solidFill>
                  <a:schemeClr val="accent2"/>
                </a:solidFill>
              </a:endParaRPr>
            </a:p>
          </p:txBody>
        </p:sp>
      </p:grp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Segoe UI" panose="020B0502040204020203" pitchFamily="34" charset="0"/>
              </a:defRPr>
            </a:lvl1pPr>
          </a:lstStyle>
          <a:p>
            <a:fld id="{374AF601-0346-490E-8205-177D15DB1569}" type="slidenum">
              <a:rPr lang="en-US" altLang="es-CO"/>
              <a:pPr/>
              <a:t>‹Nº›</a:t>
            </a:fld>
            <a:endParaRPr lang="en-US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8" r:id="rId10"/>
    <p:sldLayoutId id="21474838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endientedemigracion.ucm.es/info/genetica/AVG/problemas/Codigo52.htm#Sol1a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lab.concord.org/embeddable.html#interactives/sam/DNA-to-proteins/1-dna-to-protein.json" TargetMode="External"/><Relationship Id="rId4" Type="http://schemas.openxmlformats.org/officeDocument/2006/relationships/hyperlink" Target="http://www.chemguide.co.uk/organicprops/aminoacids/dna3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9445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800" y="1509713"/>
            <a:ext cx="89138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s-ES" dirty="0" smtClean="0">
                <a:latin typeface="+mj-lt"/>
                <a:ea typeface="Segoe UI" panose="020B0502040204020203" pitchFamily="34" charset="0"/>
                <a:cs typeface="Segoe UI Light" panose="020B0502040204020203" pitchFamily="34" charset="0"/>
              </a:rPr>
              <a:t>Curso de Química Orgánica II para TQ</a:t>
            </a:r>
          </a:p>
          <a:p>
            <a:pPr algn="ctr" eaLnBrk="1" hangingPunct="1">
              <a:buClrTx/>
              <a:buFontTx/>
              <a:buNone/>
              <a:defRPr/>
            </a:pPr>
            <a:endParaRPr lang="es-ES" dirty="0" smtClean="0">
              <a:latin typeface="+mj-lt"/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s-ES" sz="3600" dirty="0" smtClean="0">
                <a:latin typeface="+mj-lt"/>
                <a:ea typeface="Segoe UI" panose="020B0502040204020203" pitchFamily="34" charset="0"/>
                <a:cs typeface="Segoe UI Light" panose="020B0502040204020203" pitchFamily="34" charset="0"/>
              </a:rPr>
              <a:t>ADN y ARN: generalidades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1038" y="4221163"/>
            <a:ext cx="8150225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Facultad 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 Ciencias Naturales y Exactas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Departamento de Química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Profesor: Danny Balanta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s-ES" sz="32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Créditos a: L.G </a:t>
            </a:r>
            <a:r>
              <a:rPr lang="es-ES" sz="3200" dirty="0" err="1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Wade</a:t>
            </a:r>
            <a:r>
              <a:rPr lang="es-ES" sz="32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s-ES" sz="3200" dirty="0" err="1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Janice</a:t>
            </a:r>
            <a:r>
              <a:rPr lang="es-ES" sz="32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Smith</a:t>
            </a:r>
            <a:endParaRPr lang="es-ES" sz="32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4063" y="620689"/>
            <a:ext cx="8785225" cy="3600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Hebra de la cadena de ADN: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composicion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4" y="1074737"/>
            <a:ext cx="85820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10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4063" y="620689"/>
            <a:ext cx="8785225" cy="3600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Emparejamiento par de bases: poniendo todo junto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5" descr="02-21a_DNAStruct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335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11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692696"/>
            <a:ext cx="8785225" cy="46999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Complementación en la cadena de ADN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631188" y="4634260"/>
            <a:ext cx="7772400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s-CO" sz="2400" dirty="0" smtClean="0">
                <a:solidFill>
                  <a:srgbClr val="000000"/>
                </a:solidFill>
              </a:rPr>
              <a:t>El ADN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consiste</a:t>
            </a:r>
            <a:r>
              <a:rPr lang="en-US" altLang="es-CO" sz="2400" dirty="0" smtClean="0">
                <a:solidFill>
                  <a:srgbClr val="000000"/>
                </a:solidFill>
              </a:rPr>
              <a:t> de dos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cadenas</a:t>
            </a:r>
            <a:r>
              <a:rPr lang="en-US" altLang="es-CO" sz="2400" dirty="0" smtClean="0">
                <a:solidFill>
                  <a:srgbClr val="000000"/>
                </a:solidFill>
              </a:rPr>
              <a:t> o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hebras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complementarias</a:t>
            </a:r>
            <a:r>
              <a:rPr lang="en-US" altLang="es-CO" sz="2400" dirty="0" smtClean="0">
                <a:solidFill>
                  <a:srgbClr val="000000"/>
                </a:solidFill>
              </a:rPr>
              <a:t>,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donde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los</a:t>
            </a:r>
            <a:r>
              <a:rPr lang="en-US" altLang="es-CO" sz="2400" dirty="0" smtClean="0">
                <a:solidFill>
                  <a:srgbClr val="000000"/>
                </a:solidFill>
              </a:rPr>
              <a:t> pares de bases se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unen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por</a:t>
            </a:r>
            <a:r>
              <a:rPr lang="en-US" altLang="es-CO" sz="2400" dirty="0" smtClean="0">
                <a:solidFill>
                  <a:srgbClr val="000000"/>
                </a:solidFill>
              </a:rPr>
              <a:t> enlaces de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hidrogeno</a:t>
            </a:r>
            <a:endParaRPr lang="en-US" altLang="es-CO" sz="24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s-CO" sz="2400" dirty="0" smtClean="0">
                <a:solidFill>
                  <a:srgbClr val="000000"/>
                </a:solidFill>
              </a:rPr>
              <a:t>Las dos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hebras</a:t>
            </a:r>
            <a:r>
              <a:rPr lang="en-US" altLang="es-CO" sz="2400" dirty="0" smtClean="0">
                <a:solidFill>
                  <a:srgbClr val="000000"/>
                </a:solidFill>
              </a:rPr>
              <a:t> son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antiparalelas</a:t>
            </a:r>
            <a:r>
              <a:rPr lang="en-US" altLang="es-CO" sz="2400" dirty="0" smtClean="0">
                <a:solidFill>
                  <a:srgbClr val="000000"/>
                </a:solidFill>
              </a:rPr>
              <a:t>, y van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en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sentidos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opuestos</a:t>
            </a:r>
            <a:r>
              <a:rPr lang="en-US" altLang="es-CO" sz="2400" dirty="0" smtClean="0">
                <a:solidFill>
                  <a:srgbClr val="000000"/>
                </a:solidFill>
              </a:rPr>
              <a:t>.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Por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convencion</a:t>
            </a:r>
            <a:r>
              <a:rPr lang="en-US" altLang="es-CO" sz="2400" dirty="0" smtClean="0">
                <a:solidFill>
                  <a:srgbClr val="000000"/>
                </a:solidFill>
              </a:rPr>
              <a:t> se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asignó</a:t>
            </a:r>
            <a:r>
              <a:rPr lang="en-US" altLang="es-CO" sz="2400" dirty="0" smtClean="0">
                <a:solidFill>
                  <a:srgbClr val="000000"/>
                </a:solidFill>
              </a:rPr>
              <a:t> a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esos</a:t>
            </a:r>
            <a:r>
              <a:rPr lang="en-US" altLang="es-CO" sz="2400" dirty="0" smtClean="0">
                <a:solidFill>
                  <a:srgbClr val="000000"/>
                </a:solidFill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sentidos</a:t>
            </a:r>
            <a:r>
              <a:rPr lang="en-US" altLang="es-CO" sz="2400" dirty="0" smtClean="0">
                <a:solidFill>
                  <a:srgbClr val="000000"/>
                </a:solidFill>
              </a:rPr>
              <a:t>, </a:t>
            </a:r>
            <a:r>
              <a:rPr lang="en-US" altLang="es-CO" sz="2400" dirty="0" err="1" smtClean="0">
                <a:solidFill>
                  <a:srgbClr val="000000"/>
                </a:solidFill>
              </a:rPr>
              <a:t>extremos</a:t>
            </a:r>
            <a:r>
              <a:rPr lang="en-US" altLang="es-CO" sz="2400" dirty="0" smtClean="0">
                <a:solidFill>
                  <a:srgbClr val="000000"/>
                </a:solidFill>
              </a:rPr>
              <a:t> 5´ y 3 ´</a:t>
            </a:r>
          </a:p>
        </p:txBody>
      </p:sp>
      <p:pic>
        <p:nvPicPr>
          <p:cNvPr id="6" name="Picture 8" descr="23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8" y="1268760"/>
            <a:ext cx="8534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12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538616"/>
            <a:ext cx="563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Transcripcion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Traduccion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Replicacion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6" descr="s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0" y="1139715"/>
            <a:ext cx="75438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37236" y="2168004"/>
            <a:ext cx="63832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sz="2000" dirty="0" smtClean="0"/>
              <a:t>La </a:t>
            </a:r>
            <a:r>
              <a:rPr lang="en-US" sz="2000" dirty="0" err="1" smtClean="0"/>
              <a:t>informacion</a:t>
            </a:r>
            <a:r>
              <a:rPr lang="en-US" sz="2000" dirty="0" smtClean="0"/>
              <a:t> del ADN se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 </a:t>
            </a:r>
            <a:r>
              <a:rPr lang="en-US" sz="2000" dirty="0" err="1" smtClean="0">
                <a:solidFill>
                  <a:srgbClr val="3366FF"/>
                </a:solidFill>
              </a:rPr>
              <a:t>Sintesis</a:t>
            </a:r>
            <a:r>
              <a:rPr lang="en-US" sz="2000" dirty="0" smtClean="0">
                <a:solidFill>
                  <a:srgbClr val="3366FF"/>
                </a:solidFill>
              </a:rPr>
              <a:t> de </a:t>
            </a:r>
            <a:r>
              <a:rPr lang="en-US" sz="2000" dirty="0" err="1" smtClean="0">
                <a:solidFill>
                  <a:srgbClr val="3366FF"/>
                </a:solidFill>
              </a:rPr>
              <a:t>proteinas</a:t>
            </a:r>
            <a:endParaRPr lang="en-US" sz="20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37236" y="3051786"/>
            <a:ext cx="6840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La </a:t>
            </a:r>
            <a:r>
              <a:rPr lang="en-US" sz="2000" dirty="0" err="1" smtClean="0">
                <a:solidFill>
                  <a:srgbClr val="3366FF"/>
                </a:solidFill>
              </a:rPr>
              <a:t>replicación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el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</a:t>
            </a:r>
            <a:r>
              <a:rPr lang="en-US" sz="2000" dirty="0" err="1" smtClean="0"/>
              <a:t>mediante</a:t>
            </a:r>
            <a:r>
              <a:rPr lang="en-US" sz="2000" dirty="0" smtClean="0"/>
              <a:t> el </a:t>
            </a:r>
            <a:r>
              <a:rPr lang="en-US" sz="2000" dirty="0" err="1" smtClean="0"/>
              <a:t>cual</a:t>
            </a:r>
            <a:r>
              <a:rPr lang="en-US" sz="2000" dirty="0" smtClean="0"/>
              <a:t> el DNA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dirty="0" err="1" smtClean="0"/>
              <a:t>Hace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copia</a:t>
            </a:r>
            <a:r>
              <a:rPr lang="en-US" sz="2000" dirty="0" smtClean="0"/>
              <a:t> de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mismo</a:t>
            </a:r>
            <a:r>
              <a:rPr lang="en-US" sz="2000" dirty="0" smtClean="0"/>
              <a:t> </a:t>
            </a:r>
            <a:r>
              <a:rPr lang="en-US" sz="2000" dirty="0" err="1" smtClean="0"/>
              <a:t>cuando</a:t>
            </a:r>
            <a:r>
              <a:rPr lang="en-US" sz="2000" dirty="0" smtClean="0"/>
              <a:t> se divide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celula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403443" y="3910932"/>
            <a:ext cx="64890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La </a:t>
            </a:r>
            <a:r>
              <a:rPr lang="en-US" sz="2000" dirty="0" err="1" smtClean="0">
                <a:solidFill>
                  <a:srgbClr val="3366FF"/>
                </a:solidFill>
              </a:rPr>
              <a:t>Transcripcion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la </a:t>
            </a:r>
            <a:r>
              <a:rPr lang="en-US" sz="2000" dirty="0" err="1" smtClean="0"/>
              <a:t>sintesis</a:t>
            </a:r>
            <a:r>
              <a:rPr lang="en-US" sz="2000" dirty="0" smtClean="0"/>
              <a:t> </a:t>
            </a:r>
            <a:r>
              <a:rPr lang="en-US" sz="2000" dirty="0" err="1" smtClean="0"/>
              <a:t>ordenada</a:t>
            </a:r>
            <a:r>
              <a:rPr lang="en-US" sz="2000" dirty="0" smtClean="0"/>
              <a:t> de </a:t>
            </a:r>
            <a:r>
              <a:rPr lang="en-US" sz="2000" dirty="0" smtClean="0">
                <a:solidFill>
                  <a:srgbClr val="3366FF"/>
                </a:solidFill>
              </a:rPr>
              <a:t>ARN </a:t>
            </a:r>
            <a:r>
              <a:rPr lang="en-US" sz="2000" dirty="0" smtClean="0"/>
              <a:t> </a:t>
            </a:r>
            <a:r>
              <a:rPr lang="en-US" sz="2000" dirty="0" err="1" smtClean="0"/>
              <a:t>desde</a:t>
            </a:r>
            <a:r>
              <a:rPr lang="en-US" sz="2000" dirty="0" smtClean="0"/>
              <a:t> el ADN: la </a:t>
            </a:r>
            <a:r>
              <a:rPr lang="en-US" sz="2000" dirty="0" err="1" smtClean="0"/>
              <a:t>informacion</a:t>
            </a:r>
            <a:r>
              <a:rPr lang="en-US" sz="2000" dirty="0" smtClean="0"/>
              <a:t> </a:t>
            </a:r>
            <a:r>
              <a:rPr lang="en-US" sz="2000" dirty="0" err="1" smtClean="0"/>
              <a:t>genetica</a:t>
            </a:r>
            <a:r>
              <a:rPr lang="en-US" sz="2000" dirty="0" smtClean="0"/>
              <a:t> </a:t>
            </a:r>
            <a:r>
              <a:rPr lang="en-US" sz="2000" dirty="0" err="1" smtClean="0"/>
              <a:t>almacenada</a:t>
            </a:r>
            <a:r>
              <a:rPr lang="en-US" sz="2000" dirty="0" smtClean="0"/>
              <a:t> del ADN </a:t>
            </a:r>
            <a:r>
              <a:rPr lang="en-US" sz="2000" dirty="0" err="1" smtClean="0"/>
              <a:t>pasa</a:t>
            </a:r>
            <a:r>
              <a:rPr lang="en-US" sz="2000" dirty="0" smtClean="0"/>
              <a:t> al ARN</a:t>
            </a:r>
            <a:endParaRPr lang="en-US" sz="20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555777" y="5076719"/>
            <a:ext cx="63367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La </a:t>
            </a:r>
            <a:r>
              <a:rPr lang="en-US" sz="2000" dirty="0" err="1" smtClean="0">
                <a:solidFill>
                  <a:srgbClr val="3366FF"/>
                </a:solidFill>
              </a:rPr>
              <a:t>Traduccion</a:t>
            </a:r>
            <a:r>
              <a:rPr lang="en-US" sz="2000" dirty="0" smtClean="0">
                <a:solidFill>
                  <a:srgbClr val="3366FF"/>
                </a:solidFill>
              </a:rPr>
              <a:t>: </a:t>
            </a:r>
            <a:r>
              <a:rPr lang="en-US" sz="2000" dirty="0" err="1" smtClean="0"/>
              <a:t>es</a:t>
            </a:r>
            <a:r>
              <a:rPr lang="en-US" sz="2000" dirty="0" smtClean="0"/>
              <a:t> la </a:t>
            </a:r>
            <a:r>
              <a:rPr lang="en-US" sz="2000" dirty="0" err="1" smtClean="0">
                <a:solidFill>
                  <a:srgbClr val="3366FF"/>
                </a:solidFill>
              </a:rPr>
              <a:t>sintesis</a:t>
            </a:r>
            <a:r>
              <a:rPr lang="en-US" sz="2000" dirty="0" smtClean="0">
                <a:solidFill>
                  <a:srgbClr val="3366FF"/>
                </a:solidFill>
              </a:rPr>
              <a:t> de </a:t>
            </a:r>
            <a:r>
              <a:rPr lang="en-US" sz="2000" dirty="0" err="1" smtClean="0">
                <a:solidFill>
                  <a:srgbClr val="3366FF"/>
                </a:solidFill>
              </a:rPr>
              <a:t>proteinas</a:t>
            </a:r>
            <a:r>
              <a:rPr lang="en-US" sz="2000" dirty="0" smtClean="0">
                <a:solidFill>
                  <a:srgbClr val="3366FF"/>
                </a:solidFill>
              </a:rPr>
              <a:t> del ARN</a:t>
            </a:r>
            <a:r>
              <a:rPr lang="en-US" sz="2000" dirty="0" smtClean="0"/>
              <a:t>;</a:t>
            </a:r>
            <a:endParaRPr lang="en-US" sz="2000" dirty="0"/>
          </a:p>
          <a:p>
            <a:pPr algn="just" eaLnBrk="1" hangingPunct="1"/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decir</a:t>
            </a:r>
            <a:r>
              <a:rPr lang="en-US" sz="2000" dirty="0" smtClean="0"/>
              <a:t> la </a:t>
            </a:r>
            <a:r>
              <a:rPr lang="en-US" sz="2000" dirty="0" err="1" smtClean="0"/>
              <a:t>informacion</a:t>
            </a:r>
            <a:r>
              <a:rPr lang="en-US" sz="2000" dirty="0" smtClean="0"/>
              <a:t> </a:t>
            </a:r>
            <a:r>
              <a:rPr lang="en-US" sz="2000" dirty="0" err="1" smtClean="0"/>
              <a:t>genetica</a:t>
            </a:r>
            <a:r>
              <a:rPr lang="en-US" sz="2000" dirty="0" smtClean="0"/>
              <a:t> </a:t>
            </a:r>
            <a:r>
              <a:rPr lang="en-US" sz="2000" dirty="0" err="1" smtClean="0"/>
              <a:t>determinada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</a:t>
            </a:r>
          </a:p>
          <a:p>
            <a:pPr algn="just" eaLnBrk="1" hangingPunct="1"/>
            <a:r>
              <a:rPr lang="en-US" sz="2000" dirty="0" err="1" smtClean="0"/>
              <a:t>Secuencia</a:t>
            </a:r>
            <a:r>
              <a:rPr lang="en-US" sz="2000" dirty="0" smtClean="0"/>
              <a:t> </a:t>
            </a:r>
            <a:r>
              <a:rPr lang="en-US" sz="2000" dirty="0" err="1" smtClean="0"/>
              <a:t>especifica</a:t>
            </a:r>
            <a:r>
              <a:rPr lang="en-US" sz="2000" dirty="0" smtClean="0"/>
              <a:t> de </a:t>
            </a:r>
            <a:r>
              <a:rPr lang="en-US" sz="2000" dirty="0" err="1" smtClean="0"/>
              <a:t>aminoacidos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 </a:t>
            </a:r>
            <a:r>
              <a:rPr lang="en-US" sz="2000" dirty="0" err="1" smtClean="0"/>
              <a:t>proteina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13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mi02788_22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10" y="886371"/>
            <a:ext cx="4126905" cy="5652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407033" y="1400090"/>
            <a:ext cx="36144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Antes de </a:t>
            </a:r>
            <a:r>
              <a:rPr lang="en-US" sz="2000" dirty="0" err="1" smtClean="0">
                <a:latin typeface="Arial"/>
                <a:cs typeface="Arial"/>
              </a:rPr>
              <a:t>replicarse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Separacion</a:t>
            </a:r>
            <a:r>
              <a:rPr lang="en-US" sz="2000" dirty="0" smtClean="0">
                <a:latin typeface="Arial"/>
                <a:cs typeface="Arial"/>
              </a:rPr>
              <a:t> de </a:t>
            </a:r>
            <a:r>
              <a:rPr lang="en-US" sz="2000" dirty="0" err="1" smtClean="0">
                <a:latin typeface="Arial"/>
                <a:cs typeface="Arial"/>
              </a:rPr>
              <a:t>hebras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En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replicacion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Se forma </a:t>
            </a:r>
            <a:r>
              <a:rPr lang="en-US" sz="2000" dirty="0" err="1" smtClean="0">
                <a:latin typeface="Arial"/>
                <a:cs typeface="Arial"/>
              </a:rPr>
              <a:t>una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nueva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hebra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4" name="Straight Arrow Connector 7"/>
          <p:cNvCxnSpPr/>
          <p:nvPr/>
        </p:nvCxnSpPr>
        <p:spPr>
          <a:xfrm flipV="1">
            <a:off x="2800388" y="1579172"/>
            <a:ext cx="3219412" cy="32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"/>
          <p:cNvCxnSpPr/>
          <p:nvPr/>
        </p:nvCxnSpPr>
        <p:spPr>
          <a:xfrm flipV="1">
            <a:off x="2830683" y="3128572"/>
            <a:ext cx="2709692" cy="32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2"/>
          <p:cNvCxnSpPr/>
          <p:nvPr/>
        </p:nvCxnSpPr>
        <p:spPr>
          <a:xfrm flipV="1">
            <a:off x="1514494" y="4287447"/>
            <a:ext cx="3219412" cy="32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506942" y="606100"/>
            <a:ext cx="24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DNA Replication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14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506942" y="606100"/>
            <a:ext cx="24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DNA Replication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9" name="Picture 8" descr="DNA_replication_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7757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5316074"/>
            <a:ext cx="877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Enzimas</a:t>
            </a:r>
            <a:r>
              <a:rPr lang="en-US" b="1" dirty="0" smtClean="0"/>
              <a:t> </a:t>
            </a:r>
            <a:r>
              <a:rPr lang="en-US" b="1" dirty="0" err="1" smtClean="0"/>
              <a:t>involucradas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la </a:t>
            </a:r>
            <a:r>
              <a:rPr lang="en-US" b="1" dirty="0" err="1" smtClean="0"/>
              <a:t>replicacion</a:t>
            </a:r>
            <a:r>
              <a:rPr lang="en-US" b="1" dirty="0" smtClean="0"/>
              <a:t>: </a:t>
            </a:r>
            <a:r>
              <a:rPr lang="en-US" dirty="0" smtClean="0"/>
              <a:t>DNA </a:t>
            </a:r>
            <a:r>
              <a:rPr lang="en-US" dirty="0" err="1" smtClean="0"/>
              <a:t>Helicasa</a:t>
            </a:r>
            <a:r>
              <a:rPr lang="en-US" dirty="0" smtClean="0"/>
              <a:t>, DNA </a:t>
            </a:r>
            <a:r>
              <a:rPr lang="en-US" dirty="0" err="1" smtClean="0"/>
              <a:t>Plymerasa</a:t>
            </a:r>
            <a:r>
              <a:rPr lang="en-US" dirty="0" smtClean="0"/>
              <a:t>, DNA clamp, Single-Strand Binding Proteins, </a:t>
            </a:r>
            <a:r>
              <a:rPr lang="en-US" dirty="0" err="1" smtClean="0"/>
              <a:t>Topoisomerasa</a:t>
            </a:r>
            <a:r>
              <a:rPr lang="en-US" dirty="0" smtClean="0"/>
              <a:t>, DNA </a:t>
            </a:r>
            <a:r>
              <a:rPr lang="en-US" dirty="0" err="1" smtClean="0"/>
              <a:t>Girasa</a:t>
            </a:r>
            <a:r>
              <a:rPr lang="en-US" dirty="0" smtClean="0"/>
              <a:t>, DNA </a:t>
            </a:r>
            <a:r>
              <a:rPr lang="en-US" dirty="0" err="1" smtClean="0"/>
              <a:t>Ligasa</a:t>
            </a:r>
            <a:r>
              <a:rPr lang="en-US" dirty="0" smtClean="0"/>
              <a:t>, </a:t>
            </a:r>
            <a:r>
              <a:rPr lang="en-US" dirty="0" err="1" smtClean="0"/>
              <a:t>Primasa</a:t>
            </a:r>
            <a:r>
              <a:rPr lang="en-US" dirty="0" smtClean="0"/>
              <a:t>, &amp; </a:t>
            </a:r>
            <a:r>
              <a:rPr lang="en-US" dirty="0" err="1" smtClean="0"/>
              <a:t>Telomerasa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15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057" y="658470"/>
            <a:ext cx="8785225" cy="40426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Replicación de ADN: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971600" y="1257021"/>
            <a:ext cx="6479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</a:rPr>
              <a:t>A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empareja</a:t>
            </a:r>
            <a:r>
              <a:rPr lang="en-US" dirty="0" smtClean="0"/>
              <a:t> con </a:t>
            </a:r>
            <a:r>
              <a:rPr lang="en-US" dirty="0" smtClean="0">
                <a:solidFill>
                  <a:srgbClr val="3366FF"/>
                </a:solidFill>
              </a:rPr>
              <a:t>T</a:t>
            </a:r>
            <a:r>
              <a:rPr lang="en-US" dirty="0"/>
              <a:t>, y</a:t>
            </a: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G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empareja</a:t>
            </a:r>
            <a:r>
              <a:rPr lang="en-US" dirty="0" smtClean="0"/>
              <a:t> con </a:t>
            </a:r>
            <a:r>
              <a:rPr lang="en-US" dirty="0">
                <a:solidFill>
                  <a:srgbClr val="3366FF"/>
                </a:solidFill>
              </a:rPr>
              <a:t>C</a:t>
            </a:r>
            <a:r>
              <a:rPr lang="en-US" dirty="0"/>
              <a:t>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1713" y="3371017"/>
            <a:ext cx="8446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replicacion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una</a:t>
            </a:r>
            <a:r>
              <a:rPr lang="en-US" dirty="0" smtClean="0">
                <a:solidFill>
                  <a:srgbClr val="3366FF"/>
                </a:solidFill>
              </a:rPr>
              <a:t> sola </a:t>
            </a:r>
            <a:r>
              <a:rPr lang="en-US" dirty="0" err="1" smtClean="0">
                <a:solidFill>
                  <a:srgbClr val="3366FF"/>
                </a:solidFill>
              </a:rPr>
              <a:t>direccion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plantilla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esde</a:t>
            </a:r>
            <a:r>
              <a:rPr lang="en-US" dirty="0" smtClean="0"/>
              <a:t> el </a:t>
            </a:r>
            <a:r>
              <a:rPr lang="en-US" dirty="0" err="1" smtClean="0"/>
              <a:t>extremo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3</a:t>
            </a:r>
            <a:r>
              <a:rPr lang="ja-JP" altLang="en-US" dirty="0">
                <a:solidFill>
                  <a:srgbClr val="3366FF"/>
                </a:solidFill>
              </a:rPr>
              <a:t>’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dirty="0" smtClean="0">
                <a:solidFill>
                  <a:srgbClr val="3366FF"/>
                </a:solidFill>
              </a:rPr>
              <a:t>hasta el 5</a:t>
            </a:r>
            <a:r>
              <a:rPr lang="ja-JP" altLang="en-US" dirty="0" smtClean="0">
                <a:solidFill>
                  <a:srgbClr val="3366FF"/>
                </a:solidFill>
              </a:rPr>
              <a:t>’</a:t>
            </a:r>
            <a:endParaRPr lang="en-US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53761" y="1934885"/>
            <a:ext cx="866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dirty="0" smtClean="0"/>
              <a:t>Un enlace </a:t>
            </a:r>
            <a:r>
              <a:rPr lang="en-US" dirty="0" err="1" smtClean="0">
                <a:solidFill>
                  <a:srgbClr val="3366FF"/>
                </a:solidFill>
              </a:rPr>
              <a:t>fosfodiester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se forma entre el </a:t>
            </a:r>
            <a:r>
              <a:rPr lang="en-US" dirty="0" err="1" smtClean="0"/>
              <a:t>extremo</a:t>
            </a:r>
            <a:r>
              <a:rPr lang="en-US" dirty="0" smtClean="0"/>
              <a:t>  </a:t>
            </a:r>
            <a:r>
              <a:rPr lang="en-US" dirty="0"/>
              <a:t>5</a:t>
            </a:r>
            <a:r>
              <a:rPr lang="ja-JP" altLang="en-US" dirty="0"/>
              <a:t>’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fosfato</a:t>
            </a:r>
            <a:r>
              <a:rPr lang="en-US" altLang="ja-JP" dirty="0" smtClean="0"/>
              <a:t> del </a:t>
            </a:r>
            <a:r>
              <a:rPr lang="en-US" altLang="ja-JP" dirty="0" err="1" smtClean="0"/>
              <a:t>nucleosido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trifosfato</a:t>
            </a:r>
            <a:r>
              <a:rPr lang="en-US" altLang="ja-JP" dirty="0" smtClean="0"/>
              <a:t> y el </a:t>
            </a:r>
            <a:r>
              <a:rPr lang="en-US" altLang="ja-JP" dirty="0" err="1" smtClean="0"/>
              <a:t>extremo</a:t>
            </a:r>
            <a:r>
              <a:rPr lang="en-US" altLang="ja-JP" dirty="0" smtClean="0"/>
              <a:t> 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ja-JP" altLang="en-US" dirty="0"/>
              <a:t>’</a:t>
            </a:r>
            <a:r>
              <a:rPr lang="en-US" altLang="ja-JP" dirty="0"/>
              <a:t>-OH </a:t>
            </a:r>
            <a:r>
              <a:rPr lang="en-US" altLang="ja-JP" dirty="0" err="1" smtClean="0"/>
              <a:t>hidroxilo</a:t>
            </a:r>
            <a:r>
              <a:rPr lang="en-US" altLang="ja-JP" dirty="0" smtClean="0"/>
              <a:t> de la </a:t>
            </a:r>
            <a:r>
              <a:rPr lang="en-US" altLang="ja-JP" dirty="0" err="1" smtClean="0"/>
              <a:t>nueva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hebra</a:t>
            </a:r>
            <a:r>
              <a:rPr lang="en-US" altLang="ja-JP" dirty="0" smtClean="0"/>
              <a:t> de ADN</a:t>
            </a:r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32057" y="4448892"/>
            <a:ext cx="84466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directora</a:t>
            </a:r>
            <a:r>
              <a:rPr lang="en-US" dirty="0" smtClean="0"/>
              <a:t>, que </a:t>
            </a:r>
            <a:r>
              <a:rPr lang="en-US" dirty="0" err="1" smtClean="0"/>
              <a:t>crece</a:t>
            </a:r>
            <a:r>
              <a:rPr lang="en-US" dirty="0" smtClean="0"/>
              <a:t> </a:t>
            </a:r>
            <a:r>
              <a:rPr lang="en-US" dirty="0" err="1" smtClean="0"/>
              <a:t>continuamente</a:t>
            </a:r>
            <a:r>
              <a:rPr lang="en-US" dirty="0" smtClean="0"/>
              <a:t>,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retrasadora</a:t>
            </a:r>
            <a:r>
              <a:rPr lang="en-US" dirty="0" smtClean="0"/>
              <a:t>, que solo </a:t>
            </a:r>
            <a:r>
              <a:rPr lang="en-US" dirty="0" err="1" smtClean="0"/>
              <a:t>crece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r>
              <a:rPr lang="en-US" dirty="0" smtClean="0"/>
              <a:t> </a:t>
            </a:r>
            <a:r>
              <a:rPr lang="en-US" dirty="0" err="1" smtClean="0"/>
              <a:t>fragmentos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16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057" y="658470"/>
            <a:ext cx="8785225" cy="40426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Paso de ADN a ARN: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91895" y="1177140"/>
            <a:ext cx="8660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2200" dirty="0" smtClean="0"/>
              <a:t>Recordar que de ADN a ARN Timina (T) cambia por Uracilo (U) y que la </a:t>
            </a:r>
            <a:r>
              <a:rPr lang="es-CO" sz="2200" dirty="0" err="1" smtClean="0"/>
              <a:t>Desoxiribosa</a:t>
            </a:r>
            <a:r>
              <a:rPr lang="es-CO" sz="2200" dirty="0" smtClean="0"/>
              <a:t> cambia a Ribosa</a:t>
            </a:r>
            <a:endParaRPr lang="en-US" sz="2200" dirty="0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75586" y="2135685"/>
            <a:ext cx="86604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2200" dirty="0" smtClean="0"/>
              <a:t>La cadena de ARN es mas pequeña que la del ADN y no es doble </a:t>
            </a:r>
            <a:r>
              <a:rPr lang="es-CO" sz="2200" dirty="0" err="1" smtClean="0"/>
              <a:t>helice</a:t>
            </a:r>
            <a:r>
              <a:rPr lang="es-CO" sz="2200" dirty="0" smtClean="0"/>
              <a:t>.</a:t>
            </a:r>
            <a:endParaRPr lang="en-US" sz="2200" dirty="0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75585" y="2958211"/>
            <a:ext cx="866042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s-CO" sz="2200" dirty="0" smtClean="0"/>
              <a:t>Hay 3 tipos de ARN: </a:t>
            </a:r>
          </a:p>
          <a:p>
            <a:pPr algn="just" eaLnBrk="1" hangingPunct="1">
              <a:buFont typeface="Arial" charset="0"/>
              <a:buChar char="•"/>
            </a:pPr>
            <a:endParaRPr lang="es-CO" sz="2200" dirty="0" smtClean="0"/>
          </a:p>
          <a:p>
            <a:pPr algn="just" eaLnBrk="1" hangingPunct="1">
              <a:buFont typeface="Arial" charset="0"/>
              <a:buChar char="•"/>
            </a:pPr>
            <a:r>
              <a:rPr lang="es-CO" sz="2200" dirty="0" smtClean="0"/>
              <a:t>ARN </a:t>
            </a:r>
            <a:r>
              <a:rPr lang="en-US" sz="2200" dirty="0" smtClean="0">
                <a:solidFill>
                  <a:srgbClr val="3366FF"/>
                </a:solidFill>
              </a:rPr>
              <a:t>ribosomal </a:t>
            </a:r>
            <a:r>
              <a:rPr lang="en-US" sz="2200" dirty="0" smtClean="0"/>
              <a:t>(</a:t>
            </a:r>
            <a:r>
              <a:rPr lang="en-US" sz="2200" dirty="0" err="1" smtClean="0"/>
              <a:t>rRNA</a:t>
            </a:r>
            <a:r>
              <a:rPr lang="en-US" sz="2200" dirty="0" smtClean="0"/>
              <a:t>): prove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sitios</a:t>
            </a:r>
            <a:r>
              <a:rPr lang="en-US" sz="2200" dirty="0" smtClean="0"/>
              <a:t> </a:t>
            </a:r>
            <a:r>
              <a:rPr lang="en-US" sz="2200" dirty="0" err="1" smtClean="0"/>
              <a:t>donde</a:t>
            </a:r>
            <a:r>
              <a:rPr lang="en-US" sz="2200" dirty="0" smtClean="0"/>
              <a:t> se </a:t>
            </a:r>
            <a:r>
              <a:rPr lang="en-US" sz="2200" dirty="0" err="1" smtClean="0"/>
              <a:t>ensamblan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polipeptidos</a:t>
            </a:r>
            <a:r>
              <a:rPr lang="en-US" sz="2200" dirty="0" smtClean="0"/>
              <a:t> para la </a:t>
            </a:r>
            <a:r>
              <a:rPr lang="en-US" sz="2200" dirty="0" err="1" smtClean="0"/>
              <a:t>sintesis</a:t>
            </a:r>
            <a:r>
              <a:rPr lang="en-US" sz="2200" dirty="0" smtClean="0"/>
              <a:t> </a:t>
            </a:r>
            <a:r>
              <a:rPr lang="en-US" sz="2200" dirty="0" err="1" smtClean="0"/>
              <a:t>proteica</a:t>
            </a:r>
            <a:endParaRPr lang="en-US" sz="2200" dirty="0" smtClean="0"/>
          </a:p>
          <a:p>
            <a:pPr algn="just" eaLnBrk="1" hangingPunct="1">
              <a:buFont typeface="Arial" charset="0"/>
              <a:buChar char="•"/>
            </a:pPr>
            <a:endParaRPr lang="en-US" sz="2200" dirty="0" smtClean="0"/>
          </a:p>
          <a:p>
            <a:pPr algn="just" eaLnBrk="1" hangingPunct="1">
              <a:buFont typeface="Arial" charset="0"/>
              <a:buChar char="•"/>
            </a:pPr>
            <a:r>
              <a:rPr lang="en-US" sz="2200" dirty="0" smtClean="0"/>
              <a:t>ARN </a:t>
            </a:r>
            <a:r>
              <a:rPr lang="en-US" sz="2200" dirty="0" err="1" smtClean="0">
                <a:solidFill>
                  <a:srgbClr val="3366FF"/>
                </a:solidFill>
              </a:rPr>
              <a:t>mensajero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smtClean="0"/>
              <a:t>mRNA): </a:t>
            </a:r>
            <a:r>
              <a:rPr lang="en-US" sz="2200" dirty="0" err="1" smtClean="0"/>
              <a:t>lleva</a:t>
            </a:r>
            <a:r>
              <a:rPr lang="en-US" sz="2200" dirty="0" smtClean="0"/>
              <a:t> la </a:t>
            </a:r>
            <a:r>
              <a:rPr lang="en-US" sz="2200" dirty="0" err="1" smtClean="0"/>
              <a:t>informacion</a:t>
            </a:r>
            <a:r>
              <a:rPr lang="en-US" sz="2200" dirty="0" smtClean="0"/>
              <a:t> del ADN al </a:t>
            </a:r>
            <a:r>
              <a:rPr lang="en-US" sz="2200" dirty="0" err="1" smtClean="0"/>
              <a:t>ribosoma</a:t>
            </a:r>
            <a:endParaRPr lang="en-US" sz="2200" dirty="0" smtClean="0"/>
          </a:p>
          <a:p>
            <a:pPr algn="just" eaLnBrk="1" hangingPunct="1">
              <a:buFont typeface="Arial" charset="0"/>
              <a:buChar char="•"/>
            </a:pPr>
            <a:endParaRPr lang="en-US" sz="2200" dirty="0" smtClean="0"/>
          </a:p>
          <a:p>
            <a:pPr algn="just" eaLnBrk="1" hangingPunct="1">
              <a:buFont typeface="Arial" charset="0"/>
              <a:buChar char="•"/>
            </a:pPr>
            <a:r>
              <a:rPr lang="en-US" sz="2200" dirty="0" smtClean="0"/>
              <a:t>ARN de </a:t>
            </a:r>
            <a:r>
              <a:rPr lang="en-US" sz="2200" dirty="0" err="1" smtClean="0">
                <a:solidFill>
                  <a:srgbClr val="3366FF"/>
                </a:solidFill>
              </a:rPr>
              <a:t>transferencia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tRNA</a:t>
            </a:r>
            <a:r>
              <a:rPr lang="en-US" sz="2200" dirty="0" smtClean="0"/>
              <a:t>): </a:t>
            </a:r>
            <a:r>
              <a:rPr lang="en-US" sz="2200" dirty="0" err="1" smtClean="0"/>
              <a:t>trae</a:t>
            </a:r>
            <a:r>
              <a:rPr lang="en-US" sz="2200" dirty="0" smtClean="0"/>
              <a:t> </a:t>
            </a:r>
            <a:r>
              <a:rPr lang="en-US" sz="2200" dirty="0" err="1" smtClean="0"/>
              <a:t>aminoacidos</a:t>
            </a:r>
            <a:r>
              <a:rPr lang="en-US" sz="2200" dirty="0" smtClean="0"/>
              <a:t> </a:t>
            </a:r>
            <a:r>
              <a:rPr lang="en-US" sz="2200" dirty="0" err="1" smtClean="0"/>
              <a:t>especificos</a:t>
            </a:r>
            <a:r>
              <a:rPr lang="en-US" sz="2200" dirty="0" smtClean="0"/>
              <a:t> </a:t>
            </a:r>
            <a:r>
              <a:rPr lang="en-US" sz="2200" dirty="0" err="1" smtClean="0"/>
              <a:t>desde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ribosomas</a:t>
            </a:r>
            <a:r>
              <a:rPr lang="en-US" sz="2200" dirty="0" smtClean="0"/>
              <a:t> para la </a:t>
            </a:r>
            <a:r>
              <a:rPr lang="en-US" sz="2200" dirty="0" err="1" smtClean="0"/>
              <a:t>sintesis</a:t>
            </a:r>
            <a:r>
              <a:rPr lang="en-US" sz="2200" dirty="0" smtClean="0"/>
              <a:t> de </a:t>
            </a:r>
            <a:r>
              <a:rPr lang="en-US" sz="2200" dirty="0" err="1" smtClean="0"/>
              <a:t>proteinas</a:t>
            </a:r>
            <a:endParaRPr lang="en-U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17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057" y="658470"/>
            <a:ext cx="8785225" cy="40426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Proceso de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transcripcion</a:t>
            </a: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5817" y="1244886"/>
            <a:ext cx="82081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El </a:t>
            </a:r>
            <a:r>
              <a:rPr lang="en-US" sz="2200" dirty="0"/>
              <a:t>DNA </a:t>
            </a:r>
            <a:r>
              <a:rPr lang="en-US" sz="2200" dirty="0" smtClean="0"/>
              <a:t>se parte </a:t>
            </a:r>
            <a:r>
              <a:rPr lang="en-US" sz="2200" dirty="0" err="1" smtClean="0"/>
              <a:t>en</a:t>
            </a:r>
            <a:r>
              <a:rPr lang="en-US" sz="2200" dirty="0" smtClean="0"/>
              <a:t> dos </a:t>
            </a:r>
            <a:r>
              <a:rPr lang="en-US" sz="2200" dirty="0" err="1" smtClean="0"/>
              <a:t>hebras</a:t>
            </a:r>
            <a:r>
              <a:rPr lang="en-US" sz="2200" dirty="0" smtClean="0"/>
              <a:t>: la </a:t>
            </a:r>
            <a:r>
              <a:rPr lang="en-US" sz="2200" dirty="0" err="1" smtClean="0"/>
              <a:t>plantilla</a:t>
            </a:r>
            <a:r>
              <a:rPr lang="en-US" sz="2200" dirty="0" smtClean="0"/>
              <a:t> que </a:t>
            </a:r>
            <a:r>
              <a:rPr lang="en-US" sz="2200" dirty="0" err="1" smtClean="0"/>
              <a:t>sintetiza</a:t>
            </a:r>
            <a:r>
              <a:rPr lang="en-US" sz="2200" dirty="0" smtClean="0"/>
              <a:t> al RNA</a:t>
            </a:r>
          </a:p>
          <a:p>
            <a:pPr eaLnBrk="1" hangingPunct="1"/>
            <a:r>
              <a:rPr lang="en-US" sz="2200" dirty="0" smtClean="0"/>
              <a:t>Y la </a:t>
            </a:r>
            <a:r>
              <a:rPr lang="en-US" sz="2200" dirty="0" err="1" smtClean="0"/>
              <a:t>plantilla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informativa</a:t>
            </a:r>
            <a:r>
              <a:rPr lang="en-US" sz="2200" dirty="0" smtClean="0"/>
              <a:t>, que no se </a:t>
            </a:r>
            <a:r>
              <a:rPr lang="en-US" sz="2200" dirty="0" err="1" smtClean="0"/>
              <a:t>utiliza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0332" y="2133421"/>
            <a:ext cx="72330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/>
              <a:t>La </a:t>
            </a:r>
            <a:r>
              <a:rPr lang="en-US" sz="2200" dirty="0" err="1" smtClean="0"/>
              <a:t>transcripcion</a:t>
            </a:r>
            <a:r>
              <a:rPr lang="en-US" sz="2200" dirty="0" smtClean="0"/>
              <a:t> </a:t>
            </a:r>
            <a:r>
              <a:rPr lang="en-US" sz="2200" dirty="0" err="1" smtClean="0"/>
              <a:t>inicia</a:t>
            </a:r>
            <a:r>
              <a:rPr lang="en-US" sz="2200" dirty="0" smtClean="0"/>
              <a:t> del </a:t>
            </a:r>
            <a:r>
              <a:rPr lang="en-US" sz="2200" dirty="0" err="1" smtClean="0"/>
              <a:t>extremo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3366FF"/>
                </a:solidFill>
              </a:rPr>
              <a:t>3</a:t>
            </a:r>
            <a:r>
              <a:rPr lang="ja-JP" altLang="en-US" sz="2200" dirty="0">
                <a:solidFill>
                  <a:srgbClr val="3366FF"/>
                </a:solidFill>
              </a:rPr>
              <a:t>’</a:t>
            </a:r>
            <a:r>
              <a:rPr lang="en-US" altLang="ja-JP" sz="2200" dirty="0">
                <a:solidFill>
                  <a:srgbClr val="3366FF"/>
                </a:solidFill>
              </a:rPr>
              <a:t> </a:t>
            </a:r>
            <a:r>
              <a:rPr lang="en-US" altLang="ja-JP" sz="2200" dirty="0" smtClean="0">
                <a:solidFill>
                  <a:srgbClr val="3366FF"/>
                </a:solidFill>
              </a:rPr>
              <a:t>al  </a:t>
            </a:r>
            <a:r>
              <a:rPr lang="en-US" altLang="ja-JP" sz="2200" dirty="0">
                <a:solidFill>
                  <a:srgbClr val="3366FF"/>
                </a:solidFill>
              </a:rPr>
              <a:t>5</a:t>
            </a:r>
            <a:r>
              <a:rPr lang="ja-JP" altLang="en-US" sz="2200" dirty="0" smtClean="0">
                <a:solidFill>
                  <a:srgbClr val="3366FF"/>
                </a:solidFill>
              </a:rPr>
              <a:t>’</a:t>
            </a:r>
            <a:r>
              <a:rPr lang="en-US" altLang="ja-JP" sz="2200" dirty="0" err="1" smtClean="0"/>
              <a:t>en</a:t>
            </a:r>
            <a:r>
              <a:rPr lang="en-US" altLang="ja-JP" sz="2200" dirty="0" smtClean="0"/>
              <a:t> la </a:t>
            </a:r>
            <a:r>
              <a:rPr lang="en-US" altLang="ja-JP" sz="2200" dirty="0" err="1" smtClean="0"/>
              <a:t>plantilla</a:t>
            </a:r>
            <a:endParaRPr lang="en-US" altLang="ja-JP" sz="2200" dirty="0">
              <a:solidFill>
                <a:srgbClr val="3366FF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60331" y="2840413"/>
            <a:ext cx="8756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smtClean="0"/>
              <a:t>Se forma un mRNA con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3366FF"/>
                </a:solidFill>
              </a:rPr>
              <a:t>secuencia</a:t>
            </a:r>
            <a:r>
              <a:rPr lang="en-US" sz="2200" dirty="0" smtClean="0">
                <a:solidFill>
                  <a:srgbClr val="3366FF"/>
                </a:solidFill>
              </a:rPr>
              <a:t> </a:t>
            </a:r>
            <a:r>
              <a:rPr lang="en-US" sz="2200" dirty="0" err="1" smtClean="0">
                <a:solidFill>
                  <a:srgbClr val="3366FF"/>
                </a:solidFill>
              </a:rPr>
              <a:t>complementaria</a:t>
            </a:r>
            <a:r>
              <a:rPr lang="en-US" sz="2200" dirty="0" smtClean="0">
                <a:solidFill>
                  <a:srgbClr val="3366FF"/>
                </a:solidFill>
              </a:rPr>
              <a:t> a</a:t>
            </a:r>
            <a:r>
              <a:rPr lang="en-US" sz="2200" dirty="0" smtClean="0"/>
              <a:t> la </a:t>
            </a:r>
            <a:r>
              <a:rPr lang="en-US" sz="2200" dirty="0" err="1" smtClean="0"/>
              <a:t>plantilla</a:t>
            </a:r>
            <a:r>
              <a:rPr lang="en-US" sz="2200" dirty="0" smtClean="0"/>
              <a:t> de la </a:t>
            </a:r>
            <a:r>
              <a:rPr lang="en-US" sz="2200" dirty="0" err="1" smtClean="0"/>
              <a:t>hebra</a:t>
            </a:r>
            <a:r>
              <a:rPr lang="en-US" sz="2200" dirty="0" smtClean="0"/>
              <a:t> de DNA y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secuencia</a:t>
            </a:r>
            <a:r>
              <a:rPr lang="en-US" sz="2200" dirty="0" smtClean="0"/>
              <a:t> exacta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plantilla</a:t>
            </a:r>
            <a:r>
              <a:rPr lang="en-US" sz="2200" dirty="0" smtClean="0"/>
              <a:t> informative de DNA. La U cambia de </a:t>
            </a:r>
            <a:r>
              <a:rPr lang="en-US" sz="2200" dirty="0" err="1" smtClean="0"/>
              <a:t>lugares</a:t>
            </a:r>
            <a:r>
              <a:rPr lang="en-US" sz="2200" dirty="0" smtClean="0"/>
              <a:t> con la T.</a:t>
            </a:r>
            <a:endParaRPr lang="en-U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18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057" y="658470"/>
            <a:ext cx="8785225" cy="40426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Proceso de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transcripcion</a:t>
            </a: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5" descr="smi02788_2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9" y="1174987"/>
            <a:ext cx="6480720" cy="539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19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836712"/>
            <a:ext cx="8785225" cy="2808287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Un breve repaso sobre el ADN: Bases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púricas</a:t>
            </a:r>
            <a:endParaRPr lang="es-CO" sz="2200" b="1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s-CO" sz="22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Son derivados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heterociclicos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de la purina (fusión de un anillo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pirimidínico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y uno de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imidazol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) y son las siguientes: Adenina y Guanina</a:t>
            </a:r>
          </a:p>
          <a:p>
            <a:pPr marL="0" indent="0" algn="just">
              <a:buNone/>
            </a:pPr>
            <a:endParaRPr lang="es-CO" sz="22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03" y="3068960"/>
            <a:ext cx="7126842" cy="2024047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057" y="658470"/>
            <a:ext cx="8785225" cy="40426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tRNA</a:t>
            </a: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91893" y="1094140"/>
            <a:ext cx="86604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2200" dirty="0" smtClean="0"/>
              <a:t>El ARN de transferencia contiene un aceptor en el extremo 3´, que lleva el aminoácido requerido, y un </a:t>
            </a:r>
            <a:r>
              <a:rPr lang="es-CO" sz="2200" dirty="0" err="1" smtClean="0"/>
              <a:t>anticodon</a:t>
            </a:r>
            <a:r>
              <a:rPr lang="es-CO" sz="2200" dirty="0" smtClean="0"/>
              <a:t> que identifica al aminoácido que se necesita.</a:t>
            </a:r>
            <a:endParaRPr lang="en-US" sz="2200" dirty="0"/>
          </a:p>
        </p:txBody>
      </p:sp>
      <p:pic>
        <p:nvPicPr>
          <p:cNvPr id="8" name="Picture 6" descr="smi02788_2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2" y="2233539"/>
            <a:ext cx="8230901" cy="3880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20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574948"/>
            <a:ext cx="8785225" cy="1989956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Codones: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CO" sz="2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información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genética </a:t>
            </a:r>
            <a:r>
              <a:rPr lang="es-CO" sz="2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en el </a:t>
            </a:r>
            <a:r>
              <a:rPr lang="es-CO" sz="2200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ARNm</a:t>
            </a:r>
            <a:r>
              <a:rPr lang="es-CO" sz="2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, se escribe a partir de cuatro letras, que corresponden a las bases nitrogenadas (A, C, G y U), las cuales van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agrupadas en grupos de a tres nucleótidos que codifican para un aminoácido especifico. Cada triplete es llamado </a:t>
            </a: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codón.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512" y="2564904"/>
            <a:ext cx="8785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3366FF"/>
                </a:solidFill>
              </a:rPr>
              <a:t>UAC </a:t>
            </a:r>
            <a:r>
              <a:rPr lang="en-US" sz="2200" dirty="0" err="1" smtClean="0"/>
              <a:t>es</a:t>
            </a:r>
            <a:r>
              <a:rPr lang="en-US" sz="2200" dirty="0" smtClean="0"/>
              <a:t> el codon para el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3366FF"/>
                </a:solidFill>
              </a:rPr>
              <a:t>serina</a:t>
            </a:r>
            <a:r>
              <a:rPr lang="en-US" sz="2200" dirty="0" smtClean="0">
                <a:solidFill>
                  <a:srgbClr val="3366FF"/>
                </a:solidFill>
              </a:rPr>
              <a:t>.</a:t>
            </a:r>
            <a:r>
              <a:rPr lang="en-US" sz="2200" dirty="0" smtClean="0"/>
              <a:t> </a:t>
            </a:r>
          </a:p>
          <a:p>
            <a:pPr algn="ctr" eaLnBrk="1" hangingPunct="1"/>
            <a:r>
              <a:rPr lang="en-US" sz="2200" dirty="0" smtClean="0">
                <a:solidFill>
                  <a:srgbClr val="3366FF"/>
                </a:solidFill>
              </a:rPr>
              <a:t>UGC</a:t>
            </a:r>
            <a:r>
              <a:rPr lang="en-US" sz="2200" dirty="0" smtClean="0">
                <a:solidFill>
                  <a:srgbClr val="3333FF"/>
                </a:solidFill>
              </a:rPr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el codon para el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3333FF"/>
                </a:solidFill>
              </a:rPr>
              <a:t>cisteina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3166" y="3563255"/>
            <a:ext cx="8785225" cy="260863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En el ribosoma: se sintetiza las proteínas a partir de aminoácidos con la información contenida en el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ARNm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 En total hay 64 codones que codifican para 20 aminoácidos, un codón de inicio y 3 posibilidades de parada durante la traducción.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Los codones se escriben del extremo </a:t>
            </a:r>
            <a:r>
              <a:rPr lang="en-US" sz="2200" dirty="0">
                <a:solidFill>
                  <a:srgbClr val="3366FF"/>
                </a:solidFill>
              </a:rPr>
              <a:t>5’ </a:t>
            </a:r>
            <a:r>
              <a:rPr lang="en-US" sz="2200" dirty="0" smtClean="0">
                <a:solidFill>
                  <a:srgbClr val="3366FF"/>
                </a:solidFill>
              </a:rPr>
              <a:t>al </a:t>
            </a:r>
            <a:r>
              <a:rPr lang="en-US" sz="2200" dirty="0">
                <a:solidFill>
                  <a:srgbClr val="3366FF"/>
                </a:solidFill>
              </a:rPr>
              <a:t>3’ </a:t>
            </a:r>
            <a:r>
              <a:rPr lang="en-US" sz="2200" dirty="0" err="1" smtClean="0">
                <a:solidFill>
                  <a:srgbClr val="3366FF"/>
                </a:solidFill>
              </a:rPr>
              <a:t>en</a:t>
            </a:r>
            <a:r>
              <a:rPr lang="en-US" sz="2200" dirty="0" smtClean="0">
                <a:solidFill>
                  <a:srgbClr val="3366FF"/>
                </a:solidFill>
              </a:rPr>
              <a:t> el </a:t>
            </a:r>
            <a:r>
              <a:rPr lang="en-US" sz="2200" dirty="0"/>
              <a:t>mRNA 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21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381" y="619427"/>
            <a:ext cx="8785225" cy="361301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Codones: sentido de la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traduccion</a:t>
            </a: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848" y="1091001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3366FF"/>
                </a:solidFill>
              </a:rPr>
              <a:t>El mRNA (</a:t>
            </a:r>
            <a:r>
              <a:rPr lang="en-US" dirty="0" err="1" smtClean="0">
                <a:solidFill>
                  <a:srgbClr val="3366FF"/>
                </a:solidFill>
              </a:rPr>
              <a:t>mensajero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err="1" smtClean="0">
                <a:solidFill>
                  <a:srgbClr val="3366FF"/>
                </a:solidFill>
              </a:rPr>
              <a:t>contiene</a:t>
            </a:r>
            <a:r>
              <a:rPr lang="en-US" dirty="0" smtClean="0">
                <a:solidFill>
                  <a:srgbClr val="3366FF"/>
                </a:solidFill>
              </a:rPr>
              <a:t> la </a:t>
            </a:r>
            <a:r>
              <a:rPr lang="en-US" dirty="0" err="1" smtClean="0">
                <a:solidFill>
                  <a:srgbClr val="3366FF"/>
                </a:solidFill>
              </a:rPr>
              <a:t>secuencia</a:t>
            </a:r>
            <a:r>
              <a:rPr lang="en-US" dirty="0" smtClean="0">
                <a:solidFill>
                  <a:srgbClr val="3366FF"/>
                </a:solidFill>
              </a:rPr>
              <a:t> de </a:t>
            </a:r>
            <a:r>
              <a:rPr lang="en-US" dirty="0" err="1" smtClean="0">
                <a:solidFill>
                  <a:srgbClr val="3366FF"/>
                </a:solidFill>
              </a:rPr>
              <a:t>codones</a:t>
            </a:r>
            <a:r>
              <a:rPr lang="en-US" dirty="0" smtClean="0">
                <a:solidFill>
                  <a:srgbClr val="3366FF"/>
                </a:solidFill>
              </a:rPr>
              <a:t> que</a:t>
            </a:r>
            <a:r>
              <a:rPr lang="en-US" dirty="0" smtClean="0"/>
              <a:t> </a:t>
            </a:r>
            <a:r>
              <a:rPr lang="en-US" dirty="0" err="1" smtClean="0"/>
              <a:t>determinan</a:t>
            </a:r>
            <a:r>
              <a:rPr lang="en-US" dirty="0" smtClean="0"/>
              <a:t> el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aminoacidos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proteina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4848" y="2072231"/>
            <a:ext cx="8768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 smtClean="0"/>
              <a:t>Los </a:t>
            </a:r>
            <a:r>
              <a:rPr lang="en-US" dirty="0" err="1" smtClean="0">
                <a:solidFill>
                  <a:srgbClr val="3366FF"/>
                </a:solidFill>
              </a:rPr>
              <a:t>tRNAs</a:t>
            </a:r>
            <a:r>
              <a:rPr lang="en-US" dirty="0" smtClean="0">
                <a:solidFill>
                  <a:srgbClr val="3366FF"/>
                </a:solidFill>
              </a:rPr>
              <a:t> (transfer) </a:t>
            </a:r>
            <a:r>
              <a:rPr lang="en-US" dirty="0" err="1" smtClean="0">
                <a:solidFill>
                  <a:srgbClr val="3366FF"/>
                </a:solidFill>
              </a:rPr>
              <a:t>individuales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traen</a:t>
            </a:r>
            <a:r>
              <a:rPr lang="en-US" dirty="0" smtClean="0">
                <a:solidFill>
                  <a:srgbClr val="3366FF"/>
                </a:solidFill>
              </a:rPr>
              <a:t> a </a:t>
            </a:r>
            <a:r>
              <a:rPr lang="en-US" dirty="0" err="1" smtClean="0">
                <a:solidFill>
                  <a:srgbClr val="3366FF"/>
                </a:solidFill>
              </a:rPr>
              <a:t>los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aminoacidos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especificos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 la </a:t>
            </a:r>
            <a:r>
              <a:rPr lang="en-US" dirty="0" err="1" smtClean="0"/>
              <a:t>cadena</a:t>
            </a:r>
            <a:r>
              <a:rPr lang="en-US" dirty="0" smtClean="0"/>
              <a:t> de </a:t>
            </a:r>
            <a:r>
              <a:rPr lang="en-US" dirty="0" err="1" smtClean="0"/>
              <a:t>peptidos</a:t>
            </a:r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39146" y="3177694"/>
            <a:ext cx="8219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3366FF"/>
                </a:solidFill>
              </a:rPr>
              <a:t>El </a:t>
            </a:r>
            <a:r>
              <a:rPr lang="en-US" dirty="0" err="1" smtClean="0">
                <a:solidFill>
                  <a:srgbClr val="3366FF"/>
                </a:solidFill>
              </a:rPr>
              <a:t>rRNA</a:t>
            </a:r>
            <a:r>
              <a:rPr lang="en-US" dirty="0" smtClean="0">
                <a:solidFill>
                  <a:srgbClr val="3366FF"/>
                </a:solidFill>
              </a:rPr>
              <a:t> (ribosomal) </a:t>
            </a:r>
            <a:r>
              <a:rPr lang="en-US" dirty="0" err="1" smtClean="0">
                <a:solidFill>
                  <a:srgbClr val="3366FF"/>
                </a:solidFill>
              </a:rPr>
              <a:t>contiene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sitios</a:t>
            </a:r>
            <a:r>
              <a:rPr lang="en-US" dirty="0" smtClean="0">
                <a:solidFill>
                  <a:srgbClr val="3366FF"/>
                </a:solidFill>
              </a:rPr>
              <a:t> de union </a:t>
            </a:r>
            <a:r>
              <a:rPr lang="en-US" dirty="0" smtClean="0"/>
              <a:t>que </a:t>
            </a:r>
            <a:r>
              <a:rPr lang="en-US" dirty="0" err="1" smtClean="0"/>
              <a:t>proveen</a:t>
            </a:r>
            <a:r>
              <a:rPr lang="en-US" dirty="0" smtClean="0"/>
              <a:t> la </a:t>
            </a:r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cual</a:t>
            </a:r>
            <a:r>
              <a:rPr lang="en-US" dirty="0" smtClean="0"/>
              <a:t> la </a:t>
            </a:r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proteica</a:t>
            </a:r>
            <a:r>
              <a:rPr lang="en-US" dirty="0" smtClean="0"/>
              <a:t> </a:t>
            </a:r>
            <a:r>
              <a:rPr lang="en-US" dirty="0" err="1" smtClean="0"/>
              <a:t>ocurre</a:t>
            </a:r>
            <a:endParaRPr lang="en-US" dirty="0"/>
          </a:p>
        </p:txBody>
      </p:sp>
      <p:pic>
        <p:nvPicPr>
          <p:cNvPr id="8" name="Picture 11" descr="s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60" y="4293096"/>
            <a:ext cx="7086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22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00808"/>
            <a:ext cx="8785225" cy="46999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Codones</a:t>
            </a: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9144000" cy="6532834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23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381" y="619427"/>
            <a:ext cx="8785225" cy="361301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Codones: sentido de la traducción.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8381" y="1951826"/>
            <a:ext cx="843528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smtClean="0"/>
              <a:t>Las </a:t>
            </a:r>
            <a:r>
              <a:rPr lang="en-US" sz="2200" dirty="0" err="1" smtClean="0"/>
              <a:t>tres</a:t>
            </a:r>
            <a:r>
              <a:rPr lang="en-US" sz="2200" dirty="0" smtClean="0"/>
              <a:t> </a:t>
            </a:r>
            <a:r>
              <a:rPr lang="en-US" sz="2200" dirty="0" err="1" smtClean="0"/>
              <a:t>partes</a:t>
            </a:r>
            <a:r>
              <a:rPr lang="en-US" sz="2200" dirty="0" smtClean="0"/>
              <a:t> de la </a:t>
            </a:r>
            <a:r>
              <a:rPr lang="en-US" sz="2200" dirty="0" err="1" smtClean="0"/>
              <a:t>traduccion</a:t>
            </a:r>
            <a:r>
              <a:rPr lang="en-US" sz="2200" dirty="0" smtClean="0"/>
              <a:t> son: </a:t>
            </a:r>
          </a:p>
          <a:p>
            <a:pPr algn="just" eaLnBrk="1" hangingPunct="1"/>
            <a:r>
              <a:rPr lang="en-US" sz="2200" dirty="0" err="1" smtClean="0">
                <a:solidFill>
                  <a:srgbClr val="3366FF"/>
                </a:solidFill>
              </a:rPr>
              <a:t>Iniciacion</a:t>
            </a:r>
            <a:r>
              <a:rPr lang="en-US" sz="2200" dirty="0" smtClean="0">
                <a:solidFill>
                  <a:srgbClr val="3366FF"/>
                </a:solidFill>
              </a:rPr>
              <a:t>: </a:t>
            </a:r>
            <a:r>
              <a:rPr lang="en-US" sz="2200" dirty="0" smtClean="0"/>
              <a:t>el mRNA se </a:t>
            </a:r>
            <a:r>
              <a:rPr lang="en-US" sz="2200" dirty="0" err="1" smtClean="0"/>
              <a:t>une</a:t>
            </a:r>
            <a:r>
              <a:rPr lang="en-US" sz="2200" dirty="0" smtClean="0"/>
              <a:t> al </a:t>
            </a:r>
            <a:r>
              <a:rPr lang="en-US" sz="2200" dirty="0" err="1" smtClean="0"/>
              <a:t>ribosoma</a:t>
            </a:r>
            <a:r>
              <a:rPr lang="en-US" sz="2200" dirty="0" smtClean="0"/>
              <a:t>, el </a:t>
            </a:r>
            <a:r>
              <a:rPr lang="en-US" sz="2200" dirty="0" err="1" smtClean="0"/>
              <a:t>tRNA</a:t>
            </a:r>
            <a:r>
              <a:rPr lang="en-US" sz="2200" dirty="0" smtClean="0"/>
              <a:t> </a:t>
            </a:r>
            <a:r>
              <a:rPr lang="en-US" sz="2200" dirty="0" err="1" smtClean="0"/>
              <a:t>trae</a:t>
            </a:r>
            <a:r>
              <a:rPr lang="en-US" sz="2200" dirty="0" smtClean="0"/>
              <a:t> al primer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</a:t>
            </a:r>
            <a:r>
              <a:rPr lang="en-US" sz="2200" dirty="0" err="1" smtClean="0"/>
              <a:t>siempre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el codon AUG </a:t>
            </a:r>
            <a:r>
              <a:rPr lang="en-US" sz="2200" b="1" dirty="0" smtClean="0"/>
              <a:t>(</a:t>
            </a:r>
            <a:r>
              <a:rPr lang="es-CO" sz="2200" b="1" dirty="0" smtClean="0">
                <a:cs typeface="Segoe UI" panose="020B0502040204020203" pitchFamily="34" charset="0"/>
              </a:rPr>
              <a:t>co</a:t>
            </a:r>
            <a:r>
              <a:rPr lang="es-CO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difica </a:t>
            </a:r>
            <a:r>
              <a:rPr lang="es-CO" sz="2200" b="1" dirty="0"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es-CO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metionina, inicio </a:t>
            </a:r>
            <a:r>
              <a:rPr lang="es-CO" sz="2200" b="1" dirty="0">
                <a:ea typeface="Segoe UI" panose="020B0502040204020203" pitchFamily="34" charset="0"/>
                <a:cs typeface="Segoe UI" panose="020B0502040204020203" pitchFamily="34" charset="0"/>
              </a:rPr>
              <a:t>de síntesis </a:t>
            </a:r>
            <a:r>
              <a:rPr lang="es-CO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proteínica)</a:t>
            </a:r>
            <a:endParaRPr lang="es-CO" sz="2200" b="1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1" hangingPunct="1"/>
            <a:endParaRPr lang="en-US" sz="2200" dirty="0" smtClean="0">
              <a:solidFill>
                <a:srgbClr val="3366FF"/>
              </a:solidFill>
            </a:endParaRPr>
          </a:p>
          <a:p>
            <a:pPr algn="just" eaLnBrk="1" hangingPunct="1"/>
            <a:r>
              <a:rPr lang="en-US" sz="2200" dirty="0" err="1" smtClean="0">
                <a:solidFill>
                  <a:srgbClr val="3366FF"/>
                </a:solidFill>
              </a:rPr>
              <a:t>Elongacion</a:t>
            </a:r>
            <a:r>
              <a:rPr lang="en-US" sz="2200" dirty="0" smtClean="0">
                <a:solidFill>
                  <a:srgbClr val="3366FF"/>
                </a:solidFill>
              </a:rPr>
              <a:t>: </a:t>
            </a:r>
            <a:r>
              <a:rPr lang="en-US" sz="2200" dirty="0" smtClean="0"/>
              <a:t>el </a:t>
            </a:r>
            <a:r>
              <a:rPr lang="en-US" sz="2200" dirty="0" err="1" smtClean="0"/>
              <a:t>tRNA</a:t>
            </a:r>
            <a:r>
              <a:rPr lang="en-US" sz="2200" dirty="0" smtClean="0"/>
              <a:t> </a:t>
            </a:r>
            <a:r>
              <a:rPr lang="en-US" sz="2200" dirty="0" err="1" smtClean="0"/>
              <a:t>coloca</a:t>
            </a:r>
            <a:r>
              <a:rPr lang="en-US" sz="2200" dirty="0" smtClean="0"/>
              <a:t> el </a:t>
            </a:r>
            <a:r>
              <a:rPr lang="en-US" sz="2200" dirty="0" err="1" smtClean="0"/>
              <a:t>siguiente</a:t>
            </a:r>
            <a:r>
              <a:rPr lang="en-US" sz="2200" dirty="0" smtClean="0"/>
              <a:t>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y un enlace </a:t>
            </a:r>
            <a:r>
              <a:rPr lang="en-US" sz="2200" dirty="0" err="1" smtClean="0"/>
              <a:t>peptidico</a:t>
            </a:r>
            <a:r>
              <a:rPr lang="en-US" sz="2200" dirty="0" smtClean="0"/>
              <a:t> entre </a:t>
            </a:r>
            <a:r>
              <a:rPr lang="en-US" sz="2200" dirty="0" err="1" smtClean="0"/>
              <a:t>ellos</a:t>
            </a:r>
            <a:r>
              <a:rPr lang="en-US" sz="2200" dirty="0"/>
              <a:t> </a:t>
            </a:r>
            <a:r>
              <a:rPr lang="en-US" sz="2200" dirty="0" smtClean="0"/>
              <a:t>y </a:t>
            </a:r>
            <a:r>
              <a:rPr lang="en-US" sz="2200" dirty="0" err="1" smtClean="0"/>
              <a:t>asi</a:t>
            </a:r>
            <a:r>
              <a:rPr lang="en-US" sz="2200" dirty="0" smtClean="0"/>
              <a:t> </a:t>
            </a:r>
            <a:r>
              <a:rPr lang="en-US" sz="2200" dirty="0" err="1" smtClean="0"/>
              <a:t>sucesivamente</a:t>
            </a:r>
            <a:r>
              <a:rPr lang="en-US" sz="2200" dirty="0" smtClean="0"/>
              <a:t>.</a:t>
            </a:r>
          </a:p>
          <a:p>
            <a:pPr algn="just" eaLnBrk="1" hangingPunct="1">
              <a:buClr>
                <a:schemeClr val="tx1"/>
              </a:buClr>
            </a:pPr>
            <a:endParaRPr lang="en-US" sz="2200" dirty="0"/>
          </a:p>
          <a:p>
            <a:pPr algn="just" eaLnBrk="1" hangingPunct="1">
              <a:buClr>
                <a:schemeClr val="tx1"/>
              </a:buClr>
            </a:pPr>
            <a:r>
              <a:rPr lang="en-US" sz="2200" dirty="0" err="1" smtClean="0">
                <a:solidFill>
                  <a:srgbClr val="3366FF"/>
                </a:solidFill>
              </a:rPr>
              <a:t>Terminacion</a:t>
            </a:r>
            <a:r>
              <a:rPr lang="en-US" sz="2200" dirty="0" smtClean="0">
                <a:solidFill>
                  <a:srgbClr val="3366FF"/>
                </a:solidFill>
              </a:rPr>
              <a:t>: </a:t>
            </a:r>
            <a:r>
              <a:rPr lang="en-US" sz="2200" dirty="0" err="1" smtClean="0"/>
              <a:t>este</a:t>
            </a:r>
            <a:r>
              <a:rPr lang="en-US" sz="2200" dirty="0" smtClean="0"/>
              <a:t> </a:t>
            </a:r>
            <a:r>
              <a:rPr lang="en-US" sz="2200" dirty="0" err="1" smtClean="0"/>
              <a:t>proceso</a:t>
            </a:r>
            <a:r>
              <a:rPr lang="en-US" sz="2200" dirty="0" smtClean="0"/>
              <a:t> se da </a:t>
            </a:r>
            <a:r>
              <a:rPr lang="en-US" sz="2200" dirty="0" err="1" smtClean="0"/>
              <a:t>cuando</a:t>
            </a:r>
            <a:r>
              <a:rPr lang="en-US" sz="2200" dirty="0" smtClean="0"/>
              <a:t> un codon de </a:t>
            </a:r>
            <a:r>
              <a:rPr lang="en-US" sz="2200" dirty="0" err="1" smtClean="0"/>
              <a:t>parada</a:t>
            </a:r>
            <a:r>
              <a:rPr lang="en-US" sz="2200" dirty="0" smtClean="0"/>
              <a:t>  </a:t>
            </a:r>
            <a:r>
              <a:rPr lang="en-US" sz="2200" dirty="0"/>
              <a:t>(UAA</a:t>
            </a:r>
            <a:r>
              <a:rPr lang="en-US" sz="2200" dirty="0" smtClean="0"/>
              <a:t>, </a:t>
            </a:r>
            <a:r>
              <a:rPr lang="en-US" sz="2200" dirty="0"/>
              <a:t>UAG, or UGA)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alcanzado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24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692696"/>
            <a:ext cx="8785225" cy="46999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Codones: síntesis de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proteinas</a:t>
            </a:r>
            <a:endParaRPr lang="es-CO" sz="2200" b="1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rotein Synthesis Animation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1412776"/>
            <a:ext cx="7465168" cy="4698182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25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mi02788_2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0305"/>
            <a:ext cx="7467600" cy="286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3744" y="5631359"/>
            <a:ext cx="8435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smtClean="0"/>
              <a:t>¿Que </a:t>
            </a:r>
            <a:r>
              <a:rPr lang="en-US" sz="2200" dirty="0" err="1" smtClean="0"/>
              <a:t>pasa</a:t>
            </a:r>
            <a:r>
              <a:rPr lang="en-US" sz="2200" dirty="0" smtClean="0"/>
              <a:t> </a:t>
            </a:r>
            <a:r>
              <a:rPr lang="en-US" sz="2200" dirty="0" err="1" smtClean="0"/>
              <a:t>cuando</a:t>
            </a:r>
            <a:r>
              <a:rPr lang="en-US" sz="2200" dirty="0" smtClean="0"/>
              <a:t> la </a:t>
            </a:r>
            <a:r>
              <a:rPr lang="en-US" sz="2200" dirty="0" err="1" smtClean="0"/>
              <a:t>codificacion</a:t>
            </a:r>
            <a:r>
              <a:rPr lang="en-US" sz="2200" dirty="0" smtClean="0"/>
              <a:t> no se da </a:t>
            </a:r>
            <a:r>
              <a:rPr lang="en-US" sz="2200" dirty="0" err="1" smtClean="0"/>
              <a:t>bien</a:t>
            </a:r>
            <a:r>
              <a:rPr lang="en-US" sz="2200" dirty="0" smtClean="0"/>
              <a:t>?</a:t>
            </a:r>
          </a:p>
          <a:p>
            <a:pPr algn="ctr" eaLnBrk="1" hangingPunct="1"/>
            <a:r>
              <a:rPr lang="en-US" sz="2200" dirty="0" smtClean="0"/>
              <a:t>R:// </a:t>
            </a:r>
            <a:r>
              <a:rPr lang="en-US" sz="2200" dirty="0" err="1" smtClean="0"/>
              <a:t>Ocurre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mutacion</a:t>
            </a:r>
            <a:endParaRPr lang="en-US" sz="2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683133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err="1" smtClean="0"/>
              <a:t>Ejemplo</a:t>
            </a:r>
            <a:r>
              <a:rPr lang="en-US" sz="2200" dirty="0" smtClean="0"/>
              <a:t> de </a:t>
            </a:r>
            <a:r>
              <a:rPr lang="en-US" sz="2200" dirty="0" err="1" smtClean="0"/>
              <a:t>transcripcion</a:t>
            </a:r>
            <a:r>
              <a:rPr lang="en-US" sz="2200" dirty="0" smtClean="0"/>
              <a:t> y </a:t>
            </a:r>
            <a:r>
              <a:rPr lang="en-US" sz="2200" dirty="0" err="1" smtClean="0"/>
              <a:t>traduccion</a:t>
            </a:r>
            <a:endParaRPr lang="en-US" sz="220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26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548680"/>
            <a:ext cx="84352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 err="1" smtClean="0"/>
              <a:t>Ejercicio</a:t>
            </a:r>
            <a:r>
              <a:rPr lang="en-US" sz="2200" b="1" dirty="0" smtClean="0"/>
              <a:t>: </a:t>
            </a:r>
            <a:r>
              <a:rPr lang="es-CO" sz="2200" dirty="0" smtClean="0"/>
              <a:t>escribir </a:t>
            </a:r>
            <a:r>
              <a:rPr lang="es-CO" sz="2200" dirty="0"/>
              <a:t>la complementaria de la siguiente cadena de </a:t>
            </a:r>
            <a:r>
              <a:rPr lang="es-CO" sz="2200" dirty="0" smtClean="0"/>
              <a:t>ADN, la </a:t>
            </a:r>
            <a:r>
              <a:rPr lang="es-CO" sz="2200" dirty="0"/>
              <a:t>cadena de ARN que se obtiene del </a:t>
            </a:r>
            <a:r>
              <a:rPr lang="es-CO" sz="2200" dirty="0" smtClean="0"/>
              <a:t>ADN complementario y la </a:t>
            </a:r>
            <a:r>
              <a:rPr lang="es-CO" sz="2200" dirty="0"/>
              <a:t>cadena de aminoácidos que se obtiene al traducir ese ARN</a:t>
            </a:r>
            <a:endParaRPr lang="en-US" sz="2200" dirty="0"/>
          </a:p>
        </p:txBody>
      </p:sp>
      <p:sp>
        <p:nvSpPr>
          <p:cNvPr id="10" name="Rectángulo 9"/>
          <p:cNvSpPr/>
          <p:nvPr/>
        </p:nvSpPr>
        <p:spPr>
          <a:xfrm>
            <a:off x="526976" y="1656676"/>
            <a:ext cx="8172400" cy="923330"/>
          </a:xfrm>
          <a:prstGeom prst="rect">
            <a:avLst/>
          </a:prstGeom>
          <a:solidFill>
            <a:srgbClr val="ABE9FF"/>
          </a:solidFill>
        </p:spPr>
        <p:txBody>
          <a:bodyPr wrap="square">
            <a:spAutoFit/>
          </a:bodyPr>
          <a:lstStyle/>
          <a:p>
            <a:pPr algn="ctr"/>
            <a:r>
              <a:rPr lang="es-CO" i="1" dirty="0"/>
              <a:t>ADN informativo: </a:t>
            </a:r>
          </a:p>
          <a:p>
            <a:endParaRPr lang="es-CO" dirty="0"/>
          </a:p>
          <a:p>
            <a:r>
              <a:rPr lang="es-CO" dirty="0"/>
              <a:t>5´- </a:t>
            </a:r>
            <a:r>
              <a:rPr lang="es-CO" b="1" dirty="0"/>
              <a:t>TCG ATG GAC TTA GAC TTG TCT TGA AAA CAC ACC ATG TAA C </a:t>
            </a:r>
            <a:r>
              <a:rPr lang="es-CO" dirty="0"/>
              <a:t>- 3´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9363" y="2764672"/>
            <a:ext cx="8280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i="1" dirty="0"/>
              <a:t>ADN complementario o de plantilla: 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3´- </a:t>
            </a:r>
            <a:r>
              <a:rPr lang="es-CO" b="1" dirty="0">
                <a:solidFill>
                  <a:srgbClr val="FF0000"/>
                </a:solidFill>
              </a:rPr>
              <a:t>AGA TAC CTG </a:t>
            </a:r>
            <a:r>
              <a:rPr lang="es-CO" b="1" dirty="0" smtClean="0">
                <a:solidFill>
                  <a:srgbClr val="FF0000"/>
                </a:solidFill>
              </a:rPr>
              <a:t>AAT CTG </a:t>
            </a:r>
            <a:r>
              <a:rPr lang="es-CO" b="1" dirty="0">
                <a:solidFill>
                  <a:srgbClr val="FF0000"/>
                </a:solidFill>
              </a:rPr>
              <a:t>AAC AGA </a:t>
            </a:r>
            <a:r>
              <a:rPr lang="es-CO" b="1" dirty="0" smtClean="0">
                <a:solidFill>
                  <a:srgbClr val="FF0000"/>
                </a:solidFill>
              </a:rPr>
              <a:t> ACT  TTT  GTG </a:t>
            </a:r>
            <a:r>
              <a:rPr lang="es-CO" b="1" dirty="0">
                <a:solidFill>
                  <a:srgbClr val="FF0000"/>
                </a:solidFill>
              </a:rPr>
              <a:t>TGG TAC ATT G </a:t>
            </a:r>
            <a:r>
              <a:rPr lang="es-CO" dirty="0"/>
              <a:t>- 5´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8565" y="3839375"/>
            <a:ext cx="8468235" cy="923330"/>
          </a:xfrm>
          <a:prstGeom prst="rect">
            <a:avLst/>
          </a:prstGeom>
          <a:solidFill>
            <a:srgbClr val="C1F1C3"/>
          </a:solidFill>
        </p:spPr>
        <p:txBody>
          <a:bodyPr wrap="square">
            <a:spAutoFit/>
          </a:bodyPr>
          <a:lstStyle/>
          <a:p>
            <a:pPr algn="ctr"/>
            <a:r>
              <a:rPr lang="es-CO" i="1" dirty="0"/>
              <a:t>ARN a partir de ADN complementario: </a:t>
            </a:r>
            <a:endParaRPr lang="es-CO" i="1" dirty="0" smtClean="0"/>
          </a:p>
          <a:p>
            <a:endParaRPr lang="es-CO" dirty="0"/>
          </a:p>
          <a:p>
            <a:r>
              <a:rPr lang="es-CO" dirty="0" smtClean="0"/>
              <a:t>5´- </a:t>
            </a:r>
            <a:r>
              <a:rPr lang="es-CO" b="1" dirty="0" smtClean="0">
                <a:solidFill>
                  <a:srgbClr val="003E1C"/>
                </a:solidFill>
              </a:rPr>
              <a:t>UCU AUG GAC UUA GAC UUG UCU UGA AAA CAC ACCAUG UAA C </a:t>
            </a:r>
            <a:r>
              <a:rPr lang="es-CO" dirty="0"/>
              <a:t>- 3´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7800" y="4884667"/>
            <a:ext cx="8509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/>
              <a:t>Codones </a:t>
            </a:r>
            <a:r>
              <a:rPr lang="es-CO" i="1" dirty="0" smtClean="0"/>
              <a:t>útiles: </a:t>
            </a:r>
            <a:r>
              <a:rPr lang="es-CO" i="1" dirty="0"/>
              <a:t>inician con </a:t>
            </a:r>
            <a:r>
              <a:rPr lang="es-CO" i="1" dirty="0" smtClean="0"/>
              <a:t>AUG y </a:t>
            </a:r>
            <a:r>
              <a:rPr lang="es-CO" i="1" dirty="0"/>
              <a:t>terminan con UAA, UAG o UGA.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El </a:t>
            </a:r>
            <a:r>
              <a:rPr lang="es-CO" dirty="0"/>
              <a:t>grupo NH2 se coloca al </a:t>
            </a:r>
            <a:r>
              <a:rPr lang="es-CO" dirty="0" smtClean="0"/>
              <a:t>inicio y </a:t>
            </a:r>
            <a:r>
              <a:rPr lang="es-CO" dirty="0"/>
              <a:t>el COOH al finalizar la cadena de </a:t>
            </a:r>
            <a:r>
              <a:rPr lang="es-CO" dirty="0" smtClean="0"/>
              <a:t>péptido.</a:t>
            </a:r>
            <a:endParaRPr lang="es-CO" dirty="0"/>
          </a:p>
          <a:p>
            <a:endParaRPr lang="es-CO" dirty="0"/>
          </a:p>
          <a:p>
            <a:pPr algn="ctr"/>
            <a:r>
              <a:rPr lang="es-CO" b="1" dirty="0"/>
              <a:t>     </a:t>
            </a:r>
            <a:r>
              <a:rPr lang="es-CO" b="1" dirty="0" smtClean="0">
                <a:solidFill>
                  <a:srgbClr val="1027D2"/>
                </a:solidFill>
              </a:rPr>
              <a:t>NH2</a:t>
            </a:r>
            <a:r>
              <a:rPr lang="es-CO" b="1" dirty="0" smtClean="0"/>
              <a:t>- Espacio </a:t>
            </a:r>
            <a:r>
              <a:rPr lang="es-CO" b="1" dirty="0" smtClean="0">
                <a:solidFill>
                  <a:srgbClr val="1027D2"/>
                </a:solidFill>
              </a:rPr>
              <a:t>- </a:t>
            </a:r>
            <a:r>
              <a:rPr lang="es-CO" b="1" dirty="0" err="1" smtClean="0">
                <a:solidFill>
                  <a:srgbClr val="1027D2"/>
                </a:solidFill>
              </a:rPr>
              <a:t>Met</a:t>
            </a:r>
            <a:r>
              <a:rPr lang="es-CO" b="1" dirty="0" smtClean="0">
                <a:solidFill>
                  <a:srgbClr val="1027D2"/>
                </a:solidFill>
              </a:rPr>
              <a:t>-</a:t>
            </a:r>
            <a:r>
              <a:rPr lang="es-CO" b="1" dirty="0" err="1" smtClean="0">
                <a:solidFill>
                  <a:srgbClr val="1027D2"/>
                </a:solidFill>
              </a:rPr>
              <a:t>Asp</a:t>
            </a:r>
            <a:r>
              <a:rPr lang="es-CO" b="1" dirty="0" smtClean="0">
                <a:solidFill>
                  <a:srgbClr val="1027D2"/>
                </a:solidFill>
              </a:rPr>
              <a:t>-Leu-</a:t>
            </a:r>
            <a:r>
              <a:rPr lang="es-CO" b="1" dirty="0" err="1" smtClean="0">
                <a:solidFill>
                  <a:srgbClr val="1027D2"/>
                </a:solidFill>
              </a:rPr>
              <a:t>Asp</a:t>
            </a:r>
            <a:r>
              <a:rPr lang="es-CO" b="1" dirty="0" smtClean="0">
                <a:solidFill>
                  <a:srgbClr val="1027D2"/>
                </a:solidFill>
              </a:rPr>
              <a:t>-Leu-Ser- </a:t>
            </a:r>
            <a:r>
              <a:rPr lang="es-CO" b="1" dirty="0" smtClean="0"/>
              <a:t>Termina - </a:t>
            </a:r>
            <a:r>
              <a:rPr lang="es-CO" b="1" dirty="0" smtClean="0">
                <a:solidFill>
                  <a:srgbClr val="1027D2"/>
                </a:solidFill>
              </a:rPr>
              <a:t>COOH</a:t>
            </a:r>
            <a:r>
              <a:rPr lang="es-CO" b="1" dirty="0" smtClean="0"/>
              <a:t> </a:t>
            </a:r>
            <a:endParaRPr lang="es-CO" b="1" dirty="0"/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27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273" y="572479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err="1" smtClean="0"/>
              <a:t>Mutacion</a:t>
            </a:r>
            <a:endParaRPr lang="en-US" sz="22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8273" y="1003366"/>
            <a:ext cx="858655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err="1" smtClean="0"/>
              <a:t>Es</a:t>
            </a:r>
            <a:r>
              <a:rPr lang="en-US" sz="2200" dirty="0" smtClean="0"/>
              <a:t> un </a:t>
            </a:r>
            <a:r>
              <a:rPr lang="en-US" sz="2200" dirty="0" err="1" smtClean="0"/>
              <a:t>cambio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secuencia</a:t>
            </a:r>
            <a:r>
              <a:rPr lang="en-US" sz="2200" dirty="0" smtClean="0"/>
              <a:t> de </a:t>
            </a:r>
            <a:r>
              <a:rPr lang="en-US" sz="2200" dirty="0" err="1" smtClean="0"/>
              <a:t>nucleotidos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Molecula</a:t>
            </a:r>
            <a:r>
              <a:rPr lang="en-US" sz="2200" dirty="0" smtClean="0"/>
              <a:t> de DNA </a:t>
            </a:r>
            <a:r>
              <a:rPr lang="en-US" sz="2200" dirty="0" err="1" smtClean="0"/>
              <a:t>pudiendo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aleatoria</a:t>
            </a:r>
            <a:r>
              <a:rPr lang="en-US" sz="2200" dirty="0" smtClean="0"/>
              <a:t> o </a:t>
            </a:r>
            <a:r>
              <a:rPr lang="en-US" sz="2200" dirty="0" err="1" smtClean="0"/>
              <a:t>causada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mutagenos</a:t>
            </a:r>
            <a:r>
              <a:rPr lang="en-US" sz="2200" dirty="0" smtClean="0"/>
              <a:t> </a:t>
            </a:r>
            <a:r>
              <a:rPr lang="en-US" sz="2200" dirty="0" err="1" smtClean="0"/>
              <a:t>externos</a:t>
            </a:r>
            <a:r>
              <a:rPr lang="en-US" sz="2200" dirty="0" smtClean="0"/>
              <a:t> (</a:t>
            </a:r>
            <a:r>
              <a:rPr lang="en-US" sz="2200" dirty="0" err="1" smtClean="0"/>
              <a:t>radiacion</a:t>
            </a:r>
            <a:r>
              <a:rPr lang="en-US" sz="2200" dirty="0" smtClean="0"/>
              <a:t>)</a:t>
            </a:r>
          </a:p>
          <a:p>
            <a:pPr algn="just" eaLnBrk="1" hangingPunct="1"/>
            <a:endParaRPr lang="en-US" sz="2200" dirty="0" smtClean="0"/>
          </a:p>
          <a:p>
            <a:pPr algn="just" eaLnBrk="1" hangingPunct="1"/>
            <a:r>
              <a:rPr lang="en-US" sz="2200" dirty="0" err="1" smtClean="0"/>
              <a:t>Existen</a:t>
            </a:r>
            <a:r>
              <a:rPr lang="en-US" sz="2200" dirty="0" smtClean="0"/>
              <a:t> </a:t>
            </a:r>
            <a:r>
              <a:rPr lang="en-US" sz="2200" dirty="0" err="1" smtClean="0"/>
              <a:t>varios</a:t>
            </a:r>
            <a:r>
              <a:rPr lang="en-US" sz="2200" dirty="0" smtClean="0"/>
              <a:t> </a:t>
            </a:r>
            <a:r>
              <a:rPr lang="en-US" sz="2200" dirty="0" err="1" smtClean="0"/>
              <a:t>tipos</a:t>
            </a:r>
            <a:r>
              <a:rPr lang="en-US" sz="2200" dirty="0" smtClean="0"/>
              <a:t> de </a:t>
            </a:r>
            <a:r>
              <a:rPr lang="en-US" sz="2200" dirty="0" err="1" smtClean="0"/>
              <a:t>mutacion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9" name="Picture 9" descr="s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" y="4442855"/>
            <a:ext cx="4315907" cy="13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4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23" y="4583716"/>
            <a:ext cx="4609177" cy="138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17941" y="3044730"/>
            <a:ext cx="42484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/>
              <a:t>2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Mutación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borrado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ocurre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un </a:t>
            </a:r>
            <a:r>
              <a:rPr lang="en-US" sz="2200" dirty="0" err="1" smtClean="0"/>
              <a:t>nucleotido</a:t>
            </a:r>
            <a:r>
              <a:rPr lang="en-US" sz="2200" dirty="0" smtClean="0"/>
              <a:t> se </a:t>
            </a:r>
            <a:r>
              <a:rPr lang="en-US" sz="2200" dirty="0" err="1" smtClean="0"/>
              <a:t>pierde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cadena</a:t>
            </a:r>
            <a:r>
              <a:rPr lang="en-US" sz="2200" dirty="0" smtClean="0"/>
              <a:t> de DNA</a:t>
            </a:r>
            <a:endParaRPr lang="en-US" sz="22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8273" y="3102426"/>
            <a:ext cx="40536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smtClean="0"/>
              <a:t>1. </a:t>
            </a:r>
            <a:r>
              <a:rPr lang="en-US" sz="2200" b="1" dirty="0" err="1" smtClean="0"/>
              <a:t>Mutación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punto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sustituye</a:t>
            </a:r>
            <a:r>
              <a:rPr lang="en-US" sz="2200" dirty="0" smtClean="0"/>
              <a:t> un </a:t>
            </a:r>
            <a:r>
              <a:rPr lang="en-US" sz="2200" dirty="0" err="1" smtClean="0"/>
              <a:t>nucleotido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otro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cxnSp>
        <p:nvCxnSpPr>
          <p:cNvPr id="14" name="Conector recto 13"/>
          <p:cNvCxnSpPr/>
          <p:nvPr/>
        </p:nvCxnSpPr>
        <p:spPr bwMode="auto">
          <a:xfrm>
            <a:off x="4414950" y="3044730"/>
            <a:ext cx="0" cy="36767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28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273" y="572479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err="1" smtClean="0"/>
              <a:t>Mutacion</a:t>
            </a:r>
            <a:endParaRPr lang="en-US" sz="2200" b="1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139" y="1194871"/>
            <a:ext cx="90658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smtClean="0"/>
              <a:t>3. </a:t>
            </a:r>
            <a:r>
              <a:rPr lang="en-US" sz="2200" b="1" dirty="0" err="1" smtClean="0"/>
              <a:t>Mutación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insercion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ocurre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uno</a:t>
            </a:r>
            <a:r>
              <a:rPr lang="en-US" sz="2200" dirty="0" smtClean="0"/>
              <a:t> o mas </a:t>
            </a:r>
            <a:r>
              <a:rPr lang="en-US" sz="2200" dirty="0" err="1" smtClean="0"/>
              <a:t>nucleotidos</a:t>
            </a:r>
            <a:r>
              <a:rPr lang="en-US" sz="2200" dirty="0" smtClean="0"/>
              <a:t> se </a:t>
            </a:r>
            <a:r>
              <a:rPr lang="en-US" sz="2200" dirty="0" err="1" smtClean="0"/>
              <a:t>añaden</a:t>
            </a:r>
            <a:r>
              <a:rPr lang="en-US" sz="2200" dirty="0" smtClean="0"/>
              <a:t> de mas a la </a:t>
            </a:r>
            <a:r>
              <a:rPr lang="en-US" sz="2200" dirty="0" err="1" smtClean="0"/>
              <a:t>cadena</a:t>
            </a:r>
            <a:r>
              <a:rPr lang="en-US" sz="2200" dirty="0" smtClean="0"/>
              <a:t> de DNA</a:t>
            </a:r>
            <a:endParaRPr lang="en-US" sz="2200" dirty="0"/>
          </a:p>
        </p:txBody>
      </p:sp>
      <p:pic>
        <p:nvPicPr>
          <p:cNvPr id="15" name="Picture 11" descr="s4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05" y="2186631"/>
            <a:ext cx="4931411" cy="12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8140" y="3575746"/>
            <a:ext cx="90658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smtClean="0"/>
              <a:t>4. </a:t>
            </a:r>
            <a:r>
              <a:rPr lang="en-US" sz="2200" b="1" dirty="0" err="1" smtClean="0"/>
              <a:t>Mutación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silente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nula</a:t>
            </a:r>
            <a:r>
              <a:rPr lang="en-US" sz="2200" b="1" dirty="0" smtClean="0"/>
              <a:t>: </a:t>
            </a:r>
            <a:r>
              <a:rPr lang="en-US" sz="2200" dirty="0" smtClean="0"/>
              <a:t>no </a:t>
            </a:r>
            <a:r>
              <a:rPr lang="en-US" sz="2200" dirty="0" err="1" smtClean="0"/>
              <a:t>tiene</a:t>
            </a:r>
            <a:r>
              <a:rPr lang="en-US" sz="2200" dirty="0" smtClean="0"/>
              <a:t> </a:t>
            </a:r>
            <a:r>
              <a:rPr lang="en-US" sz="2200" dirty="0" err="1" smtClean="0"/>
              <a:t>efecto</a:t>
            </a:r>
            <a:r>
              <a:rPr lang="en-US" sz="2200" dirty="0" smtClean="0"/>
              <a:t> </a:t>
            </a:r>
            <a:r>
              <a:rPr lang="en-US" sz="2200" dirty="0" err="1" smtClean="0"/>
              <a:t>sobre</a:t>
            </a:r>
            <a:r>
              <a:rPr lang="en-US" sz="2200" dirty="0" smtClean="0"/>
              <a:t> el </a:t>
            </a:r>
            <a:r>
              <a:rPr lang="en-US" sz="2200" dirty="0" err="1" smtClean="0"/>
              <a:t>organismo</a:t>
            </a:r>
            <a:r>
              <a:rPr lang="en-US" sz="2200" dirty="0" smtClean="0"/>
              <a:t>  </a:t>
            </a:r>
            <a:r>
              <a:rPr lang="en-US" sz="2200" dirty="0" err="1" smtClean="0"/>
              <a:t>siempre</a:t>
            </a:r>
            <a:r>
              <a:rPr lang="en-US" sz="2200" dirty="0" smtClean="0"/>
              <a:t> que se </a:t>
            </a:r>
            <a:r>
              <a:rPr lang="en-US" sz="2200" dirty="0" err="1" smtClean="0"/>
              <a:t>codifique</a:t>
            </a:r>
            <a:r>
              <a:rPr lang="en-US" sz="2200" dirty="0" smtClean="0"/>
              <a:t> para el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</a:t>
            </a:r>
            <a:r>
              <a:rPr lang="en-US" sz="2200" dirty="0" err="1" smtClean="0"/>
              <a:t>resultante</a:t>
            </a:r>
            <a:r>
              <a:rPr lang="en-US" sz="2200" dirty="0" smtClean="0"/>
              <a:t> y </a:t>
            </a:r>
            <a:r>
              <a:rPr lang="en-US" sz="2200" dirty="0" err="1" smtClean="0"/>
              <a:t>este</a:t>
            </a:r>
            <a:r>
              <a:rPr lang="en-US" sz="2200" dirty="0" smtClean="0"/>
              <a:t> sea </a:t>
            </a:r>
            <a:r>
              <a:rPr lang="en-US" sz="2200" dirty="0" err="1" smtClean="0"/>
              <a:t>identico</a:t>
            </a:r>
            <a:endParaRPr lang="en-US" sz="2200" dirty="0"/>
          </a:p>
        </p:txBody>
      </p:sp>
      <p:pic>
        <p:nvPicPr>
          <p:cNvPr id="19" name="Picture 8" descr="s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73" y="4683742"/>
            <a:ext cx="6906592" cy="147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29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0" y="620688"/>
            <a:ext cx="8785225" cy="1440160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Un breve repaso sobre el ADN: Bases </a:t>
            </a: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pirimidínicas</a:t>
            </a:r>
            <a:endParaRPr lang="es-CO" sz="2200" b="1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Son derivados de la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pirimidina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y son las siguientes: Timina, Uracilo y Citosina.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08" y="1760937"/>
            <a:ext cx="6511092" cy="306045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0" y="5086314"/>
            <a:ext cx="8785225" cy="104956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Las bases que conforman el ADN son: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Adenina (A), Timina (T), Citosina (C.) y Guanina (G).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En el caso del ARN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la T cambia por Uracilo (U), por tanto es específica del ARN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273" y="572479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err="1" smtClean="0"/>
              <a:t>Mutacion</a:t>
            </a:r>
            <a:r>
              <a:rPr lang="en-US" sz="2200" b="1" dirty="0" smtClean="0"/>
              <a:t> y </a:t>
            </a:r>
            <a:r>
              <a:rPr lang="en-US" sz="2200" b="1" dirty="0" err="1" smtClean="0"/>
              <a:t>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causas</a:t>
            </a:r>
            <a:endParaRPr lang="en-US" sz="2200" b="1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140" y="1022580"/>
            <a:ext cx="90658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mutacion</a:t>
            </a:r>
            <a:r>
              <a:rPr lang="en-US" sz="2200" dirty="0" smtClean="0"/>
              <a:t> que </a:t>
            </a:r>
            <a:r>
              <a:rPr lang="en-US" sz="2200" dirty="0" err="1" smtClean="0"/>
              <a:t>produzca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proteina</a:t>
            </a:r>
            <a:r>
              <a:rPr lang="en-US" sz="2200" dirty="0" smtClean="0"/>
              <a:t> con un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</a:t>
            </a:r>
            <a:r>
              <a:rPr lang="en-US" sz="2200" dirty="0" err="1" smtClean="0"/>
              <a:t>distinto</a:t>
            </a:r>
            <a:r>
              <a:rPr lang="en-US" sz="2200" dirty="0" smtClean="0"/>
              <a:t> </a:t>
            </a:r>
            <a:r>
              <a:rPr lang="en-US" sz="2200" dirty="0" err="1" smtClean="0"/>
              <a:t>tiene</a:t>
            </a:r>
            <a:r>
              <a:rPr lang="en-US" sz="2200" dirty="0" smtClean="0"/>
              <a:t> un </a:t>
            </a:r>
            <a:r>
              <a:rPr lang="en-US" sz="2200" dirty="0" err="1" smtClean="0"/>
              <a:t>efecto</a:t>
            </a:r>
            <a:r>
              <a:rPr lang="en-US" sz="2200" dirty="0" smtClean="0"/>
              <a:t> </a:t>
            </a:r>
            <a:r>
              <a:rPr lang="en-US" sz="2200" dirty="0" err="1" smtClean="0"/>
              <a:t>sobre</a:t>
            </a:r>
            <a:r>
              <a:rPr lang="en-US" sz="2200" dirty="0" smtClean="0"/>
              <a:t> la </a:t>
            </a:r>
            <a:r>
              <a:rPr lang="en-US" sz="2200" dirty="0" err="1" smtClean="0"/>
              <a:t>proteina</a:t>
            </a:r>
            <a:r>
              <a:rPr lang="en-US" sz="2200" dirty="0" smtClean="0"/>
              <a:t> a </a:t>
            </a:r>
            <a:r>
              <a:rPr lang="en-US" sz="2200" dirty="0" err="1" smtClean="0"/>
              <a:t>producir</a:t>
            </a:r>
            <a:endParaRPr lang="en-US" sz="2200" dirty="0"/>
          </a:p>
        </p:txBody>
      </p:sp>
      <p:pic>
        <p:nvPicPr>
          <p:cNvPr id="10" name="Picture 8" descr="s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8" y="2261963"/>
            <a:ext cx="81534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6322" y="3834671"/>
            <a:ext cx="90658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hemoglobina</a:t>
            </a:r>
            <a:r>
              <a:rPr lang="en-US" sz="2200" dirty="0" smtClean="0"/>
              <a:t>, el </a:t>
            </a:r>
            <a:r>
              <a:rPr lang="en-US" sz="2200" dirty="0" err="1" smtClean="0"/>
              <a:t>cambio</a:t>
            </a:r>
            <a:r>
              <a:rPr lang="en-US" sz="2200" dirty="0" smtClean="0"/>
              <a:t> de un solo </a:t>
            </a:r>
            <a:r>
              <a:rPr lang="en-US" sz="2200" dirty="0" err="1" smtClean="0"/>
              <a:t>aminoacido</a:t>
            </a:r>
            <a:r>
              <a:rPr lang="en-US" sz="2200" dirty="0" smtClean="0"/>
              <a:t> </a:t>
            </a:r>
            <a:r>
              <a:rPr lang="en-US" sz="2200" dirty="0" err="1" smtClean="0"/>
              <a:t>resulta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enfermedad</a:t>
            </a:r>
            <a:r>
              <a:rPr lang="en-US" sz="2200" dirty="0" smtClean="0"/>
              <a:t> </a:t>
            </a:r>
            <a:r>
              <a:rPr lang="en-US" sz="2200" dirty="0" err="1" smtClean="0"/>
              <a:t>conocida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anemia </a:t>
            </a:r>
            <a:r>
              <a:rPr lang="en-US" sz="2200" dirty="0" err="1" smtClean="0"/>
              <a:t>falciforme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18" y="4626385"/>
            <a:ext cx="3175000" cy="19939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30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273" y="572479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err="1" smtClean="0"/>
              <a:t>Mutacion</a:t>
            </a:r>
            <a:r>
              <a:rPr lang="en-US" sz="2200" b="1" dirty="0" smtClean="0"/>
              <a:t> y </a:t>
            </a:r>
            <a:r>
              <a:rPr lang="en-US" sz="2200" b="1" dirty="0" err="1" smtClean="0"/>
              <a:t>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causas</a:t>
            </a:r>
            <a:endParaRPr lang="en-US" sz="2200" b="1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140" y="893104"/>
            <a:ext cx="90658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smtClean="0"/>
              <a:t>Si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mutacion</a:t>
            </a:r>
            <a:r>
              <a:rPr lang="en-US" sz="2200" dirty="0" smtClean="0"/>
              <a:t> se produce un codon de </a:t>
            </a:r>
            <a:r>
              <a:rPr lang="en-US" sz="2200" dirty="0" err="1" smtClean="0"/>
              <a:t>parada</a:t>
            </a:r>
            <a:r>
              <a:rPr lang="en-US" sz="2200" dirty="0" smtClean="0"/>
              <a:t>, el resto de la </a:t>
            </a:r>
            <a:r>
              <a:rPr lang="en-US" sz="2200" dirty="0" err="1" smtClean="0"/>
              <a:t>proteina</a:t>
            </a:r>
            <a:r>
              <a:rPr lang="en-US" sz="2200" dirty="0" smtClean="0"/>
              <a:t> no se </a:t>
            </a:r>
            <a:r>
              <a:rPr lang="en-US" sz="2200" dirty="0" err="1" smtClean="0"/>
              <a:t>sintetiza</a:t>
            </a:r>
            <a:r>
              <a:rPr lang="en-US" sz="2200" dirty="0" smtClean="0"/>
              <a:t>, </a:t>
            </a:r>
            <a:r>
              <a:rPr lang="en-US" sz="2200" dirty="0" err="1" smtClean="0"/>
              <a:t>pudiendo</a:t>
            </a:r>
            <a:r>
              <a:rPr lang="en-US" sz="2200" dirty="0" smtClean="0"/>
              <a:t> </a:t>
            </a:r>
            <a:r>
              <a:rPr lang="en-US" sz="2200" dirty="0" err="1" smtClean="0"/>
              <a:t>dar</a:t>
            </a:r>
            <a:r>
              <a:rPr lang="en-US" sz="2200" dirty="0" smtClean="0"/>
              <a:t> </a:t>
            </a:r>
            <a:r>
              <a:rPr lang="en-US" sz="2200" dirty="0" err="1" smtClean="0"/>
              <a:t>resultados</a:t>
            </a:r>
            <a:r>
              <a:rPr lang="en-US" sz="2200" dirty="0" smtClean="0"/>
              <a:t> </a:t>
            </a:r>
            <a:r>
              <a:rPr lang="en-US" sz="2200" dirty="0" err="1" smtClean="0"/>
              <a:t>terribles</a:t>
            </a:r>
            <a:r>
              <a:rPr lang="en-US" sz="2200" dirty="0"/>
              <a:t> </a:t>
            </a:r>
            <a:r>
              <a:rPr lang="en-US" sz="2200" dirty="0" smtClean="0"/>
              <a:t>lo que </a:t>
            </a:r>
            <a:r>
              <a:rPr lang="en-US" sz="2200" dirty="0" err="1" smtClean="0"/>
              <a:t>desencadena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enfermedades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geneticas</a:t>
            </a:r>
            <a:r>
              <a:rPr lang="en-US" sz="2200" b="1" dirty="0" smtClean="0"/>
              <a:t> y </a:t>
            </a:r>
            <a:r>
              <a:rPr lang="en-US" sz="2200" b="1" dirty="0" err="1" smtClean="0"/>
              <a:t>huerfanas</a:t>
            </a:r>
            <a:r>
              <a:rPr lang="en-US" sz="2200" b="1" dirty="0" smtClean="0"/>
              <a:t> o </a:t>
            </a:r>
            <a:r>
              <a:rPr lang="en-US" sz="2200" b="1" dirty="0" err="1" smtClean="0"/>
              <a:t>anormalidades</a:t>
            </a:r>
            <a:r>
              <a:rPr lang="en-US" sz="2200" b="1" dirty="0"/>
              <a:t> </a:t>
            </a:r>
            <a:r>
              <a:rPr lang="en-US" sz="2200" b="1" dirty="0" err="1" smtClean="0"/>
              <a:t>como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malformaciones</a:t>
            </a:r>
            <a:endParaRPr lang="en-US" sz="2200" dirty="0"/>
          </a:p>
        </p:txBody>
      </p:sp>
      <p:pic>
        <p:nvPicPr>
          <p:cNvPr id="9" name="Picture 7" descr="s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" y="2303964"/>
            <a:ext cx="5997903" cy="15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0" y="3982726"/>
            <a:ext cx="3927103" cy="2773516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31</a:t>
            </a:fld>
            <a:r>
              <a:rPr lang="en-US" smtClean="0"/>
              <a:t> / 32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r="28580"/>
          <a:stretch/>
        </p:blipFill>
        <p:spPr>
          <a:xfrm>
            <a:off x="6533890" y="2310820"/>
            <a:ext cx="2035146" cy="40374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82726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273" y="572479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err="1" smtClean="0"/>
              <a:t>Mutacion</a:t>
            </a:r>
            <a:r>
              <a:rPr lang="en-US" sz="2200" b="1" dirty="0" smtClean="0"/>
              <a:t> y </a:t>
            </a:r>
            <a:r>
              <a:rPr lang="en-US" sz="2200" b="1" dirty="0" err="1" smtClean="0"/>
              <a:t>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causas</a:t>
            </a:r>
            <a:endParaRPr lang="en-US" sz="2200" b="1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140" y="1022580"/>
            <a:ext cx="90658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dirty="0" err="1" smtClean="0"/>
              <a:t>Aunque</a:t>
            </a:r>
            <a:r>
              <a:rPr lang="en-US" sz="2200" dirty="0" smtClean="0"/>
              <a:t> no </a:t>
            </a:r>
            <a:r>
              <a:rPr lang="en-US" sz="2200" dirty="0" err="1" smtClean="0"/>
              <a:t>siempre</a:t>
            </a:r>
            <a:r>
              <a:rPr lang="en-US" sz="2200" dirty="0" smtClean="0"/>
              <a:t> son </a:t>
            </a:r>
            <a:r>
              <a:rPr lang="en-US" sz="2200" dirty="0" err="1" smtClean="0"/>
              <a:t>desfavorables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32</a:t>
            </a:fld>
            <a:r>
              <a:rPr lang="en-US" smtClean="0"/>
              <a:t> / 32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384742" cy="321297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2593" y="5665022"/>
            <a:ext cx="3384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 smtClean="0"/>
              <a:t>Heterocromia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humanos</a:t>
            </a:r>
            <a:endParaRPr lang="en-US" sz="2000" dirty="0" smtClean="0"/>
          </a:p>
          <a:p>
            <a:pPr algn="ctr" eaLnBrk="1" hangingPunct="1"/>
            <a:r>
              <a:rPr lang="en-US" sz="2000" dirty="0"/>
              <a:t>y</a:t>
            </a:r>
            <a:r>
              <a:rPr lang="en-US" sz="2000" dirty="0" smtClean="0"/>
              <a:t> </a:t>
            </a:r>
            <a:r>
              <a:rPr lang="en-US" sz="2000" dirty="0" err="1" smtClean="0"/>
              <a:t>animales</a:t>
            </a:r>
            <a:endParaRPr lang="en-U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62" y="3475993"/>
            <a:ext cx="2088232" cy="20882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541"/>
            <a:ext cx="1848505" cy="274926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79253" y="1228690"/>
            <a:ext cx="3384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 smtClean="0"/>
              <a:t>Albinismo</a:t>
            </a:r>
            <a:endParaRPr lang="en-US" sz="20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68160" y="6372908"/>
            <a:ext cx="3384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 smtClean="0"/>
              <a:t>Mejoramiento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alimentos</a:t>
            </a:r>
            <a:endParaRPr lang="en-US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94" y="3260431"/>
            <a:ext cx="3837118" cy="31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273" y="572479"/>
            <a:ext cx="8435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200" b="1" dirty="0" err="1" smtClean="0"/>
              <a:t>Mutacion</a:t>
            </a:r>
            <a:r>
              <a:rPr lang="en-US" sz="2200" b="1" dirty="0" smtClean="0"/>
              <a:t> y </a:t>
            </a:r>
            <a:r>
              <a:rPr lang="en-US" sz="2200" b="1" dirty="0" err="1" smtClean="0"/>
              <a:t>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causas</a:t>
            </a:r>
            <a:endParaRPr lang="en-US" sz="2200" b="1" dirty="0"/>
          </a:p>
        </p:txBody>
      </p:sp>
      <p:pic>
        <p:nvPicPr>
          <p:cNvPr id="6" name="Picture 6" descr="smi02788_t22_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2"/>
          <a:stretch/>
        </p:blipFill>
        <p:spPr bwMode="auto">
          <a:xfrm>
            <a:off x="323528" y="1055532"/>
            <a:ext cx="8479034" cy="3600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33</a:t>
            </a:fld>
            <a:r>
              <a:rPr lang="en-US" smtClean="0"/>
              <a:t> / 32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8273" y="5237698"/>
            <a:ext cx="90658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err="1" smtClean="0"/>
              <a:t>Algunos</a:t>
            </a:r>
            <a:r>
              <a:rPr lang="en-US" sz="1600" b="1" dirty="0" smtClean="0"/>
              <a:t> enlaces para </a:t>
            </a:r>
            <a:r>
              <a:rPr lang="en-US" sz="1600" b="1" dirty="0" err="1" smtClean="0"/>
              <a:t>consultar</a:t>
            </a:r>
            <a:r>
              <a:rPr lang="en-US" sz="1600" b="1" dirty="0" smtClean="0"/>
              <a:t>:</a:t>
            </a:r>
          </a:p>
          <a:p>
            <a:pPr algn="just" eaLnBrk="1" hangingPunct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pendientedemigracion.ucm.es/info/genetica/AVG/problemas/Codigo52.htm#Sol1a</a:t>
            </a:r>
            <a:endParaRPr lang="en-US" sz="1600" dirty="0" smtClean="0"/>
          </a:p>
          <a:p>
            <a:pPr algn="just" eaLnBrk="1" hangingPunct="1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www.chemguide.co.uk/organicprops/aminoacids/dna3.html</a:t>
            </a:r>
            <a:endParaRPr lang="en-US" sz="1600" dirty="0" smtClean="0"/>
          </a:p>
          <a:p>
            <a:pPr algn="just" eaLnBrk="1" hangingPunct="1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lab.concord.org/embeddable.html#interactives/sam/DNA-to-proteins/1-dna-to-protein.json</a:t>
            </a:r>
            <a:endParaRPr lang="en-US" sz="1600" dirty="0" smtClean="0"/>
          </a:p>
          <a:p>
            <a:pPr algn="just" eaLnBrk="1" hangingPunct="1"/>
            <a:r>
              <a:rPr lang="en-US" sz="1600" dirty="0"/>
              <a:t>http://www.bolixhe.es/public/mtolosa/documentos/generador/menu.html</a:t>
            </a:r>
          </a:p>
        </p:txBody>
      </p:sp>
    </p:spTree>
    <p:extLst>
      <p:ext uri="{BB962C8B-B14F-4D97-AF65-F5344CB8AC3E}">
        <p14:creationId xmlns:p14="http://schemas.microsoft.com/office/powerpoint/2010/main" val="2625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ctrTitle"/>
          </p:nvPr>
        </p:nvSpPr>
        <p:spPr bwMode="auto">
          <a:xfrm>
            <a:off x="-612775" y="2133600"/>
            <a:ext cx="10244138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O" altLang="es-CO" sz="4800" smtClean="0"/>
              <a:t>¡Muchas 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7441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0519" y="692696"/>
            <a:ext cx="8785225" cy="2808287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Estructura del ADN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3" y="1196752"/>
            <a:ext cx="6722547" cy="5002826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35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1" y="908720"/>
            <a:ext cx="8785225" cy="46999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Trazado del ADN (5´ a 3´)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7" y="1412776"/>
            <a:ext cx="7848872" cy="4779091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36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692696"/>
            <a:ext cx="8785225" cy="4320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El emparejamiento de bases se presenta entre A:T (A:U) y G:C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Descubrimiento: Watson y Crick (1953) pero la que realmente tuvo la idea de la comprensión de la estructura  fue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Rosanlin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Franklin.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1"/>
          <a:stretch/>
        </p:blipFill>
        <p:spPr>
          <a:xfrm>
            <a:off x="3689565" y="1823166"/>
            <a:ext cx="1921237" cy="50028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01" y="1860513"/>
            <a:ext cx="1565841" cy="20074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1"/>
          <a:stretch/>
        </p:blipFill>
        <p:spPr>
          <a:xfrm>
            <a:off x="5625089" y="3166710"/>
            <a:ext cx="2002850" cy="2315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/>
          <a:stretch/>
        </p:blipFill>
        <p:spPr>
          <a:xfrm>
            <a:off x="6988092" y="4482795"/>
            <a:ext cx="1899750" cy="22524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62" y="1988840"/>
            <a:ext cx="3389670" cy="21459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82" y="4587858"/>
            <a:ext cx="3286029" cy="2042337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BBC18-2997-4BFA-9C50-B27702C347E3}" type="slidenum">
              <a:rPr lang="en-US" altLang="es-CO" smtClean="0"/>
              <a:pPr/>
              <a:t>4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664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272" y="620688"/>
            <a:ext cx="8785225" cy="46999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Nucleósidos</a:t>
            </a:r>
            <a:r>
              <a:rPr lang="es-CO" sz="2200" b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son </a:t>
            </a:r>
            <a:r>
              <a:rPr lang="es-CO" sz="2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moléculas orgánicas formadas por la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unión</a:t>
            </a:r>
            <a:r>
              <a:rPr lang="es-CO" sz="2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 una base </a:t>
            </a:r>
            <a:r>
              <a:rPr lang="es-CO" sz="22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nitrogenada y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un monosacárido, generalmente ribosa (una pentosa).</a:t>
            </a:r>
          </a:p>
          <a:p>
            <a:pPr marL="0" indent="0" algn="just">
              <a:buNone/>
            </a:pPr>
            <a:endParaRPr lang="es-CO" sz="22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 descr="s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9" b="52248"/>
          <a:stretch/>
        </p:blipFill>
        <p:spPr bwMode="auto">
          <a:xfrm>
            <a:off x="225272" y="1639653"/>
            <a:ext cx="3960440" cy="22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23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" y="4245149"/>
            <a:ext cx="86868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46700"/>
          <a:stretch/>
        </p:blipFill>
        <p:spPr bwMode="auto">
          <a:xfrm>
            <a:off x="4291447" y="1461928"/>
            <a:ext cx="4523505" cy="25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5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272" y="620688"/>
            <a:ext cx="8785225" cy="48232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ADN y ARN: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importante diferenciar y no confundirlos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2323" y="1311321"/>
            <a:ext cx="883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En</a:t>
            </a:r>
            <a:r>
              <a:rPr lang="en-US" dirty="0" smtClean="0"/>
              <a:t> el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ARN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 </a:t>
            </a:r>
            <a:r>
              <a:rPr lang="en-US" dirty="0" err="1" smtClean="0">
                <a:solidFill>
                  <a:srgbClr val="000000"/>
                </a:solidFill>
              </a:rPr>
              <a:t>monosacarido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smtClean="0">
                <a:solidFill>
                  <a:srgbClr val="3366FF"/>
                </a:solidFill>
              </a:rPr>
              <a:t>D-</a:t>
            </a:r>
            <a:r>
              <a:rPr lang="en-US" dirty="0" err="1" smtClean="0">
                <a:solidFill>
                  <a:srgbClr val="3366FF"/>
                </a:solidFill>
              </a:rPr>
              <a:t>ribosa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Acido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ribonucleico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2323" y="2399359"/>
            <a:ext cx="84881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 smtClean="0"/>
              <a:t>En</a:t>
            </a:r>
            <a:r>
              <a:rPr lang="en-US" dirty="0" smtClean="0"/>
              <a:t> el  </a:t>
            </a:r>
            <a:r>
              <a:rPr lang="en-US" dirty="0" smtClean="0">
                <a:solidFill>
                  <a:srgbClr val="3366FF"/>
                </a:solidFill>
              </a:rPr>
              <a:t>ADN</a:t>
            </a:r>
            <a:r>
              <a:rPr lang="en-US" dirty="0" smtClean="0"/>
              <a:t>, el </a:t>
            </a:r>
            <a:r>
              <a:rPr lang="en-US" dirty="0" err="1" smtClean="0"/>
              <a:t>monosacarido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</a:t>
            </a:r>
            <a:r>
              <a:rPr lang="en-US" dirty="0" smtClean="0">
                <a:solidFill>
                  <a:srgbClr val="3366FF"/>
                </a:solidFill>
              </a:rPr>
              <a:t> 2-desoxi-D-ribosa</a:t>
            </a:r>
            <a:r>
              <a:rPr lang="en-US" dirty="0" smtClean="0"/>
              <a:t>.</a:t>
            </a:r>
          </a:p>
          <a:p>
            <a:pPr algn="ctr" eaLnBrk="1" hangingPunct="1"/>
            <a:r>
              <a:rPr lang="en-US" dirty="0" err="1" smtClean="0"/>
              <a:t>Acido</a:t>
            </a:r>
            <a:r>
              <a:rPr lang="en-US" dirty="0" smtClean="0"/>
              <a:t> </a:t>
            </a:r>
            <a:r>
              <a:rPr lang="en-US" dirty="0" err="1" smtClean="0"/>
              <a:t>desoxi</a:t>
            </a:r>
            <a:r>
              <a:rPr lang="en-US" dirty="0" smtClean="0"/>
              <a:t> </a:t>
            </a:r>
            <a:r>
              <a:rPr lang="en-US" dirty="0" err="1" smtClean="0"/>
              <a:t>ribo</a:t>
            </a:r>
            <a:r>
              <a:rPr lang="en-US" dirty="0" smtClean="0"/>
              <a:t> </a:t>
            </a:r>
            <a:r>
              <a:rPr lang="en-US" dirty="0" err="1" smtClean="0"/>
              <a:t>nucleico</a:t>
            </a:r>
            <a:endParaRPr lang="en-US" dirty="0"/>
          </a:p>
        </p:txBody>
      </p:sp>
      <p:pic>
        <p:nvPicPr>
          <p:cNvPr id="9" name="Picture 9" descr="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0" y="3573016"/>
            <a:ext cx="6912768" cy="24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6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5822"/>
            <a:ext cx="5136442" cy="408914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4063" y="620688"/>
            <a:ext cx="8785225" cy="124839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Nucleótidos: 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son moléculas orgánicas formadas por la unión covalente de un monosacárido de cinco carbonos (ribosa), una base nitrogenada y un grupo fosfato. </a:t>
            </a:r>
            <a:r>
              <a:rPr lang="es-CO" sz="2200" dirty="0" err="1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Ej</a:t>
            </a:r>
            <a:r>
              <a:rPr lang="es-CO" sz="22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: nucleótido de adenina.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7096" y="2021483"/>
            <a:ext cx="3275384" cy="46999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Realizan </a:t>
            </a:r>
            <a:r>
              <a:rPr lang="es-CO" sz="2200" dirty="0">
                <a:ea typeface="Segoe UI" panose="020B0502040204020203" pitchFamily="34" charset="0"/>
                <a:cs typeface="Segoe UI" panose="020B0502040204020203" pitchFamily="34" charset="0"/>
              </a:rPr>
              <a:t>funciones importantes 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CO" sz="2200" dirty="0">
                <a:ea typeface="Segoe UI" panose="020B0502040204020203" pitchFamily="34" charset="0"/>
                <a:cs typeface="Segoe UI" panose="020B0502040204020203" pitchFamily="34" charset="0"/>
              </a:rPr>
              <a:t>por ejemplo, el 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ATP o </a:t>
            </a:r>
            <a:r>
              <a:rPr lang="es-CO" sz="2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adenosin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trifosfato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s-CO" sz="2200" dirty="0">
                <a:ea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GTP </a:t>
            </a:r>
            <a:r>
              <a:rPr lang="es-CO" sz="2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guanosin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trifosfato</a:t>
            </a:r>
            <a:r>
              <a:rPr lang="es-CO" sz="2200" dirty="0">
                <a:ea typeface="Segoe UI" panose="020B0502040204020203" pitchFamily="34" charset="0"/>
                <a:cs typeface="Segoe UI" panose="020B0502040204020203" pitchFamily="34" charset="0"/>
              </a:rPr>
              <a:t>, que 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producen </a:t>
            </a:r>
            <a:r>
              <a:rPr lang="es-CO" sz="2200" dirty="0">
                <a:ea typeface="Segoe UI" panose="020B0502040204020203" pitchFamily="34" charset="0"/>
                <a:cs typeface="Segoe UI" panose="020B0502040204020203" pitchFamily="34" charset="0"/>
              </a:rPr>
              <a:t>energía en las </a:t>
            </a:r>
            <a:r>
              <a:rPr lang="es-CO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células. 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s-CO" sz="22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7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7" y="836712"/>
            <a:ext cx="8785225" cy="469999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Nucleótidos en general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s-CO" sz="22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10"/>
            <a:ext cx="9144000" cy="3804996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8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4063" y="620689"/>
            <a:ext cx="8785225" cy="3600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s-CO" sz="2200" b="1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Nucleótidos:</a:t>
            </a:r>
            <a:endParaRPr lang="es-CO" sz="2200" dirty="0" smtClean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CO" sz="2200" b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36188" y="1088508"/>
            <a:ext cx="531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</a:rPr>
              <a:t>ADP</a:t>
            </a:r>
            <a:r>
              <a:rPr lang="en-US" dirty="0"/>
              <a:t> is an example of a </a:t>
            </a:r>
            <a:r>
              <a:rPr lang="en-US" dirty="0" err="1">
                <a:solidFill>
                  <a:srgbClr val="3366FF"/>
                </a:solidFill>
              </a:rPr>
              <a:t>diphosphate</a:t>
            </a:r>
            <a:r>
              <a:rPr lang="en-US" dirty="0">
                <a:solidFill>
                  <a:srgbClr val="3333FF"/>
                </a:solidFill>
              </a:rPr>
              <a:t>: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31" y="1702975"/>
            <a:ext cx="3675101" cy="21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47664" y="4060664"/>
            <a:ext cx="5275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</a:rPr>
              <a:t>ATP</a:t>
            </a:r>
            <a:r>
              <a:rPr lang="en-US" dirty="0"/>
              <a:t> is an example of a </a:t>
            </a:r>
            <a:r>
              <a:rPr lang="en-US" dirty="0">
                <a:solidFill>
                  <a:srgbClr val="3366FF"/>
                </a:solidFill>
              </a:rPr>
              <a:t>triphosphate</a:t>
            </a:r>
            <a:r>
              <a:rPr lang="en-US" dirty="0"/>
              <a:t>: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72" y="4575745"/>
            <a:ext cx="4110520" cy="214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9</a:t>
            </a:fld>
            <a:r>
              <a:rPr lang="en-US" smtClean="0"/>
              <a:t> /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e Offic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PlantillaPixel</Template>
  <TotalTime>5573</TotalTime>
  <Words>1611</Words>
  <Application>Microsoft Office PowerPoint</Application>
  <PresentationFormat>Presentación en pantalla (4:3)</PresentationFormat>
  <Paragraphs>183</Paragraphs>
  <Slides>36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Segoe UI</vt:lpstr>
      <vt:lpstr>Segoe UI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 por su atención!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Danny Balanta</dc:creator>
  <cp:lastModifiedBy>CARLOS</cp:lastModifiedBy>
  <cp:revision>1797</cp:revision>
  <dcterms:created xsi:type="dcterms:W3CDTF">2016-05-07T22:07:24Z</dcterms:created>
  <dcterms:modified xsi:type="dcterms:W3CDTF">2018-11-06T02:36:30Z</dcterms:modified>
</cp:coreProperties>
</file>