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F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5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EB598-55E8-445E-BCB8-5C530870B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747A89-F20B-4380-8DF0-3320AA6A9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535EE0-68B7-4A6B-A098-2F60375E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2E67C5-82C1-4348-A53B-6EB158041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830AD0-C602-4CF0-81B2-7A6D2317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545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F990A-C519-421D-9A6D-742DA5C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381530-2D52-4595-834E-FD7F1A350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A6783-2755-404F-9E30-DFBE0748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41588-646D-4DAD-9727-753F9A67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3633D-00EC-4343-B26D-F99E0FEC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705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C6F3B1-6E53-400D-ADAE-15BC591CF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583A8A-B64B-469C-AC3C-A214C6D3C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CB2208-AADC-4C6E-ABCE-D8D03EA86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6680C4-6DA5-4605-9504-00F29ACF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A478C5-E7AC-41A8-9F60-F780A71E1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18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9A694-68D0-4029-AA1E-DC2E9DE6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F65B72-9055-47EB-98EF-18FE5888D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BDDC94-5ED3-4DEB-95E7-A9F8C330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108FF-E565-441A-89CD-3336C688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9B9A76-68AB-464E-AE9C-C5EA9A528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249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030B1-002B-45FA-835E-6DBD15615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341181-65A4-4486-81D5-ED6B74C56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45C47-B02F-4868-BC63-00DF3A43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6FF2D-076E-43E7-8877-C41B4B0C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4D5DFE-698B-46A5-9905-4FE40190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113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9E9F4C-9FB8-4A43-AD51-FADFFAB3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54BA4F-EA03-4725-964F-A895DD6BC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A8AF17-828C-4FB7-90D2-6BE423F61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5D55EB-D578-4C84-ACD0-92CB3B40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AE3685-1602-4248-BF10-319D7ABB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6CB83D-6E53-43E8-A279-C150678B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417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46021-FA0E-440E-AA5F-A004E7FA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1C52AC-E509-4855-9F38-ED37614DD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50A5BB-7985-4DBE-8920-CAE8B4BA9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9C556F-9307-4763-A876-0BA430A07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6CAA56-EE32-4AF6-9BCC-88BDA273C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2D4062-F746-46D3-93A9-6F0AB067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CC1C4F-A1D1-4633-B3A9-61A4FA4B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F4BDBC-F408-4ED3-A5A7-A49C44192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182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892AD-C981-47FE-B080-F41FBB664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2FD1DB-F86F-49FB-A682-E56B0763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09390D-8C65-4994-8BF8-7339C941C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981099-2002-4D65-94BA-126BEAB2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052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80454D-B4B7-4DF4-9C93-0B6F39B5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0F3FB3-603B-421E-9CED-CF7E46B9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7E5104-F001-4D6A-AFAB-2AA7CC3D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680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83DD8-2738-45CD-AF37-92DCC67C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E3D5C7-3D7A-4F06-9397-74A6A8D8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272684-B356-4275-85A6-AD7BF577B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F51638-2665-450E-BD9D-B973BA9BB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1F09E0-E1F8-4387-A29F-29A9FBB53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48693A-C6AC-4C33-926A-0A0F5423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875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CBD59-A0D1-4111-85E4-7F0D60545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1A6EC7-49D2-4062-BB5F-CA78237B4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B0AC63-33A6-4EAA-A9BD-BBCC2DF70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7EC038-1FE6-4216-AD40-B2CA9A242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A50565-3946-41FC-8F14-DD085655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010ED7-DBB3-4D12-A41F-B4BC46255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214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4AC192-0C08-4EA5-895F-8FACA3E6B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0A772F-C29B-43A7-A9E6-B703F7621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C0690-F2F1-431F-A86B-09E459727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A904-7313-4E64-8F3D-ED6F303B5F7F}" type="datetimeFigureOut">
              <a:rPr lang="es-ES_tradnl" smtClean="0"/>
              <a:t>10/04/2021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EC69F5-49E7-42C6-A870-276F3AE0A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141A20-C088-4A01-A56B-E2278B8F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6443-10DC-4F21-921A-089BB36D3E1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19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8082A3-F0A1-4FDE-8328-219D087F7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5" y="188686"/>
            <a:ext cx="11567886" cy="651691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b="1" dirty="0">
                <a:latin typeface="Baskerville Old Face" panose="02020602080505020303" pitchFamily="18" charset="0"/>
              </a:rPr>
              <a:t>Universidad de Panamá</a:t>
            </a:r>
            <a:br>
              <a:rPr lang="es-ES" b="1" dirty="0">
                <a:latin typeface="Baskerville Old Face" panose="02020602080505020303" pitchFamily="18" charset="0"/>
              </a:rPr>
            </a:br>
            <a:r>
              <a:rPr lang="es-ES" b="1" dirty="0">
                <a:latin typeface="Baskerville Old Face" panose="02020602080505020303" pitchFamily="18" charset="0"/>
              </a:rPr>
              <a:t>Facultad de Humanidades</a:t>
            </a:r>
            <a:br>
              <a:rPr lang="es-ES" b="1" dirty="0">
                <a:latin typeface="Baskerville Old Face" panose="02020602080505020303" pitchFamily="18" charset="0"/>
              </a:rPr>
            </a:br>
            <a:r>
              <a:rPr lang="es-ES" b="1" dirty="0">
                <a:latin typeface="Baskerville Old Face" panose="02020602080505020303" pitchFamily="18" charset="0"/>
              </a:rPr>
              <a:t>Vicerrectoría de Extensión Universitaria</a:t>
            </a:r>
            <a:br>
              <a:rPr lang="es-ES" b="1" dirty="0">
                <a:latin typeface="Baskerville Old Face" panose="02020602080505020303" pitchFamily="18" charset="0"/>
              </a:rPr>
            </a:br>
            <a:br>
              <a:rPr lang="es-ES" b="1" dirty="0">
                <a:latin typeface="Baskerville Old Face" panose="02020602080505020303" pitchFamily="18" charset="0"/>
              </a:rPr>
            </a:br>
            <a:r>
              <a:rPr lang="es-ES" b="1" dirty="0">
                <a:latin typeface="Baskerville Old Face" panose="02020602080505020303" pitchFamily="18" charset="0"/>
              </a:rPr>
              <a:t>Maestría en Literatura Comparada</a:t>
            </a:r>
          </a:p>
          <a:p>
            <a:pPr marL="0" indent="0" algn="ctr">
              <a:buNone/>
            </a:pPr>
            <a:r>
              <a:rPr lang="es-ES" b="1" dirty="0">
                <a:latin typeface="Baskerville Old Face" panose="02020602080505020303" pitchFamily="18" charset="0"/>
              </a:rPr>
              <a:t>Trabajo final de Seminario de tesis II</a:t>
            </a:r>
          </a:p>
          <a:p>
            <a:pPr marL="0" indent="0" algn="ctr">
              <a:buNone/>
            </a:pPr>
            <a:endParaRPr lang="es-ES" b="1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s-ES" b="1" dirty="0">
                <a:latin typeface="Baskerville Old Face" panose="02020602080505020303" pitchFamily="18" charset="0"/>
              </a:rPr>
              <a:t>Marco metodológico de la investigación</a:t>
            </a:r>
            <a:br>
              <a:rPr lang="es-ES" b="1" dirty="0">
                <a:latin typeface="Baskerville Old Face" panose="02020602080505020303" pitchFamily="18" charset="0"/>
              </a:rPr>
            </a:br>
            <a:br>
              <a:rPr lang="es-ES" b="1" dirty="0">
                <a:latin typeface="Baskerville Old Face" panose="02020602080505020303" pitchFamily="18" charset="0"/>
              </a:rPr>
            </a:br>
            <a:r>
              <a:rPr lang="es-ES" b="1" dirty="0">
                <a:latin typeface="Baskerville Old Face" panose="02020602080505020303" pitchFamily="18" charset="0"/>
              </a:rPr>
              <a:t>Pervivencia, tensiones sociales y transformación intertextual entre la mitología ngäbe, “La noche de las aves” de Pedro Luis Prados y Una sola huella de Geovanny Debrús Jiménez </a:t>
            </a:r>
          </a:p>
          <a:p>
            <a:pPr marL="0" indent="0" algn="ctr">
              <a:buNone/>
            </a:pPr>
            <a:endParaRPr lang="es-ES" b="1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s-ES" b="1" dirty="0">
                <a:latin typeface="Baskerville Old Face" panose="02020602080505020303" pitchFamily="18" charset="0"/>
              </a:rPr>
              <a:t>Profesor: Erasto Antonio Espino Barahona</a:t>
            </a:r>
            <a:br>
              <a:rPr lang="es-ES" b="1" dirty="0">
                <a:latin typeface="Baskerville Old Face" panose="02020602080505020303" pitchFamily="18" charset="0"/>
              </a:rPr>
            </a:br>
            <a:br>
              <a:rPr lang="es-ES" b="1" dirty="0">
                <a:latin typeface="Baskerville Old Face" panose="02020602080505020303" pitchFamily="18" charset="0"/>
              </a:rPr>
            </a:br>
            <a:r>
              <a:rPr lang="es-PA" b="1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Realizado por: Doris Sánchez de Polanco</a:t>
            </a:r>
          </a:p>
          <a:p>
            <a:pPr marL="0" indent="0" algn="ctr">
              <a:buNone/>
            </a:pPr>
            <a:r>
              <a:rPr lang="es-PA" b="1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8/ 04/ 2021</a:t>
            </a:r>
            <a:endParaRPr lang="es-ES_tradnl" dirty="0"/>
          </a:p>
        </p:txBody>
      </p:sp>
      <p:pic>
        <p:nvPicPr>
          <p:cNvPr id="5" name="Picture 4" descr="Universidad dePanamá (@UNIVERSIDAD_PMA) | Twitter">
            <a:extLst>
              <a:ext uri="{FF2B5EF4-FFF2-40B4-BE49-F238E27FC236}">
                <a16:creationId xmlns:a16="http://schemas.microsoft.com/office/drawing/2014/main" id="{2EF52205-945D-40A4-B6C8-E7E8B5E5C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50" b="97250" l="3500" r="96000">
                        <a14:foregroundMark x1="3500" y1="62750" x2="88000" y2="21250"/>
                        <a14:foregroundMark x1="32500" y1="6250" x2="43250" y2="50250"/>
                        <a14:foregroundMark x1="43250" y1="50250" x2="76000" y2="90500"/>
                        <a14:foregroundMark x1="35500" y1="5750" x2="78250" y2="20000"/>
                        <a14:foregroundMark x1="78250" y1="20000" x2="82250" y2="23250"/>
                        <a14:foregroundMark x1="44250" y1="4250" x2="76750" y2="16750"/>
                        <a14:foregroundMark x1="88000" y1="23250" x2="88000" y2="68250"/>
                        <a14:foregroundMark x1="88000" y1="68250" x2="76250" y2="87750"/>
                        <a14:foregroundMark x1="92750" y1="34250" x2="93750" y2="67250"/>
                        <a14:foregroundMark x1="96000" y1="51750" x2="96000" y2="51750"/>
                        <a14:foregroundMark x1="57750" y1="48250" x2="57750" y2="48250"/>
                        <a14:foregroundMark x1="58250" y1="42750" x2="58250" y2="42750"/>
                        <a14:foregroundMark x1="60750" y1="47750" x2="60750" y2="47750"/>
                        <a14:foregroundMark x1="50250" y1="21500" x2="63000" y2="46000"/>
                        <a14:foregroundMark x1="65750" y1="39750" x2="65750" y2="39750"/>
                        <a14:foregroundMark x1="49250" y1="45000" x2="49250" y2="45000"/>
                        <a14:foregroundMark x1="54750" y1="49000" x2="52750" y2="52750"/>
                        <a14:foregroundMark x1="71500" y1="29500" x2="73750" y2="54000"/>
                        <a14:foregroundMark x1="73250" y1="50250" x2="67750" y2="56000"/>
                        <a14:foregroundMark x1="28250" y1="60000" x2="53250" y2="59000"/>
                        <a14:foregroundMark x1="28250" y1="27500" x2="34000" y2="40750"/>
                        <a14:foregroundMark x1="35500" y1="14500" x2="12250" y2="53000"/>
                        <a14:foregroundMark x1="12250" y1="53000" x2="12500" y2="59250"/>
                        <a14:foregroundMark x1="35250" y1="13250" x2="7750" y2="50500"/>
                        <a14:foregroundMark x1="7750" y1="50500" x2="7750" y2="57000"/>
                        <a14:foregroundMark x1="6000" y1="60000" x2="38000" y2="76500"/>
                        <a14:foregroundMark x1="11500" y1="66250" x2="47250" y2="94000"/>
                        <a14:foregroundMark x1="47250" y1="94000" x2="72500" y2="90750"/>
                        <a14:foregroundMark x1="49500" y1="80500" x2="47000" y2="88750"/>
                        <a14:foregroundMark x1="51500" y1="78000" x2="56000" y2="90500"/>
                        <a14:foregroundMark x1="44500" y1="97250" x2="59250" y2="96250"/>
                        <a14:foregroundMark x1="62250" y1="41250" x2="64750" y2="38750"/>
                        <a14:foregroundMark x1="43750" y1="52250" x2="53750" y2="50000"/>
                        <a14:foregroundMark x1="39250" y1="63500" x2="52000" y2="60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36" y="374393"/>
            <a:ext cx="1059543" cy="105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e Inicia Doctorado en Humanidades – Universidades.pa">
            <a:extLst>
              <a:ext uri="{FF2B5EF4-FFF2-40B4-BE49-F238E27FC236}">
                <a16:creationId xmlns:a16="http://schemas.microsoft.com/office/drawing/2014/main" id="{C0B467A9-2A9D-463C-B322-4EC5DE34B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202" b="93060" l="4667" r="96000">
                        <a14:foregroundMark x1="13333" y1="29968" x2="16000" y2="76341"/>
                        <a14:foregroundMark x1="11000" y1="37855" x2="9333" y2="57729"/>
                        <a14:foregroundMark x1="7000" y1="62776" x2="10000" y2="37224"/>
                        <a14:foregroundMark x1="4667" y1="50158" x2="8667" y2="41009"/>
                        <a14:foregroundMark x1="33333" y1="8202" x2="69000" y2="9779"/>
                        <a14:foregroundMark x1="88000" y1="25868" x2="90667" y2="70032"/>
                        <a14:foregroundMark x1="94000" y1="43849" x2="94000" y2="57098"/>
                        <a14:foregroundMark x1="33000" y1="89590" x2="76333" y2="89274"/>
                        <a14:foregroundMark x1="38333" y1="93060" x2="63667" y2="92429"/>
                        <a14:foregroundMark x1="36667" y1="92114" x2="63667" y2="93060"/>
                        <a14:foregroundMark x1="30000" y1="15773" x2="49333" y2="12934"/>
                        <a14:foregroundMark x1="94667" y1="47003" x2="96000" y2="58044"/>
                        <a14:foregroundMark x1="6667" y1="44164" x2="6000" y2="593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610">
            <a:off x="10369518" y="294653"/>
            <a:ext cx="112978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996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DORIS EDITH SANCHEZ ACEVEDO POLANCO</dc:creator>
  <cp:lastModifiedBy>DORIS EDITH SANCHEZ ACEVEDO POLANCO</cp:lastModifiedBy>
  <cp:revision>3</cp:revision>
  <dcterms:created xsi:type="dcterms:W3CDTF">2021-04-10T14:23:01Z</dcterms:created>
  <dcterms:modified xsi:type="dcterms:W3CDTF">2021-04-10T14:51:58Z</dcterms:modified>
</cp:coreProperties>
</file>