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2" r:id="rId2"/>
    <p:sldId id="263" r:id="rId3"/>
    <p:sldId id="264" r:id="rId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8" name="27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17" name="16 Marcador de pie de página"/>
          <p:cNvSpPr>
            <a:spLocks noGrp="1"/>
          </p:cNvSpPr>
          <p:nvPr>
            <p:ph type="ftr" sz="quarter" idx="11"/>
          </p:nvPr>
        </p:nvSpPr>
        <p:spPr/>
        <p:txBody>
          <a:bodyPr/>
          <a:lstStyle>
            <a:extLst/>
          </a:lstStyle>
          <a:p>
            <a:endParaRPr lang="es-ES"/>
          </a:p>
        </p:txBody>
      </p:sp>
      <p:sp>
        <p:nvSpPr>
          <p:cNvPr id="29" name="28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s-ES" smtClean="0"/>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504824" y="512064"/>
            <a:ext cx="7772400" cy="914400"/>
          </a:xfrm>
        </p:spPr>
        <p:txBody>
          <a:bodyPr anchor="t"/>
          <a:lstStyle>
            <a:lvl1pPr>
              <a:defRPr sz="400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p:spPr>
        <p:txBody>
          <a:bodyPr/>
          <a:lstStyle>
            <a:extLst/>
          </a:lstStyle>
          <a:p>
            <a:fld id="{7E9673F1-E37F-4670-9FC0-53A873074E6A}" type="datetimeFigureOut">
              <a:rPr lang="es-ES" smtClean="0"/>
              <a:pPr/>
              <a:t>04/11/2010</a:t>
            </a:fld>
            <a:endParaRPr lang="es-ES"/>
          </a:p>
        </p:txBody>
      </p:sp>
      <p:sp>
        <p:nvSpPr>
          <p:cNvPr id="6" name="5 Marcador de pie de página"/>
          <p:cNvSpPr>
            <a:spLocks noGrp="1"/>
          </p:cNvSpPr>
          <p:nvPr>
            <p:ph type="ftr" sz="quarter" idx="11"/>
          </p:nvPr>
        </p:nvSpPr>
        <p:spPr>
          <a:xfrm>
            <a:off x="914400" y="55499"/>
            <a:ext cx="5562600" cy="365125"/>
          </a:xfrm>
        </p:spPr>
        <p:txBody>
          <a:bodyPr/>
          <a:lstStyle>
            <a:extLst/>
          </a:lstStyle>
          <a:p>
            <a:endParaRPr lang="es-ES"/>
          </a:p>
        </p:txBody>
      </p:sp>
      <p:sp>
        <p:nvSpPr>
          <p:cNvPr id="7" name="6 Marcador de número de diapositiva"/>
          <p:cNvSpPr>
            <a:spLocks noGrp="1"/>
          </p:cNvSpPr>
          <p:nvPr>
            <p:ph type="sldNum" sz="quarter" idx="12"/>
          </p:nvPr>
        </p:nvSpPr>
        <p:spPr>
          <a:xfrm>
            <a:off x="8610600" y="55499"/>
            <a:ext cx="457200" cy="365125"/>
          </a:xfrm>
        </p:spPr>
        <p:txBody>
          <a:bodyPr/>
          <a:lstStyle>
            <a:extLst/>
          </a:lstStyle>
          <a:p>
            <a:fld id="{82F19803-04B8-45E2-9C9B-8D51338A8A9B}"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7E9673F1-E37F-4670-9FC0-53A873074E6A}" type="datetimeFigureOut">
              <a:rPr lang="es-ES" smtClean="0"/>
              <a:pPr/>
              <a:t>04/11/2010</a:t>
            </a:fld>
            <a:endParaRPr lang="es-ES"/>
          </a:p>
        </p:txBody>
      </p:sp>
      <p:sp>
        <p:nvSpPr>
          <p:cNvPr id="3" name="2 Marcador de pie de página"/>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s-ES"/>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82F19803-04B8-45E2-9C9B-8D51338A8A9B}"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371600" y="500042"/>
            <a:ext cx="7772400" cy="785818"/>
          </a:xfrm>
        </p:spPr>
        <p:txBody>
          <a:bodyPr/>
          <a:lstStyle/>
          <a:p>
            <a:r>
              <a:rPr lang="es-ES" dirty="0" smtClean="0"/>
              <a:t>Muestreo probabilístico ALEATORIO O ESTOCASTICO: </a:t>
            </a:r>
            <a:endParaRPr lang="es-ES" dirty="0"/>
          </a:p>
        </p:txBody>
      </p:sp>
      <p:sp>
        <p:nvSpPr>
          <p:cNvPr id="3" name="2 Subtítulo"/>
          <p:cNvSpPr>
            <a:spLocks noGrp="1"/>
          </p:cNvSpPr>
          <p:nvPr>
            <p:ph type="subTitle" idx="1"/>
          </p:nvPr>
        </p:nvSpPr>
        <p:spPr>
          <a:xfrm>
            <a:off x="1500166" y="2571744"/>
            <a:ext cx="6500858" cy="2857520"/>
          </a:xfrm>
        </p:spPr>
        <p:txBody>
          <a:bodyPr>
            <a:normAutofit/>
          </a:bodyPr>
          <a:lstStyle/>
          <a:p>
            <a:pPr algn="just"/>
            <a:r>
              <a:rPr lang="es-ES" sz="2800" dirty="0" smtClean="0"/>
              <a:t>Los elementos de la muestra son seleccionados siguiendo un procedimiento que brinde a cada uno de los elementos de la población una probabilidad conocida de ser incluidos en la muestra. </a:t>
            </a:r>
          </a:p>
          <a:p>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357290" y="1857364"/>
            <a:ext cx="6400800" cy="4500594"/>
          </a:xfrm>
        </p:spPr>
        <p:txBody>
          <a:bodyPr>
            <a:normAutofit/>
          </a:bodyPr>
          <a:lstStyle/>
          <a:p>
            <a:pPr lvl="0" algn="just">
              <a:buClr>
                <a:srgbClr val="D6ECFF"/>
              </a:buClr>
            </a:pPr>
            <a:r>
              <a:rPr lang="es-ES" sz="2400" dirty="0" smtClean="0">
                <a:solidFill>
                  <a:prstClr val="white"/>
                </a:solidFill>
              </a:rPr>
              <a:t>Forman parte de este tipo de muestreo todos aquellos métodos para los que puede calcularse la probabilidad de extracción de cualquiera de las muestras posibles. Este conjunto de técnicas de muestreo es el más aconsejable, aunque en ocasiones no es posible optar por él. En este caso se habla de muestras probabilísticas, pues no es en rigor correcto hablar de muestras representativas dado que, al no conocer las características de la población, no es posible tener certeza de que tal característica se haya conseguido.</a:t>
            </a:r>
          </a:p>
          <a:p>
            <a:pPr algn="just"/>
            <a:endParaRPr lang="es-ES" dirty="0"/>
          </a:p>
        </p:txBody>
      </p:sp>
      <p:sp>
        <p:nvSpPr>
          <p:cNvPr id="4" name="3 Título"/>
          <p:cNvSpPr>
            <a:spLocks noGrp="1"/>
          </p:cNvSpPr>
          <p:nvPr>
            <p:ph type="ctrTitle"/>
          </p:nvPr>
        </p:nvSpPr>
        <p:spPr>
          <a:xfrm>
            <a:off x="714348" y="285728"/>
            <a:ext cx="7786742" cy="1071570"/>
          </a:xfrm>
        </p:spPr>
        <p:txBody>
          <a:bodyPr/>
          <a:lstStyle/>
          <a:p>
            <a:pPr algn="ctr"/>
            <a:r>
              <a:rPr lang="es-ES" dirty="0" smtClean="0"/>
              <a:t>Muestreo probabilístico</a:t>
            </a:r>
            <a:endParaRPr lang="es-C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714356"/>
            <a:ext cx="9144000" cy="707886"/>
          </a:xfrm>
          <a:prstGeom prst="rect">
            <a:avLst/>
          </a:prstGeom>
        </p:spPr>
        <p:txBody>
          <a:bodyPr wrap="square">
            <a:spAutoFit/>
          </a:bodyPr>
          <a:lstStyle/>
          <a:p>
            <a:pPr algn="ctr"/>
            <a:r>
              <a:rPr lang="es-ES" sz="4000" b="1" cap="all" dirty="0" smtClean="0">
                <a:solidFill>
                  <a:srgbClr val="D6ECFF">
                    <a:satMod val="200000"/>
                  </a:srgbClr>
                </a:solidFill>
                <a:effectLst>
                  <a:reflection blurRad="12700" stA="34000" endA="740" endPos="53000" dir="5400000" sy="-100000" algn="bl" rotWithShape="0"/>
                </a:effectLst>
                <a:latin typeface="Consolas"/>
                <a:ea typeface="+mj-ea"/>
                <a:cs typeface="+mj-cs"/>
              </a:rPr>
              <a:t>Tipo o Esquema de Muestreo</a:t>
            </a:r>
            <a:endParaRPr lang="es-CO" dirty="0"/>
          </a:p>
        </p:txBody>
      </p:sp>
      <p:sp>
        <p:nvSpPr>
          <p:cNvPr id="3" name="2 Rectángulo"/>
          <p:cNvSpPr/>
          <p:nvPr/>
        </p:nvSpPr>
        <p:spPr>
          <a:xfrm>
            <a:off x="1857356" y="2214554"/>
            <a:ext cx="5214958" cy="3539430"/>
          </a:xfrm>
          <a:prstGeom prst="rect">
            <a:avLst/>
          </a:prstGeom>
        </p:spPr>
        <p:txBody>
          <a:bodyPr wrap="square">
            <a:spAutoFit/>
          </a:bodyPr>
          <a:lstStyle/>
          <a:p>
            <a:pPr lvl="0" algn="just">
              <a:buClr>
                <a:srgbClr val="D6ECFF"/>
              </a:buClr>
              <a:buSzPct val="95000"/>
            </a:pPr>
            <a:r>
              <a:rPr lang="es-ES" sz="2800" dirty="0" smtClean="0">
                <a:solidFill>
                  <a:prstClr val="white"/>
                </a:solidFill>
              </a:rPr>
              <a:t>Existen actualmente una gran variedad de tipos o esquemas de muestreo que han sido desarrollados para diferentes situaciones, entre los mas usados están: muestreo simple aleatorio, muestreo aleatorio estratificado, muestreo sistemático.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409</TotalTime>
  <Words>171</Words>
  <Application>Microsoft Office PowerPoint</Application>
  <PresentationFormat>Presentación en pantalla (4:3)</PresentationFormat>
  <Paragraphs>6</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Metro</vt:lpstr>
      <vt:lpstr>Muestreo probabilístico ALEATORIO O ESTOCASTICO: </vt:lpstr>
      <vt:lpstr>Muestreo probabilístico</vt:lpstr>
      <vt:lpstr>Diapositiva 3</vt:lpstr>
    </vt:vector>
  </TitlesOfParts>
  <Company>casa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Muestreo Probabilístico</dc:title>
  <dc:creator>Mary</dc:creator>
  <cp:lastModifiedBy>Familiar</cp:lastModifiedBy>
  <cp:revision>48</cp:revision>
  <dcterms:created xsi:type="dcterms:W3CDTF">2010-10-30T20:36:59Z</dcterms:created>
  <dcterms:modified xsi:type="dcterms:W3CDTF">2010-11-04T15:49:58Z</dcterms:modified>
</cp:coreProperties>
</file>