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132FADFE-3B8F-471C-ABF0-DBC7717ECBBC}"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7A847CFC-816F-41D0-AAC0-9BF4FEBC753E}" type="datetimeFigureOut">
              <a:rPr lang="es-ES" smtClean="0"/>
              <a:pPr/>
              <a:t>05/08/2010</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A847CFC-816F-41D0-AAC0-9BF4FEBC753E}" type="datetimeFigureOut">
              <a:rPr lang="es-ES" smtClean="0"/>
              <a:pPr/>
              <a:t>05/08/2010</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32FADFE-3B8F-471C-ABF0-DBC7717ECBBC}"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audio" Target="file:///C:\Users\Public\Music\Sample%20Music\Sleep%20Away.mp3"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imgres?imgurl=http://www.damisela.com/zoo/photo/cq2/eagleharpy.jpg&amp;imgrefurl=http://www.taringa.net/posts/imagenes/1603386/animales-en-peligro-de-extincion.html&amp;h=500&amp;w=395&amp;sz=24&amp;tbnid=8kuEfgZyNqxH6M:&amp;tbnh=253&amp;tbnw=199&amp;prev=/images?q=aguila+arpia&amp;hl=es&amp;usg=__hHfyu3G8Of7zELiaq6vZZgkRoqI=&amp;sa=X&amp;ei=bdJaTNCLDYfWtQOM2cUT&amp;ved=0CBgQ9QEwAA"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leep Away.mp3">
            <a:hlinkClick r:id="" action="ppaction://media"/>
          </p:cNvPr>
          <p:cNvPicPr>
            <a:picLocks noRot="1" noChangeAspect="1"/>
          </p:cNvPicPr>
          <p:nvPr>
            <a:audioFile r:link="rId1"/>
          </p:nvPr>
        </p:nvPicPr>
        <p:blipFill>
          <a:blip r:embed="rId3" cstate="print"/>
          <a:stretch>
            <a:fillRect/>
          </a:stretch>
        </p:blipFill>
        <p:spPr>
          <a:xfrm>
            <a:off x="6948264" y="3284984"/>
            <a:ext cx="304800" cy="304800"/>
          </a:xfrm>
          <a:prstGeom prst="rect">
            <a:avLst/>
          </a:prstGeom>
        </p:spPr>
      </p:pic>
      <p:sp>
        <p:nvSpPr>
          <p:cNvPr id="2" name="1 Título"/>
          <p:cNvSpPr>
            <a:spLocks noGrp="1"/>
          </p:cNvSpPr>
          <p:nvPr>
            <p:ph type="ctrTitle"/>
          </p:nvPr>
        </p:nvSpPr>
        <p:spPr>
          <a:xfrm>
            <a:off x="323528" y="332656"/>
            <a:ext cx="8458200" cy="1222375"/>
          </a:xfrm>
        </p:spPr>
        <p:txBody>
          <a:bodyPr/>
          <a:lstStyle/>
          <a:p>
            <a:r>
              <a:rPr lang="es-ES" dirty="0" smtClean="0"/>
              <a:t>Universidad Tecnológica OTEIMA</a:t>
            </a:r>
            <a:br>
              <a:rPr lang="es-ES" dirty="0" smtClean="0"/>
            </a:br>
            <a:r>
              <a:rPr lang="es-ES" dirty="0" smtClean="0"/>
              <a:t>maestría en docencia superior</a:t>
            </a:r>
            <a:endParaRPr lang="es-ES" dirty="0"/>
          </a:p>
        </p:txBody>
      </p:sp>
      <p:pic>
        <p:nvPicPr>
          <p:cNvPr id="13314" name="Picture 2" descr="http://www.elparanaense.com.ar/img/aguilaviuda300.jpg"/>
          <p:cNvPicPr>
            <a:picLocks noChangeAspect="1" noChangeArrowheads="1"/>
          </p:cNvPicPr>
          <p:nvPr/>
        </p:nvPicPr>
        <p:blipFill>
          <a:blip r:embed="rId4" cstate="print"/>
          <a:srcRect/>
          <a:stretch>
            <a:fillRect/>
          </a:stretch>
        </p:blipFill>
        <p:spPr bwMode="auto">
          <a:xfrm>
            <a:off x="6012160" y="1970880"/>
            <a:ext cx="1944216" cy="2826272"/>
          </a:xfrm>
          <a:prstGeom prst="round2DiagRect">
            <a:avLst/>
          </a:prstGeom>
          <a:noFill/>
          <a:ln w="38100">
            <a:solidFill>
              <a:schemeClr val="accent6">
                <a:lumMod val="50000"/>
              </a:schemeClr>
            </a:solidFill>
          </a:ln>
          <a:effectLst>
            <a:glow rad="228600">
              <a:schemeClr val="accent2">
                <a:satMod val="175000"/>
                <a:alpha val="40000"/>
              </a:schemeClr>
            </a:glow>
            <a:outerShdw blurRad="50800" dist="38100" dir="8100000" algn="tr" rotWithShape="0">
              <a:prstClr val="black">
                <a:alpha val="40000"/>
              </a:prstClr>
            </a:outerShdw>
          </a:effectLst>
        </p:spPr>
      </p:pic>
      <p:sp>
        <p:nvSpPr>
          <p:cNvPr id="5" name="4 CuadroTexto"/>
          <p:cNvSpPr txBox="1"/>
          <p:nvPr/>
        </p:nvSpPr>
        <p:spPr>
          <a:xfrm>
            <a:off x="395536" y="1772816"/>
            <a:ext cx="6048672" cy="4893647"/>
          </a:xfrm>
          <a:prstGeom prst="rect">
            <a:avLst/>
          </a:prstGeom>
          <a:noFill/>
        </p:spPr>
        <p:txBody>
          <a:bodyPr wrap="square" rtlCol="0">
            <a:spAutoFit/>
          </a:bodyPr>
          <a:lstStyle/>
          <a:p>
            <a:r>
              <a:rPr lang="es-ES" sz="2400" b="1" dirty="0" smtClean="0">
                <a:solidFill>
                  <a:schemeClr val="tx2"/>
                </a:solidFill>
              </a:rPr>
              <a:t>TRABAJO: “EL CANTO DE LAS AVES</a:t>
            </a:r>
          </a:p>
          <a:p>
            <a:r>
              <a:rPr lang="es-ES" sz="2400" b="1" dirty="0" smtClean="0">
                <a:solidFill>
                  <a:schemeClr val="tx2"/>
                </a:solidFill>
              </a:rPr>
              <a:t>Y DEL ÁGUILA HARPÍA”</a:t>
            </a:r>
          </a:p>
          <a:p>
            <a:endParaRPr lang="es-ES" sz="2400" b="1" dirty="0" smtClean="0">
              <a:solidFill>
                <a:schemeClr val="tx2"/>
              </a:solidFill>
            </a:endParaRPr>
          </a:p>
          <a:p>
            <a:r>
              <a:rPr lang="es-ES" sz="2400" b="1" dirty="0" smtClean="0">
                <a:solidFill>
                  <a:schemeClr val="tx2"/>
                </a:solidFill>
              </a:rPr>
              <a:t>CURSO DE: </a:t>
            </a:r>
          </a:p>
          <a:p>
            <a:r>
              <a:rPr lang="es-ES" sz="2400" b="1" dirty="0" smtClean="0">
                <a:solidFill>
                  <a:schemeClr val="tx2"/>
                </a:solidFill>
              </a:rPr>
              <a:t>TECNOLOGÍA DIDÁCTICA</a:t>
            </a:r>
          </a:p>
          <a:p>
            <a:endParaRPr lang="es-ES" sz="2400" b="1" dirty="0" smtClean="0">
              <a:solidFill>
                <a:schemeClr val="tx2"/>
              </a:solidFill>
            </a:endParaRPr>
          </a:p>
          <a:p>
            <a:r>
              <a:rPr lang="es-ES" sz="2400" b="1" dirty="0" smtClean="0">
                <a:solidFill>
                  <a:schemeClr val="tx2"/>
                </a:solidFill>
              </a:rPr>
              <a:t>FACILITADOR: </a:t>
            </a:r>
          </a:p>
          <a:p>
            <a:r>
              <a:rPr lang="es-ES" sz="2400" b="1" dirty="0" smtClean="0">
                <a:solidFill>
                  <a:schemeClr val="tx2"/>
                </a:solidFill>
              </a:rPr>
              <a:t>Magíster Santiago Quintero</a:t>
            </a:r>
          </a:p>
          <a:p>
            <a:endParaRPr lang="es-ES" sz="2400" b="1" dirty="0" smtClean="0">
              <a:solidFill>
                <a:schemeClr val="tx2"/>
              </a:solidFill>
            </a:endParaRPr>
          </a:p>
          <a:p>
            <a:endParaRPr lang="es-ES" sz="2400" b="1" dirty="0" smtClean="0">
              <a:solidFill>
                <a:schemeClr val="tx2"/>
              </a:solidFill>
            </a:endParaRPr>
          </a:p>
          <a:p>
            <a:r>
              <a:rPr lang="es-ES" sz="2400" b="1" dirty="0" smtClean="0">
                <a:solidFill>
                  <a:schemeClr val="tx2"/>
                </a:solidFill>
              </a:rPr>
              <a:t>REALIZADO POR: Wanda E. Castillo</a:t>
            </a:r>
          </a:p>
          <a:p>
            <a:endParaRPr lang="es-ES" sz="2400" b="1" dirty="0" smtClean="0">
              <a:solidFill>
                <a:schemeClr val="tx2"/>
              </a:solidFill>
            </a:endParaRPr>
          </a:p>
          <a:p>
            <a:r>
              <a:rPr lang="es-ES" sz="2400" b="1" dirty="0" smtClean="0">
                <a:solidFill>
                  <a:schemeClr val="tx2"/>
                </a:solidFill>
              </a:rPr>
              <a:t>8 de agosto de 2010</a:t>
            </a:r>
            <a:endParaRPr lang="es-ES" b="1" dirty="0">
              <a:solidFill>
                <a:schemeClr val="tx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learnspanishdc.com/weblog/wp-content/uploads/2008/04/condor.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2 Rectángulo"/>
          <p:cNvSpPr/>
          <p:nvPr/>
        </p:nvSpPr>
        <p:spPr>
          <a:xfrm>
            <a:off x="1085880" y="1484784"/>
            <a:ext cx="6777946" cy="4431983"/>
          </a:xfrm>
          <a:prstGeom prst="rect">
            <a:avLst/>
          </a:prstGeom>
        </p:spPr>
        <p:txBody>
          <a:bodyPr wrap="none">
            <a:spAutoFit/>
          </a:bodyPr>
          <a:lstStyle/>
          <a:p>
            <a:pPr algn="ctr">
              <a:lnSpc>
                <a:spcPct val="200000"/>
              </a:lnSpc>
            </a:pPr>
            <a:r>
              <a:rPr lang="es-ES" sz="2400" b="1" dirty="0" smtClean="0">
                <a:solidFill>
                  <a:srgbClr val="FFFF00"/>
                </a:solidFill>
              </a:rPr>
              <a:t>“Soy águila, de solo ida, que atrapa los sueños, </a:t>
            </a:r>
          </a:p>
          <a:p>
            <a:pPr algn="ctr">
              <a:lnSpc>
                <a:spcPct val="200000"/>
              </a:lnSpc>
            </a:pPr>
            <a:r>
              <a:rPr lang="es-ES" sz="2400" b="1" dirty="0" smtClean="0">
                <a:solidFill>
                  <a:srgbClr val="FFFF00"/>
                </a:solidFill>
              </a:rPr>
              <a:t>y los convierte en dulces pesadillas, </a:t>
            </a:r>
          </a:p>
          <a:p>
            <a:pPr algn="ctr">
              <a:lnSpc>
                <a:spcPct val="200000"/>
              </a:lnSpc>
            </a:pPr>
            <a:r>
              <a:rPr lang="es-ES" sz="2400" b="1" dirty="0" smtClean="0">
                <a:solidFill>
                  <a:srgbClr val="FFFF00"/>
                </a:solidFill>
              </a:rPr>
              <a:t>desmenuzando con palabras las imágenes, </a:t>
            </a:r>
          </a:p>
          <a:p>
            <a:pPr algn="ctr">
              <a:lnSpc>
                <a:spcPct val="200000"/>
              </a:lnSpc>
            </a:pPr>
            <a:r>
              <a:rPr lang="es-ES" sz="2400" b="1" dirty="0" smtClean="0">
                <a:solidFill>
                  <a:srgbClr val="FFFF00"/>
                </a:solidFill>
              </a:rPr>
              <a:t>agarrando por sus garras los pequeños detalles…”</a:t>
            </a:r>
          </a:p>
          <a:p>
            <a:endParaRPr lang="es-ES" b="1" dirty="0" smtClean="0">
              <a:solidFill>
                <a:srgbClr val="FFFF00"/>
              </a:solidFill>
            </a:endParaRPr>
          </a:p>
          <a:p>
            <a:pPr algn="r"/>
            <a:r>
              <a:rPr lang="es-ES" sz="1600" b="1" i="1" dirty="0" smtClean="0">
                <a:solidFill>
                  <a:srgbClr val="FFFF00"/>
                </a:solidFill>
              </a:rPr>
              <a:t>FRANCISCO PEIRÓ</a:t>
            </a:r>
          </a:p>
          <a:p>
            <a:endParaRPr lang="es-ES" dirty="0" smtClean="0"/>
          </a:p>
          <a:p>
            <a:endParaRPr lang="es-ES" dirty="0" smtClean="0"/>
          </a:p>
          <a:p>
            <a:r>
              <a:rPr lang="es-ES" dirty="0" smtClean="0"/>
              <a:t> </a:t>
            </a:r>
            <a:endParaRPr lang="es-E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116632"/>
            <a:ext cx="8686800" cy="841248"/>
          </a:xfrm>
        </p:spPr>
        <p:txBody>
          <a:bodyPr/>
          <a:lstStyle/>
          <a:p>
            <a:r>
              <a:rPr lang="es-ES" dirty="0" smtClean="0"/>
              <a:t>¿porqué cantan las aves?</a:t>
            </a:r>
            <a:endParaRPr lang="es-ES" dirty="0"/>
          </a:p>
        </p:txBody>
      </p:sp>
      <p:sp>
        <p:nvSpPr>
          <p:cNvPr id="3" name="2 CuadroTexto"/>
          <p:cNvSpPr txBox="1"/>
          <p:nvPr/>
        </p:nvSpPr>
        <p:spPr>
          <a:xfrm>
            <a:off x="323528" y="908720"/>
            <a:ext cx="8496944" cy="5386090"/>
          </a:xfrm>
          <a:prstGeom prst="rect">
            <a:avLst/>
          </a:prstGeom>
          <a:noFill/>
        </p:spPr>
        <p:txBody>
          <a:bodyPr wrap="square" rtlCol="0">
            <a:spAutoFit/>
          </a:bodyPr>
          <a:lstStyle/>
          <a:p>
            <a:pPr>
              <a:lnSpc>
                <a:spcPct val="200000"/>
              </a:lnSpc>
            </a:pPr>
            <a:r>
              <a:rPr lang="es-ES" sz="2000" dirty="0" smtClean="0">
                <a:solidFill>
                  <a:schemeClr val="bg1">
                    <a:lumMod val="50000"/>
                  </a:schemeClr>
                </a:solidFill>
              </a:rPr>
              <a:t>Aparentemente los sonidos emitidos por los pájaros cantores, no implican ningún esfuerzo</a:t>
            </a:r>
            <a:r>
              <a:rPr lang="es-PA" sz="2000" dirty="0" smtClean="0">
                <a:solidFill>
                  <a:schemeClr val="bg1">
                    <a:lumMod val="50000"/>
                  </a:schemeClr>
                </a:solidFill>
              </a:rPr>
              <a:t>, pero sus elocuciones son en realidad el resultado de un entrenamiento riguroso emprendido durante su juventud y mantenido a lo largo de su etapa adulta; su trino se "cristaliza" virtualmente con su madurez. </a:t>
            </a:r>
          </a:p>
          <a:p>
            <a:pPr>
              <a:lnSpc>
                <a:spcPct val="200000"/>
              </a:lnSpc>
            </a:pPr>
            <a:endParaRPr lang="es-PA" sz="1000" dirty="0" smtClean="0">
              <a:solidFill>
                <a:schemeClr val="bg1">
                  <a:lumMod val="50000"/>
                </a:schemeClr>
              </a:solidFill>
            </a:endParaRPr>
          </a:p>
          <a:p>
            <a:pPr>
              <a:lnSpc>
                <a:spcPct val="200000"/>
              </a:lnSpc>
            </a:pPr>
            <a:r>
              <a:rPr lang="es-PA" sz="2000" dirty="0" smtClean="0">
                <a:solidFill>
                  <a:schemeClr val="bg1">
                    <a:lumMod val="50000"/>
                  </a:schemeClr>
                </a:solidFill>
              </a:rPr>
              <a:t>El mismo control se aprecia en las habilidades motoras de los atletas y músicos de alto nivel. Sin embargo, hay variaciones sutiles que persisten en las habilidades muy practicadas, tanto en las aves como en los humanos. Unos científicos ya creen saber por qué.</a:t>
            </a:r>
            <a:endParaRPr lang="es-ES" dirty="0">
              <a:solidFill>
                <a:schemeClr val="bg1">
                  <a:lumMod val="50000"/>
                </a:schemeClr>
              </a:solidFill>
            </a:endParaRPr>
          </a:p>
        </p:txBody>
      </p:sp>
      <p:pic>
        <p:nvPicPr>
          <p:cNvPr id="1026" name="Picture 2" descr="http://www.aguilaharpia.org/images/aguila-01.jpg"/>
          <p:cNvPicPr>
            <a:picLocks noChangeAspect="1" noChangeArrowheads="1"/>
          </p:cNvPicPr>
          <p:nvPr/>
        </p:nvPicPr>
        <p:blipFill>
          <a:blip r:embed="rId2" cstate="print"/>
          <a:srcRect/>
          <a:stretch>
            <a:fillRect/>
          </a:stretch>
        </p:blipFill>
        <p:spPr bwMode="auto">
          <a:xfrm>
            <a:off x="7380312" y="5517232"/>
            <a:ext cx="1525055" cy="1144936"/>
          </a:xfrm>
          <a:prstGeom prst="ellipse">
            <a:avLst/>
          </a:prstGeom>
          <a:noFill/>
          <a:ln w="38100">
            <a:solidFill>
              <a:srgbClr val="002060"/>
            </a:solidFill>
          </a:ln>
          <a:effectLst>
            <a:glow rad="228600">
              <a:schemeClr val="accent2">
                <a:satMod val="175000"/>
                <a:alpha val="40000"/>
              </a:schemeClr>
            </a:glo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www.aguilaharpia.org/images/harpy-eagle-panama.jpg"/>
          <p:cNvPicPr>
            <a:picLocks noChangeAspect="1" noChangeArrowheads="1"/>
          </p:cNvPicPr>
          <p:nvPr/>
        </p:nvPicPr>
        <p:blipFill>
          <a:blip r:embed="rId2" cstate="print"/>
          <a:srcRect/>
          <a:stretch>
            <a:fillRect/>
          </a:stretch>
        </p:blipFill>
        <p:spPr bwMode="auto">
          <a:xfrm>
            <a:off x="251520" y="232494"/>
            <a:ext cx="1369380" cy="1612330"/>
          </a:xfrm>
          <a:prstGeom prst="flowChartPreparation">
            <a:avLst/>
          </a:prstGeom>
          <a:noFill/>
          <a:ln w="28575">
            <a:solidFill>
              <a:srgbClr val="002060"/>
            </a:solidFill>
          </a:ln>
          <a:effectLst>
            <a:glow rad="228600">
              <a:schemeClr val="accent6">
                <a:satMod val="175000"/>
                <a:alpha val="40000"/>
              </a:schemeClr>
            </a:glow>
            <a:outerShdw blurRad="50800" dist="38100" dir="13500000" algn="br" rotWithShape="0">
              <a:prstClr val="black">
                <a:alpha val="40000"/>
              </a:prstClr>
            </a:outerShdw>
          </a:effectLst>
        </p:spPr>
      </p:pic>
      <p:sp>
        <p:nvSpPr>
          <p:cNvPr id="2" name="1 Título"/>
          <p:cNvSpPr>
            <a:spLocks noGrp="1"/>
          </p:cNvSpPr>
          <p:nvPr>
            <p:ph type="title"/>
          </p:nvPr>
        </p:nvSpPr>
        <p:spPr>
          <a:xfrm>
            <a:off x="301752" y="188640"/>
            <a:ext cx="8686800" cy="841248"/>
          </a:xfrm>
        </p:spPr>
        <p:txBody>
          <a:bodyPr/>
          <a:lstStyle/>
          <a:p>
            <a:pPr algn="ctr"/>
            <a:r>
              <a:rPr lang="es-ES" dirty="0" smtClean="0"/>
              <a:t>      </a:t>
            </a:r>
            <a:r>
              <a:rPr lang="es-ES" sz="2800" dirty="0" smtClean="0"/>
              <a:t>Las aves se benefician de su canto</a:t>
            </a:r>
            <a:endParaRPr lang="es-ES" dirty="0"/>
          </a:p>
        </p:txBody>
      </p:sp>
      <p:sp>
        <p:nvSpPr>
          <p:cNvPr id="3" name="2 CuadroTexto"/>
          <p:cNvSpPr txBox="1"/>
          <p:nvPr/>
        </p:nvSpPr>
        <p:spPr>
          <a:xfrm>
            <a:off x="395536" y="1052736"/>
            <a:ext cx="8352928" cy="5678478"/>
          </a:xfrm>
          <a:prstGeom prst="rect">
            <a:avLst/>
          </a:prstGeom>
          <a:noFill/>
        </p:spPr>
        <p:txBody>
          <a:bodyPr wrap="square" rtlCol="0">
            <a:spAutoFit/>
          </a:bodyPr>
          <a:lstStyle/>
          <a:p>
            <a:pPr algn="just">
              <a:lnSpc>
                <a:spcPct val="150000"/>
              </a:lnSpc>
            </a:pPr>
            <a:r>
              <a:rPr lang="es-PA" sz="2000" dirty="0" smtClean="0">
                <a:solidFill>
                  <a:schemeClr val="bg1">
                    <a:lumMod val="50000"/>
                  </a:schemeClr>
                </a:solidFill>
              </a:rPr>
              <a:t>                   </a:t>
            </a:r>
            <a:r>
              <a:rPr lang="es-PA" sz="2200" dirty="0" smtClean="0">
                <a:solidFill>
                  <a:schemeClr val="bg1">
                    <a:lumMod val="50000"/>
                  </a:schemeClr>
                </a:solidFill>
              </a:rPr>
              <a:t>Según un estudio de la Universidad de Duke en Durham                         (EE.UU.) realizado en aves cantoras jóvenes éstas se benefician cuando aprenden a cantar porque aumenta la actividad sináptica (comunicación de las neuronas) y promueve cambios estructurales en el cerebro, en 24 horas de aprendizaje de su primera canción, las espinas dendríticas se volvieron más largas y estables. </a:t>
            </a:r>
          </a:p>
          <a:p>
            <a:pPr algn="just">
              <a:lnSpc>
                <a:spcPct val="150000"/>
              </a:lnSpc>
            </a:pPr>
            <a:endParaRPr lang="es-PA" sz="2200" dirty="0" smtClean="0">
              <a:solidFill>
                <a:schemeClr val="bg1">
                  <a:lumMod val="50000"/>
                </a:schemeClr>
              </a:solidFill>
            </a:endParaRPr>
          </a:p>
          <a:p>
            <a:pPr algn="just">
              <a:lnSpc>
                <a:spcPct val="150000"/>
              </a:lnSpc>
            </a:pPr>
            <a:r>
              <a:rPr lang="es-ES" sz="2200" dirty="0" smtClean="0">
                <a:solidFill>
                  <a:schemeClr val="bg1">
                    <a:lumMod val="50000"/>
                  </a:schemeClr>
                </a:solidFill>
              </a:rPr>
              <a:t>En un espectro más amplio, el estudio aporta datos que podrían ayudar a desarrollar nuevas estrategias para rehabilitar a pacientes después de derrames cerebrales y otros daños en el sistema nervioso.</a:t>
            </a:r>
            <a:endParaRPr lang="es-ES" sz="2000" dirty="0">
              <a:solidFill>
                <a:schemeClr val="bg1">
                  <a:lumMod val="50000"/>
                </a:schemeClr>
              </a:solidFill>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116632"/>
            <a:ext cx="8518720" cy="841248"/>
          </a:xfrm>
        </p:spPr>
        <p:txBody>
          <a:bodyPr/>
          <a:lstStyle/>
          <a:p>
            <a:r>
              <a:rPr lang="es-ES" dirty="0" smtClean="0"/>
              <a:t>EL SONIDO DEL ÁGUILA HARPÍA</a:t>
            </a:r>
            <a:endParaRPr lang="es-ES" dirty="0"/>
          </a:p>
        </p:txBody>
      </p:sp>
      <p:sp>
        <p:nvSpPr>
          <p:cNvPr id="3" name="2 CuadroTexto"/>
          <p:cNvSpPr txBox="1"/>
          <p:nvPr/>
        </p:nvSpPr>
        <p:spPr>
          <a:xfrm>
            <a:off x="467544" y="980728"/>
            <a:ext cx="8208912" cy="5447645"/>
          </a:xfrm>
          <a:prstGeom prst="rect">
            <a:avLst/>
          </a:prstGeom>
          <a:noFill/>
        </p:spPr>
        <p:txBody>
          <a:bodyPr wrap="square" rtlCol="0">
            <a:spAutoFit/>
          </a:bodyPr>
          <a:lstStyle/>
          <a:p>
            <a:pPr algn="just">
              <a:lnSpc>
                <a:spcPct val="150000"/>
              </a:lnSpc>
            </a:pPr>
            <a:r>
              <a:rPr lang="es-MX" sz="2400" dirty="0" smtClean="0">
                <a:solidFill>
                  <a:schemeClr val="bg1">
                    <a:lumMod val="50000"/>
                  </a:schemeClr>
                </a:solidFill>
              </a:rPr>
              <a:t>Una característica muy importante de las águilas, es su capacidad de emitir sonidos mediante una transformación de la tráquea conocida como </a:t>
            </a:r>
            <a:r>
              <a:rPr lang="es-MX" sz="2400" b="1" i="1" u="sng" dirty="0" smtClean="0">
                <a:solidFill>
                  <a:schemeClr val="bg1">
                    <a:lumMod val="50000"/>
                  </a:schemeClr>
                </a:solidFill>
              </a:rPr>
              <a:t>siringe</a:t>
            </a:r>
            <a:r>
              <a:rPr lang="es-MX" sz="2400" dirty="0" smtClean="0">
                <a:solidFill>
                  <a:schemeClr val="bg1">
                    <a:lumMod val="50000"/>
                  </a:schemeClr>
                </a:solidFill>
              </a:rPr>
              <a:t> </a:t>
            </a:r>
            <a:r>
              <a:rPr lang="es-MX" sz="2400" dirty="0" smtClean="0">
                <a:solidFill>
                  <a:schemeClr val="bg1">
                    <a:lumMod val="50000"/>
                  </a:schemeClr>
                </a:solidFill>
              </a:rPr>
              <a:t>(</a:t>
            </a:r>
            <a:r>
              <a:rPr lang="es-MX" sz="2400" smtClean="0">
                <a:solidFill>
                  <a:schemeClr val="bg1">
                    <a:lumMod val="50000"/>
                  </a:schemeClr>
                </a:solidFill>
              </a:rPr>
              <a:t>estructura ósea).</a:t>
            </a:r>
            <a:endParaRPr lang="es-MX" sz="2400" dirty="0" smtClean="0">
              <a:solidFill>
                <a:schemeClr val="bg1">
                  <a:lumMod val="50000"/>
                </a:schemeClr>
              </a:solidFill>
            </a:endParaRPr>
          </a:p>
          <a:p>
            <a:pPr algn="just">
              <a:lnSpc>
                <a:spcPct val="150000"/>
              </a:lnSpc>
            </a:pPr>
            <a:r>
              <a:rPr lang="es-MX" sz="2400" dirty="0" smtClean="0">
                <a:solidFill>
                  <a:schemeClr val="bg1">
                    <a:lumMod val="50000"/>
                  </a:schemeClr>
                </a:solidFill>
              </a:rPr>
              <a:t/>
            </a:r>
            <a:br>
              <a:rPr lang="es-MX" sz="2400" dirty="0" smtClean="0">
                <a:solidFill>
                  <a:schemeClr val="bg1">
                    <a:lumMod val="50000"/>
                  </a:schemeClr>
                </a:solidFill>
              </a:rPr>
            </a:br>
            <a:r>
              <a:rPr lang="es-MX" sz="2400" dirty="0" smtClean="0">
                <a:solidFill>
                  <a:schemeClr val="bg1">
                    <a:lumMod val="50000"/>
                  </a:schemeClr>
                </a:solidFill>
              </a:rPr>
              <a:t>La mayoría de las vocalizaciones se producen durante la época reproductora, normalmente dentro o cerca de los territorios de nidificación. Fuera de la estación reproductora son más bien escasas.</a:t>
            </a:r>
          </a:p>
          <a:p>
            <a:pPr algn="just"/>
            <a:r>
              <a:rPr lang="es-MX" sz="2400" dirty="0" smtClean="0">
                <a:solidFill>
                  <a:schemeClr val="bg1">
                    <a:lumMod val="50000"/>
                  </a:schemeClr>
                </a:solidFill>
              </a:rPr>
              <a:t/>
            </a:r>
            <a:br>
              <a:rPr lang="es-MX" sz="2400" dirty="0" smtClean="0">
                <a:solidFill>
                  <a:schemeClr val="bg1">
                    <a:lumMod val="50000"/>
                  </a:schemeClr>
                </a:solidFill>
              </a:rPr>
            </a:br>
            <a:r>
              <a:rPr lang="es-MX" dirty="0" smtClean="0">
                <a:solidFill>
                  <a:schemeClr val="bg1">
                    <a:lumMod val="50000"/>
                  </a:schemeClr>
                </a:solidFill>
              </a:rPr>
              <a:t/>
            </a:r>
            <a:br>
              <a:rPr lang="es-MX" dirty="0" smtClean="0">
                <a:solidFill>
                  <a:schemeClr val="bg1">
                    <a:lumMod val="50000"/>
                  </a:schemeClr>
                </a:solidFill>
              </a:rPr>
            </a:br>
            <a:endParaRPr lang="es-ES" dirty="0">
              <a:solidFill>
                <a:schemeClr val="bg1">
                  <a:lumMod val="50000"/>
                </a:schemeClr>
              </a:solidFill>
            </a:endParaRPr>
          </a:p>
        </p:txBody>
      </p:sp>
      <p:pic>
        <p:nvPicPr>
          <p:cNvPr id="16386" name="Picture 2" descr="http://archivos.metatube.com/uploads/gallery/pics/gallery_pic_1599_19243.jpg"/>
          <p:cNvPicPr>
            <a:picLocks noChangeAspect="1" noChangeArrowheads="1"/>
          </p:cNvPicPr>
          <p:nvPr/>
        </p:nvPicPr>
        <p:blipFill>
          <a:blip r:embed="rId2" cstate="print"/>
          <a:srcRect/>
          <a:stretch>
            <a:fillRect/>
          </a:stretch>
        </p:blipFill>
        <p:spPr bwMode="auto">
          <a:xfrm>
            <a:off x="3851920" y="5013176"/>
            <a:ext cx="1800200" cy="1512168"/>
          </a:xfrm>
          <a:prstGeom prst="hexagon">
            <a:avLst/>
          </a:prstGeom>
          <a:noFill/>
          <a:ln w="28575">
            <a:solidFill>
              <a:srgbClr val="002060"/>
            </a:solidFill>
          </a:ln>
          <a:effectLst>
            <a:glow rad="228600">
              <a:schemeClr val="accent2">
                <a:satMod val="175000"/>
                <a:alpha val="40000"/>
              </a:schemeClr>
            </a:glow>
            <a:outerShdw blurRad="50800" dist="38100" dir="8100000" algn="tr" rotWithShape="0">
              <a:prstClr val="black">
                <a:alpha val="40000"/>
              </a:prstClr>
            </a:outerShdw>
          </a:effectLst>
        </p:spPr>
      </p:pic>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2945" y="188640"/>
            <a:ext cx="8686800" cy="841248"/>
          </a:xfrm>
        </p:spPr>
        <p:txBody>
          <a:bodyPr/>
          <a:lstStyle/>
          <a:p>
            <a:r>
              <a:rPr lang="es-ES" dirty="0" smtClean="0"/>
              <a:t>sonidos que emite el águila harpía</a:t>
            </a:r>
            <a:endParaRPr lang="es-ES" dirty="0"/>
          </a:p>
        </p:txBody>
      </p:sp>
      <p:sp>
        <p:nvSpPr>
          <p:cNvPr id="4" name="3 Rectángulo"/>
          <p:cNvSpPr/>
          <p:nvPr/>
        </p:nvSpPr>
        <p:spPr>
          <a:xfrm>
            <a:off x="360040" y="1124744"/>
            <a:ext cx="8388424" cy="5493812"/>
          </a:xfrm>
          <a:prstGeom prst="rect">
            <a:avLst/>
          </a:prstGeom>
        </p:spPr>
        <p:txBody>
          <a:bodyPr wrap="square">
            <a:spAutoFit/>
          </a:bodyPr>
          <a:lstStyle/>
          <a:p>
            <a:pPr>
              <a:lnSpc>
                <a:spcPct val="150000"/>
              </a:lnSpc>
            </a:pPr>
            <a:r>
              <a:rPr lang="es-MX" dirty="0" smtClean="0">
                <a:solidFill>
                  <a:schemeClr val="bg1">
                    <a:lumMod val="50000"/>
                  </a:schemeClr>
                </a:solidFill>
              </a:rPr>
              <a:t>Se han identificado hasta ocho sonidos diferentes durante la reproducción (Bretagnole y Thibault, 1993): </a:t>
            </a:r>
          </a:p>
          <a:p>
            <a:pPr marL="342900" indent="-342900">
              <a:lnSpc>
                <a:spcPct val="150000"/>
              </a:lnSpc>
              <a:buFont typeface="+mj-lt"/>
              <a:buAutoNum type="arabicParenR"/>
            </a:pPr>
            <a:r>
              <a:rPr lang="es-MX" dirty="0" smtClean="0">
                <a:solidFill>
                  <a:schemeClr val="bg1">
                    <a:lumMod val="50000"/>
                  </a:schemeClr>
                </a:solidFill>
              </a:rPr>
              <a:t>Gritos de alarma, emitidos tanto por el macho como la hembra.</a:t>
            </a:r>
          </a:p>
          <a:p>
            <a:pPr marL="342900" indent="-342900">
              <a:lnSpc>
                <a:spcPct val="150000"/>
              </a:lnSpc>
              <a:buFont typeface="+mj-lt"/>
              <a:buAutoNum type="arabicParenR"/>
            </a:pPr>
            <a:r>
              <a:rPr lang="es-MX" dirty="0" smtClean="0">
                <a:solidFill>
                  <a:schemeClr val="bg1">
                    <a:lumMod val="50000"/>
                  </a:schemeClr>
                </a:solidFill>
              </a:rPr>
              <a:t>De petición de cópula emitido por la hembra.</a:t>
            </a:r>
          </a:p>
          <a:p>
            <a:pPr marL="342900" indent="-342900">
              <a:lnSpc>
                <a:spcPct val="150000"/>
              </a:lnSpc>
              <a:buFont typeface="+mj-lt"/>
              <a:buAutoNum type="arabicParenR"/>
            </a:pPr>
            <a:r>
              <a:rPr lang="es-MX" dirty="0" smtClean="0">
                <a:solidFill>
                  <a:schemeClr val="bg1">
                    <a:lumMod val="50000"/>
                  </a:schemeClr>
                </a:solidFill>
              </a:rPr>
              <a:t>De llamada, emitido por ambos sexos y normalmente en vuelo y por los pollos cuando ejercitan las alas.</a:t>
            </a:r>
          </a:p>
          <a:p>
            <a:pPr marL="342900" indent="-342900">
              <a:lnSpc>
                <a:spcPct val="150000"/>
              </a:lnSpc>
              <a:buFont typeface="+mj-lt"/>
              <a:buAutoNum type="arabicParenR"/>
            </a:pPr>
            <a:r>
              <a:rPr lang="es-MX" dirty="0" smtClean="0">
                <a:solidFill>
                  <a:schemeClr val="bg1">
                    <a:lumMod val="50000"/>
                  </a:schemeClr>
                </a:solidFill>
              </a:rPr>
              <a:t>De defensa, principalmente emitido por el macho.</a:t>
            </a:r>
          </a:p>
          <a:p>
            <a:pPr marL="342900" indent="-342900">
              <a:lnSpc>
                <a:spcPct val="150000"/>
              </a:lnSpc>
              <a:buFont typeface="+mj-lt"/>
              <a:buAutoNum type="arabicParenR"/>
            </a:pPr>
            <a:r>
              <a:rPr lang="es-MX" dirty="0" smtClean="0">
                <a:solidFill>
                  <a:schemeClr val="bg1">
                    <a:lumMod val="50000"/>
                  </a:schemeClr>
                </a:solidFill>
              </a:rPr>
              <a:t>De excitación, se emite después de un grito de defensa.</a:t>
            </a:r>
          </a:p>
          <a:p>
            <a:pPr marL="342900" indent="-342900">
              <a:lnSpc>
                <a:spcPct val="150000"/>
              </a:lnSpc>
              <a:buFont typeface="+mj-lt"/>
              <a:buAutoNum type="arabicParenR"/>
            </a:pPr>
            <a:r>
              <a:rPr lang="es-MX" dirty="0" smtClean="0">
                <a:solidFill>
                  <a:schemeClr val="bg1">
                    <a:lumMod val="50000"/>
                  </a:schemeClr>
                </a:solidFill>
              </a:rPr>
              <a:t>de cópula, emitidos exclusivamente por el macho cuando ha conseguido a su hembra.</a:t>
            </a:r>
          </a:p>
          <a:p>
            <a:pPr marL="342900" indent="-342900">
              <a:lnSpc>
                <a:spcPct val="150000"/>
              </a:lnSpc>
              <a:buFont typeface="+mj-lt"/>
              <a:buAutoNum type="arabicParenR"/>
            </a:pPr>
            <a:r>
              <a:rPr lang="es-MX" dirty="0" smtClean="0">
                <a:solidFill>
                  <a:schemeClr val="bg1">
                    <a:lumMod val="50000"/>
                  </a:schemeClr>
                </a:solidFill>
              </a:rPr>
              <a:t>De defensa emitido por los pollos.</a:t>
            </a:r>
          </a:p>
          <a:p>
            <a:pPr marL="342900" indent="-342900">
              <a:lnSpc>
                <a:spcPct val="150000"/>
              </a:lnSpc>
              <a:buFont typeface="+mj-lt"/>
              <a:buAutoNum type="arabicParenR"/>
            </a:pPr>
            <a:r>
              <a:rPr lang="es-MX" dirty="0" smtClean="0">
                <a:solidFill>
                  <a:schemeClr val="bg1">
                    <a:lumMod val="50000"/>
                  </a:schemeClr>
                </a:solidFill>
              </a:rPr>
              <a:t>De petición por parte de los pollos cuando tienen hambre.</a:t>
            </a:r>
          </a:p>
          <a:p>
            <a:pPr marL="342900" indent="-342900">
              <a:lnSpc>
                <a:spcPct val="150000"/>
              </a:lnSpc>
            </a:pPr>
            <a:endParaRPr lang="es-ES" dirty="0">
              <a:solidFill>
                <a:schemeClr val="bg1">
                  <a:lumMod val="50000"/>
                </a:schemeClr>
              </a:solidFill>
            </a:endParaRPr>
          </a:p>
        </p:txBody>
      </p:sp>
      <p:pic>
        <p:nvPicPr>
          <p:cNvPr id="17412" name="Picture 4" descr="http://www.sma.df.gob.mx/mhn/images/05notelopierdas/noticiencia/aves/2008abril/01.jpg"/>
          <p:cNvPicPr>
            <a:picLocks noChangeAspect="1" noChangeArrowheads="1"/>
          </p:cNvPicPr>
          <p:nvPr/>
        </p:nvPicPr>
        <p:blipFill>
          <a:blip r:embed="rId2" cstate="print"/>
          <a:srcRect/>
          <a:stretch>
            <a:fillRect/>
          </a:stretch>
        </p:blipFill>
        <p:spPr bwMode="auto">
          <a:xfrm>
            <a:off x="6660232" y="5105721"/>
            <a:ext cx="2209823" cy="1491631"/>
          </a:xfrm>
          <a:prstGeom prst="flowChartDecision">
            <a:avLst/>
          </a:prstGeom>
          <a:noFill/>
          <a:ln w="38100">
            <a:solidFill>
              <a:srgbClr val="002060"/>
            </a:solidFill>
          </a:ln>
          <a:effectLst>
            <a:glow rad="228600">
              <a:schemeClr val="accent2">
                <a:satMod val="175000"/>
                <a:alpha val="40000"/>
              </a:schemeClr>
            </a:glow>
          </a:effectLst>
          <a:scene3d>
            <a:camera prst="orthographicFront"/>
            <a:lightRig rig="threePt" dir="t"/>
          </a:scene3d>
          <a:sp3d>
            <a:bevelT w="165100" prst="coolSlant"/>
          </a:sp3d>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7137" y="260648"/>
            <a:ext cx="8686800" cy="841248"/>
          </a:xfrm>
        </p:spPr>
        <p:txBody>
          <a:bodyPr/>
          <a:lstStyle/>
          <a:p>
            <a:r>
              <a:rPr lang="es-ES" dirty="0" smtClean="0"/>
              <a:t>El grito de alarma del águila harpía</a:t>
            </a:r>
            <a:endParaRPr lang="es-ES" dirty="0"/>
          </a:p>
        </p:txBody>
      </p:sp>
      <p:sp>
        <p:nvSpPr>
          <p:cNvPr id="3" name="2 Rectángulo"/>
          <p:cNvSpPr/>
          <p:nvPr/>
        </p:nvSpPr>
        <p:spPr>
          <a:xfrm>
            <a:off x="179512" y="1268760"/>
            <a:ext cx="7416824" cy="3690754"/>
          </a:xfrm>
          <a:prstGeom prst="rect">
            <a:avLst/>
          </a:prstGeom>
        </p:spPr>
        <p:txBody>
          <a:bodyPr wrap="square">
            <a:spAutoFit/>
          </a:bodyPr>
          <a:lstStyle/>
          <a:p>
            <a:pPr algn="ctr">
              <a:lnSpc>
                <a:spcPct val="200000"/>
              </a:lnSpc>
            </a:pPr>
            <a:r>
              <a:rPr lang="es-MX" sz="2000" dirty="0" smtClean="0">
                <a:solidFill>
                  <a:schemeClr val="bg1">
                    <a:lumMod val="50000"/>
                  </a:schemeClr>
                </a:solidFill>
              </a:rPr>
              <a:t>Los gritos de alarma suelen tener diversas funciones, entre ellas las de atraer a la pareja, marcar el territorio y avisar de peligros. Existen ligeras variaciones entre el macho y la hembra, tanto de intensidad como de longitud, debidas probablemente al mayor tamaño de las hembras. Se trata de un “</a:t>
            </a:r>
            <a:r>
              <a:rPr lang="es-MX" sz="2000" dirty="0" err="1" smtClean="0">
                <a:solidFill>
                  <a:schemeClr val="bg1">
                    <a:lumMod val="50000"/>
                  </a:schemeClr>
                </a:solidFill>
              </a:rPr>
              <a:t>ik-ik-ik</a:t>
            </a:r>
            <a:r>
              <a:rPr lang="es-MX" sz="2000" dirty="0" smtClean="0">
                <a:solidFill>
                  <a:schemeClr val="bg1">
                    <a:lumMod val="50000"/>
                  </a:schemeClr>
                </a:solidFill>
              </a:rPr>
              <a:t>” de diferente gradiente de dureza, intensidad y brillo.</a:t>
            </a:r>
            <a:endParaRPr lang="es-ES" sz="2000" dirty="0"/>
          </a:p>
        </p:txBody>
      </p:sp>
      <p:sp>
        <p:nvSpPr>
          <p:cNvPr id="1026" name="AutoShape 2" descr="data:image/jpg;base64,/9j/4AAQSkZJRgABAQAAAQABAAD/2wBDAAkGBwgHBgkIBwgKCgkLDRYPDQwMDRsUFRAWIB0iIiAdHx8kKDQsJCYxJx8fLT0tMTU3Ojo6Iys/RD84QzQ5Ojf/2wBDAQoKCg0MDRoPDxo3JR8lNzc3Nzc3Nzc3Nzc3Nzc3Nzc3Nzc3Nzc3Nzc3Nzc3Nzc3Nzc3Nzc3Nzc3Nzc3Nzc3Nzf/wAARCADEAJoDASIAAhEBAxEB/8QAGwAAAQUBAQAAAAAAAAAAAAAABAABAgUGAwf/xAA6EAACAQMDAgMFCAIABQUAAAABAgMABBEFEiExQRMiUQZhcYGRFCMyQqGx0fDB4QcVUmLxFjNjcqL/xAAYAQADAQEAAAAAAAAAAAAAAAAAAQIDBP/EACARAQEAAgICAwEBAAAAAAAAAAABAhEhMRJBAyJREzL/2gAMAwEAAhEDEQA/APOtJSR7qPAygIzWvlbwoWU4Aqs0iwa2jHicc9fnVpfBTtGc+tbzq1kxN4jSXDdsE0KwKnBqxlkVp5G95FBzL5iaiVUrjUkGWH0qPekM544xzVVVHm1Tws7hQGPMaN+xXror+GQpI6sOM9yOoFFpZ2sCFZl8QgEvI3HHuFG4U37U/HalSOM8dKVCipUqfacZoB408RgoOD2qbxsPzVCNikisOoo1isig7etCMrYfT1ZmZSR2zmtfYMoRHz1bp6VQpBFGqMvUqtEpdG2ymeBzinOELLV7mQLsRsZFYm6cmVlLZ5Jo/UdVad9qrwvcnrVWxycnrS7XJ+mpUqVC29vbmKK2UDG+qLUNSa4xHGcHOCRQd9eu+0k9uxoGAt4mc+/mi3bJYrbqqnI/Wgp8B8dq6y3RC7e/uoNmyeT1rPXOzxiz0XRLzWpnSzC7U/G7sAF/zWqsv+HzBlkk1SAFW5xGcfqaorDVbjSvsdrGGhR08WUsMFy3I+Q4+lHXWpalqaTiCdmZVGHDEM2f71orRd/+k5U3GJxctnOAMBvrVHrGizxxEmNlz+IMdpz6fCo+zntNrEFwLd2a4XGNhXlfgelay5dr+1Au1LTDjOOgPrS0HmV7bLHEJFR0KtsZGOcHHX9KCrQ+0KfZ1O7JEw8oPUYPP06VnsYq8bsFUw4AqFKqKl3ohJvKFOOK4YpulHYslWwvAI0BI6VFrtXkY+q4qsJPqabNE4R4E3LH40qVKhoVKlSoDtMGWQo3aoE4HWitVx9tl24xntQVLSYfJNHaJbC81W2glUMhfc4/7VBJ/agBVx7LyBNVAZsM0bKvqSR0pXpS29pY4LlVlBDXDDaoUZJPXA/mqbRo7hL9E8NyoPmByAK1Vrppa5E2d2AdnTgnqa6QQQLcELIofnPpUWg9rLb20zBodk3/AMnNXGmT+JKFdPK4xkDIB7c09tDb3UYW4aPx1HBTsPfmrCKxjhxsIPHRT3/iiGxXt6imG3kVdqln49Mhf4rFbDXoPt6oWK2tgcbi0pz24xgVh2tyOe1VE26D7BUcc12cbOK5d6ZRMDIrm4xUt1M/NECFKlSqlFSpUqAVKlSoAieFgpkYkljzQ4BJwBV1qAzDtHoKAs1UjLetJG9QMyFOD1onTZTBeQzKNxRg1K/kQ7EUdOc0TptnuZWK8Hoc0sulb4aebV0NoghKqOOvp/TVaJLiU4aZFiaQAGPzFfkM1K4t/AhRQm4FwOVyAOST+lckmjUTmFgCfxBI8HA9/wDFRoSrSG5a3Yp4oxkDeTls+vJor/nhtI9olO0DKn+TWPkucY258vAPcCjNEuPtOpW0bsMRsZcuN28qpYDGR1IAp6G2vvk/5hapBezqkm3cEC7jGe2Se+OoFUtzoLmPFvNFKMcA+Un4f+aGvL6RXJlbDHJbnOSeTz3qdtqETQqY7nMueYnGOPUH+aqSJvKlu9LvIFZ2tpCijLOo3KPXkcVW8jOa2ramzRMkmHHHOMEfOs/q8SSTmRWUI/ILHoe4z2z19OvSjRxVdacCnMbI5Vxgj9f5pmGOlARYVGnzSIxVQzUqVKgypUqVAeiPpETWxJAJwO1YvVbf7LKQnQnjFbiW9EUABPas5sW+1JVb8Oc+tLKzfCdA9O0G6vAshyAe1a/T/Z5owisOAOSeOKvtBtY/IuBirP2gItdHneGLxHZljCgZJyecD4A0/H2GZ13Sorf2du7qSZo5FQNGu33jqfgemKz+j6ebjQ7u5WMExMFdpJOvGcD0GME+uRVl7ZX0r6ascxO4oodWIPPHH1oT2WNzP7K6hb2MzfaHYyeGP+kDH681nabH3spaYjAXHHlqei3MdrqcMk2fDJMbkdlYFSf1oWUN4jBuCDjHpUSCDg4z76vs9LFrlQQJWV1HTAyTQrzM0sk4wrE+UBaTPC6RtmQyt+Peo2j4Y+tcMcnFCdLa3uGlt3LA7hj59qaVWuH8NV6jBXGMmn0OYM4t5QGiduFz3xRepoiSgmErHJgK/PlYdR/qjforPanZJMBWTBHlyB0Pah2q2ktLgOpYKVlUuAPd6/EUBdR+cuGLKT+I96RwOKcnimIpjVGVKlSoMqVKlQGt1mb7vAPPpirj2F0I3Ye5f8R4HFZW7la6uvDTJwa9V/4YQB40WTgg9Ky3uloVc6XcaeiugPvxQWu3vhaKZWDM0EkcjKOuA3P716dd2cc8JXaOOhFYz2h0AXFndRIOZUZfmRx/irmW4WnleuRSX0JbAB25C5zjpiiPY1F022nuheW8sksQRYonyUGcksCODnjGO9FoPEiMbxlGXyshHKEcYNdNK0q3SR7uABJHG11zx/c1kqBNa06G90WWaOOMTqTIGCjLY7Z+tYpdPna3W4CfdMeGJH9xXoVxmIGOZcg8cdxT2VtE6glF8KMYVMeX5CiZaPSht/Z4rocqMQ8sn3kb7eA2OOvbt86ye3KleQwPOfpXq1wA64B7dO1ee+0VmbK/LIv3cuWHx7irxvJVXW8ngXKNwQrdT7+taOW4V7CU+Cpbt5vLnAAI9P8AVZgF2GBnJ9KMkneKyS3wgy+7jqeMc9qeU5A63L3GoxxNKc4GXHm6D+/Wi006JnubRyrKP/bPdc88e6q2wdRMjE44J2nIPpwf81Z3TBrlbiPlXUrgt3Hr9f0p7TGcniaCUxsQSOQR3HauZo6+G+WQlgPL4ijHXP4h/n60A1OHDUqVSEbtjA6jNM0aVOylTgjFRoDV+zNk1zOHK53Zx9a9a9mbT7AA+3b8KwHsdH4cyA9Mj969MAGw4HAHapk1CaOK/Twxk9+lNvjlQ7jwfdWetZPJvYkYPXNQvtTSJcIxJHvpeNG2V9rbVbP2huZV4S7iWQnGMuOG/wAH51TWkxjlKA4VwfrRntxePcWImjJ3wPvGO6nhh+x+VUVvcpcQLNE2RgY5rLLcqovZZFcfeAEe8Uo3jVQqY2+goISfaIgR1HUVzQlWOGFK0xV1JsYFGyKpdbtkv7VkP4hyreho1jnOa4Fck+lHlQwjB0cq2VYHBB9acFCD4jPn1HNXms6eJMzxjMgHIH5h/NUPHOM1vjluJGi4Odh27jgBlPKirS0nT7tZFVU5bHbkdRWeViCSP060WrM5CqSUUAfClYVuhV1FGsbLgFvynPSq2QYY9cHkA9gaOMm5pUGwAAsQRyMdh9KFusMqEKF2rjj0pwvYerCxCErnsuPnmgPlU43KqcHFVRlNut9gSYBz60LUmO5iT1pqIc6el6KVVlIPHrW8sLtJI2QkEHpmvLrK5kh+5fAeMlW+NaDTr+QFBk9fWjcJq7yfwrdkUHPoKopBO6FskZo6CUySfePx76NSS3CFTinoMhfwOynxOVPBz6Vg5pLjRtRkihbMZO4KeQVPSvRNfvY4omCFRisBrcq3Kb+6sOR6Hj6VnlZvRyr3Q79b5JSqkMCMgn8NHOAeRWO0S8Om6kBM22J/LJn09a2gKuD6eorLKa6XK4OcCoxEFwp7nFTkVe1cj5SCO1Z+zQvrUiPeCMZPJIH6mspqltLDKHdCA3Q4/uflW+IaSNdhySMgDv8APHHxoK80xbyGSMoWcJkuGU//AKycD3k1tjxzEsADXeCSRAwiGd/U46VG6ga2naKT8SnHHIqMW8ttjzuPYHrWvcJ2ZI1SN35LruOwjgdMVIIskyRPIsYxtLnkKe/y4p1QC3jI3C43eZXGAVHT9q4ygIy7UKvnkH04/wB0ElNBJbsY5hhgQeuQQehB7g+tcGo2HZd26wFikkYxG7ny9ThT6A/QH50HIjRuUdSrDqCMUSiI0qVKmbf6rZMLn7Qox4hw4U5w46/341GC6EEo3HoafSoIreMtaSyTrKAz28q8lvVSe/u79qG1mEIPtEIOCODg4NZy7hWNCl6rjIJ6UFc6jJEWO7ge/pWdsr9x5WzgDrmpXt35SeOnrT8uE7CarqclxIygkjPNV5f7qQZzuX6c5/xXPfuY+81Icj/VRU7dldXUBgGBHej9EuGS7WFpGMTDaoJztPbGelVh4A7Y9KW8oQynDKcg+hpdnMmuuS8KllXdjsMnNRSVJkDx9D+lWFq63tglxGB94gJXtnuPqKr7i3a1kMnIzywHQj3VFjeVZQDdaRghCMEYbocH0qUMgYqnLEHAUR4APuB/c5qGnyK9sSrfg5zj1qcZYTAZDFj+H1+PAq50Sr9rdJ+0Wou4lPixjkZ3Er3+dYXvzmvVppQQY5wQpHc8Y+Ga8uuVVZm2fhycVpjfSadHLtiWRzkYDZzj/VPdLIjASgF+pZWB/UVxQ4YZGRmirhmaGOTbjOVI9Tx1/veqIICQcgkfCiDJJNb4diwjPGffXBl2nGQRjginRtrHPQ9aZonrSpc96VAejW1paWyxlHmXZ+EEgkH3VZK8d3cJIJXScHCyI20n4qeD8xWbXUliUATAsOoZTkfOjYtYaZxIgXcOhABrm200ur/QrS52tGi20gz+TYrn4Dp8s1lda0G9hBdLaV1HVkG4fpV9HezytF4c3h4J3swJJHu9KO0zV7S9MiKzho32vu8oJHcHpT8i8ZXlfgtvCMMEnHPGPjRNzbvaSBGbfkZyP1r1TUtIsNUi+9hTcBw5GG+o5rI65oEkcbLHKkjqB4at5S2PQ9Dx8KLndpvxsmWrkzE1Y3Wi6haw+JLbMEA5YEMF+OKG0+wuNQuo4LWIyO5woH7/AAqpZ2iYtT7D3DeDcwyKzRwgOpx3bjH6Zp9cuFQvzhepNXa6aml6VFb2xDFSDKScFm7n+KwvtBffaLx406Idpx3xWe7leGtmo0vslCbyGVWYgEjzn8vJo65jksZGLAAL3FcPYFHawuJd3VtoY9sDn96f2puHCpGxBYk5PqBTuUnAk4K+1G1kspFYgkqQMcmsLfQspJVSR7qsnkGDzzmgJ7mVH2qc+uRRjlbkWWlecjg8UQFD20jnllxUZV3DxgAcnDkdjSgcqkiAZ3qVHxroQ5N165xxn501L4U4GaZkpADZHOOPjmnBGOhpnRkO1xhutNQBVtPCoxJHu9+SK7R3kUbDbvIz1zyKCkXaxqFR/OU5k1ceoI6qqyY4/ED0+NVs9zKp8R/GRYjtQpgbz1z8On1qoDun4WPvomK6jyvjRb0H5QcVnfj1TmTaaHrt5IgeXw3tuFBC+YHjk/OjvaJmms4eXMKzBpguSxXHp3AODVHYX9iiLbxeVcZXggZ79e9XFrfW7opEpIrK6i5dhrRtRtJ45Ht2lSVgrA44z1PPIHQ/WrC2vLOznllsbSKJ3OJGQDcflngd/SlfajFDbbHK9OG9eM9K8+l1CVnDAkMHbPJ8wqJhc7qHcpi9DuNTF2Qkaxs5PmLMBkd8etY6/wDZvUUuHeK2klhL+V4xv4PrjkfOuGnRXs97blZDvl8ykjhB3z8v3rcXWtW2iQeEpE04GcHuex/eiW/HdQ+MuaN9mtOk0/RIopojHMdzMpGTkn+MVkva++VL6RSctEdhAPTPOPdWj0z2nF2WS+8NJ18xKEqpT169QawvtOjya7eAch58g5znIBH6Grw+15RnqTgOZ435jPHoetc1j8SYt6CgyMKCvxq2hCNa7x+YZrWzx6R2rZ9yAx48rHOB/ffUbRttxH/9vpUrpgzAg8VKaERxQzxsCrjzDurAcitcekh+hI9OKf8ACRzmonqa7IYtoEhIGeQoyx+HYfrTBSHNvBx/18568/8AmuVSlcOw2rtQAKq5ztA7Z7/GoU4YoNHct96fDY8BwMj510GmT7vKFlHrG2f060DmpxyPGcoxU+oqbLOi0nPGYm2spU91YYIrjVtBqQmQQ30Czp2938V3l0FLmMS6XMGz1ilOCPcD/OKUy/TkUak/lznrxVha6pLE33g3ds9KjLo+owtg2kh96Yb9qEmilhbw50ZG7BlIPyouOORy6WuqXi3tvCuWXD+bHYHvU7HTUvbPwSwEingg9M/4qmQsvmQ5yO1E2d7JatlBj1HrWeWFk+p73eVjuvNJkjt5ArNvDRuejDB4+GautNtIr+4kub1N6vgxhjnYO+D8c1T3+qreWBVgGYY5PVeaK0PVYLaPZLPKgzkLJhlHqQcZ+vFZZS2bXGlufZ6GeFfAd1KHygyFgeMY57c1nbzQNQUeJH5/B6b2wzj/AFyPpWhtb5opPFibdGw8yg/Q1ZLdR3dujICSRyPU0Y07NvJpUeAmGWJkdeCGGCK72s2LWSMnoePnXoOpadaajFsvVyNvDHg59x7H+4rJat7M3GnxvNbP9ogU+ZkHKD/uH+Rx8K1mUvDO46UDbmcAZyewGa6PFMkOXQqmcc9vjXW1jPjgkZxjGKsLxiu5VIyDkcdMhRWm+dJUhpV0ZWbcxGT1PzrnVwpdlSpUqDKn70qVALoc0RBdzQNujcg49aVKoyA2C/uGcAv15zitLEVmsV8eNJVY+ZJFyp+Xb5UqVZxTPe0Wm21ikNxahozIxBTdlR8M8/rVO3QnuSaVKtYlKBsMcdxinZ2kIZzksefpSpUr2IvNDuZfski7sqgfaD2wM1pPZ+8mnslMhBKvjIHWlSrmn+q2nSzvo1aJhyPKeQfdVFpd/cvPLAZSFiIVSOuPT30qVHsshV1pVncWq3RhEcu4bjGdobnHI6fSsFJM/wBrY55Zufk3+hSpVvh2zyHqimA8fl/mqk0qVaxGJqVKlQp//9k=">
            <a:hlinkClick r:id="rId2"/>
          </p:cNvPr>
          <p:cNvSpPr>
            <a:spLocks noChangeAspect="1" noChangeArrowheads="1"/>
          </p:cNvSpPr>
          <p:nvPr/>
        </p:nvSpPr>
        <p:spPr bwMode="auto">
          <a:xfrm>
            <a:off x="155575" y="-890588"/>
            <a:ext cx="1466850" cy="18669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data:image/jpg;base64,/9j/4AAQSkZJRgABAQAAAQABAAD/2wBDAAkGBwgHBgkIBwgKCgkLDRYPDQwMDRsUFRAWIB0iIiAdHx8kKDQsJCYxJx8fLT0tMTU3Ojo6Iys/RD84QzQ5Ojf/2wBDAQoKCg0MDRoPDxo3JR8lNzc3Nzc3Nzc3Nzc3Nzc3Nzc3Nzc3Nzc3Nzc3Nzc3Nzc3Nzc3Nzc3Nzc3Nzc3Nzc3Nzf/wAARCADEAJoDASIAAhEBAxEB/8QAGwAAAQUBAQAAAAAAAAAAAAAABAABAgUGAwf/xAA6EAACAQMDAgMFCAIABQUAAAABAgMABBEFEiExQRMiUQZhcYGRFCMyQqGx0fDB4QcVUmLxFjNjcqL/xAAYAQADAQEAAAAAAAAAAAAAAAAAAQIDBP/EACARAQEAAgICAwEBAAAAAAAAAAABAhEhMRJBAyJREzL/2gAMAwEAAhEDEQA/APOtJSR7qPAygIzWvlbwoWU4Aqs0iwa2jHicc9fnVpfBTtGc+tbzq1kxN4jSXDdsE0KwKnBqxlkVp5G95FBzL5iaiVUrjUkGWH0qPekM544xzVVVHm1Tws7hQGPMaN+xXror+GQpI6sOM9yOoFFpZ2sCFZl8QgEvI3HHuFG4U37U/HalSOM8dKVCipUqfacZoB408RgoOD2qbxsPzVCNikisOoo1isig7etCMrYfT1ZmZSR2zmtfYMoRHz1bp6VQpBFGqMvUqtEpdG2ymeBzinOELLV7mQLsRsZFYm6cmVlLZ5Jo/UdVad9qrwvcnrVWxycnrS7XJ+mpUqVC29vbmKK2UDG+qLUNSa4xHGcHOCRQd9eu+0k9uxoGAt4mc+/mi3bJYrbqqnI/Wgp8B8dq6y3RC7e/uoNmyeT1rPXOzxiz0XRLzWpnSzC7U/G7sAF/zWqsv+HzBlkk1SAFW5xGcfqaorDVbjSvsdrGGhR08WUsMFy3I+Q4+lHXWpalqaTiCdmZVGHDEM2f71orRd/+k5U3GJxctnOAMBvrVHrGizxxEmNlz+IMdpz6fCo+zntNrEFwLd2a4XGNhXlfgelay5dr+1Au1LTDjOOgPrS0HmV7bLHEJFR0KtsZGOcHHX9KCrQ+0KfZ1O7JEw8oPUYPP06VnsYq8bsFUw4AqFKqKl3ohJvKFOOK4YpulHYslWwvAI0BI6VFrtXkY+q4qsJPqabNE4R4E3LH40qVKhoVKlSoDtMGWQo3aoE4HWitVx9tl24xntQVLSYfJNHaJbC81W2glUMhfc4/7VBJ/agBVx7LyBNVAZsM0bKvqSR0pXpS29pY4LlVlBDXDDaoUZJPXA/mqbRo7hL9E8NyoPmByAK1Vrppa5E2d2AdnTgnqa6QQQLcELIofnPpUWg9rLb20zBodk3/AMnNXGmT+JKFdPK4xkDIB7c09tDb3UYW4aPx1HBTsPfmrCKxjhxsIPHRT3/iiGxXt6imG3kVdqln49Mhf4rFbDXoPt6oWK2tgcbi0pz24xgVh2tyOe1VE26D7BUcc12cbOK5d6ZRMDIrm4xUt1M/NECFKlSqlFSpUqAVKlSoAieFgpkYkljzQ4BJwBV1qAzDtHoKAs1UjLetJG9QMyFOD1onTZTBeQzKNxRg1K/kQ7EUdOc0TptnuZWK8Hoc0sulb4aebV0NoghKqOOvp/TVaJLiU4aZFiaQAGPzFfkM1K4t/AhRQm4FwOVyAOST+lckmjUTmFgCfxBI8HA9/wDFRoSrSG5a3Yp4oxkDeTls+vJor/nhtI9olO0DKn+TWPkucY258vAPcCjNEuPtOpW0bsMRsZcuN28qpYDGR1IAp6G2vvk/5hapBezqkm3cEC7jGe2Se+OoFUtzoLmPFvNFKMcA+Un4f+aGvL6RXJlbDHJbnOSeTz3qdtqETQqY7nMueYnGOPUH+aqSJvKlu9LvIFZ2tpCijLOo3KPXkcVW8jOa2ramzRMkmHHHOMEfOs/q8SSTmRWUI/ILHoe4z2z19OvSjRxVdacCnMbI5Vxgj9f5pmGOlARYVGnzSIxVQzUqVKgypUqVAeiPpETWxJAJwO1YvVbf7LKQnQnjFbiW9EUABPas5sW+1JVb8Oc+tLKzfCdA9O0G6vAshyAe1a/T/Z5owisOAOSeOKvtBtY/IuBirP2gItdHneGLxHZljCgZJyecD4A0/H2GZ13Sorf2du7qSZo5FQNGu33jqfgemKz+j6ebjQ7u5WMExMFdpJOvGcD0GME+uRVl7ZX0r6ascxO4oodWIPPHH1oT2WNzP7K6hb2MzfaHYyeGP+kDH681nabH3spaYjAXHHlqei3MdrqcMk2fDJMbkdlYFSf1oWUN4jBuCDjHpUSCDg4z76vs9LFrlQQJWV1HTAyTQrzM0sk4wrE+UBaTPC6RtmQyt+Peo2j4Y+tcMcnFCdLa3uGlt3LA7hj59qaVWuH8NV6jBXGMmn0OYM4t5QGiduFz3xRepoiSgmErHJgK/PlYdR/qjforPanZJMBWTBHlyB0Pah2q2ktLgOpYKVlUuAPd6/EUBdR+cuGLKT+I96RwOKcnimIpjVGVKlSoMqVKlQGt1mb7vAPPpirj2F0I3Ye5f8R4HFZW7la6uvDTJwa9V/4YQB40WTgg9Ky3uloVc6XcaeiugPvxQWu3vhaKZWDM0EkcjKOuA3P716dd2cc8JXaOOhFYz2h0AXFndRIOZUZfmRx/irmW4WnleuRSX0JbAB25C5zjpiiPY1F022nuheW8sksQRYonyUGcksCODnjGO9FoPEiMbxlGXyshHKEcYNdNK0q3SR7uABJHG11zx/c1kqBNa06G90WWaOOMTqTIGCjLY7Z+tYpdPna3W4CfdMeGJH9xXoVxmIGOZcg8cdxT2VtE6glF8KMYVMeX5CiZaPSht/Z4rocqMQ8sn3kb7eA2OOvbt86ye3KleQwPOfpXq1wA64B7dO1ee+0VmbK/LIv3cuWHx7irxvJVXW8ngXKNwQrdT7+taOW4V7CU+Cpbt5vLnAAI9P8AVZgF2GBnJ9KMkneKyS3wgy+7jqeMc9qeU5A63L3GoxxNKc4GXHm6D+/Wi006JnubRyrKP/bPdc88e6q2wdRMjE44J2nIPpwf81Z3TBrlbiPlXUrgt3Hr9f0p7TGcniaCUxsQSOQR3HauZo6+G+WQlgPL4ijHXP4h/n60A1OHDUqVSEbtjA6jNM0aVOylTgjFRoDV+zNk1zOHK53Zx9a9a9mbT7AA+3b8KwHsdH4cyA9Mj969MAGw4HAHapk1CaOK/Twxk9+lNvjlQ7jwfdWetZPJvYkYPXNQvtTSJcIxJHvpeNG2V9rbVbP2huZV4S7iWQnGMuOG/wAH51TWkxjlKA4VwfrRntxePcWImjJ3wPvGO6nhh+x+VUVvcpcQLNE2RgY5rLLcqovZZFcfeAEe8Uo3jVQqY2+goISfaIgR1HUVzQlWOGFK0xV1JsYFGyKpdbtkv7VkP4hyreho1jnOa4Fck+lHlQwjB0cq2VYHBB9acFCD4jPn1HNXms6eJMzxjMgHIH5h/NUPHOM1vjluJGi4Odh27jgBlPKirS0nT7tZFVU5bHbkdRWeViCSP060WrM5CqSUUAfClYVuhV1FGsbLgFvynPSq2QYY9cHkA9gaOMm5pUGwAAsQRyMdh9KFusMqEKF2rjj0pwvYerCxCErnsuPnmgPlU43KqcHFVRlNut9gSYBz60LUmO5iT1pqIc6el6KVVlIPHrW8sLtJI2QkEHpmvLrK5kh+5fAeMlW+NaDTr+QFBk9fWjcJq7yfwrdkUHPoKopBO6FskZo6CUySfePx76NSS3CFTinoMhfwOynxOVPBz6Vg5pLjRtRkihbMZO4KeQVPSvRNfvY4omCFRisBrcq3Kb+6sOR6Hj6VnlZvRyr3Q79b5JSqkMCMgn8NHOAeRWO0S8Om6kBM22J/LJn09a2gKuD6eorLKa6XK4OcCoxEFwp7nFTkVe1cj5SCO1Z+zQvrUiPeCMZPJIH6mspqltLDKHdCA3Q4/uflW+IaSNdhySMgDv8APHHxoK80xbyGSMoWcJkuGU//AKycD3k1tjxzEsADXeCSRAwiGd/U46VG6ga2naKT8SnHHIqMW8ttjzuPYHrWvcJ2ZI1SN35LruOwjgdMVIIskyRPIsYxtLnkKe/y4p1QC3jI3C43eZXGAVHT9q4ygIy7UKvnkH04/wB0ElNBJbsY5hhgQeuQQehB7g+tcGo2HZd26wFikkYxG7ny9ThT6A/QH50HIjRuUdSrDqCMUSiI0qVKmbf6rZMLn7Qox4hw4U5w46/341GC6EEo3HoafSoIreMtaSyTrKAz28q8lvVSe/u79qG1mEIPtEIOCODg4NZy7hWNCl6rjIJ6UFc6jJEWO7ge/pWdsr9x5WzgDrmpXt35SeOnrT8uE7CarqclxIygkjPNV5f7qQZzuX6c5/xXPfuY+81Icj/VRU7dldXUBgGBHej9EuGS7WFpGMTDaoJztPbGelVh4A7Y9KW8oQynDKcg+hpdnMmuuS8KllXdjsMnNRSVJkDx9D+lWFq63tglxGB94gJXtnuPqKr7i3a1kMnIzywHQj3VFjeVZQDdaRghCMEYbocH0qUMgYqnLEHAUR4APuB/c5qGnyK9sSrfg5zj1qcZYTAZDFj+H1+PAq50Sr9rdJ+0Wou4lPixjkZ3Er3+dYXvzmvVppQQY5wQpHc8Y+Ga8uuVVZm2fhycVpjfSadHLtiWRzkYDZzj/VPdLIjASgF+pZWB/UVxQ4YZGRmirhmaGOTbjOVI9Tx1/veqIICQcgkfCiDJJNb4diwjPGffXBl2nGQRjginRtrHPQ9aZonrSpc96VAejW1paWyxlHmXZ+EEgkH3VZK8d3cJIJXScHCyI20n4qeD8xWbXUliUATAsOoZTkfOjYtYaZxIgXcOhABrm200ur/QrS52tGi20gz+TYrn4Dp8s1lda0G9hBdLaV1HVkG4fpV9HezytF4c3h4J3swJJHu9KO0zV7S9MiKzho32vu8oJHcHpT8i8ZXlfgtvCMMEnHPGPjRNzbvaSBGbfkZyP1r1TUtIsNUi+9hTcBw5GG+o5rI65oEkcbLHKkjqB4at5S2PQ9Dx8KLndpvxsmWrkzE1Y3Wi6haw+JLbMEA5YEMF+OKG0+wuNQuo4LWIyO5woH7/AAqpZ2iYtT7D3DeDcwyKzRwgOpx3bjH6Zp9cuFQvzhepNXa6aml6VFb2xDFSDKScFm7n+KwvtBffaLx406Idpx3xWe7leGtmo0vslCbyGVWYgEjzn8vJo65jksZGLAAL3FcPYFHawuJd3VtoY9sDn96f2puHCpGxBYk5PqBTuUnAk4K+1G1kspFYgkqQMcmsLfQspJVSR7qsnkGDzzmgJ7mVH2qc+uRRjlbkWWlecjg8UQFD20jnllxUZV3DxgAcnDkdjSgcqkiAZ3qVHxroQ5N165xxn501L4U4GaZkpADZHOOPjmnBGOhpnRkO1xhutNQBVtPCoxJHu9+SK7R3kUbDbvIz1zyKCkXaxqFR/OU5k1ceoI6qqyY4/ED0+NVs9zKp8R/GRYjtQpgbz1z8On1qoDun4WPvomK6jyvjRb0H5QcVnfj1TmTaaHrt5IgeXw3tuFBC+YHjk/OjvaJmms4eXMKzBpguSxXHp3AODVHYX9iiLbxeVcZXggZ79e9XFrfW7opEpIrK6i5dhrRtRtJ45Ht2lSVgrA44z1PPIHQ/WrC2vLOznllsbSKJ3OJGQDcflngd/SlfajFDbbHK9OG9eM9K8+l1CVnDAkMHbPJ8wqJhc7qHcpi9DuNTF2Qkaxs5PmLMBkd8etY6/wDZvUUuHeK2klhL+V4xv4PrjkfOuGnRXs97blZDvl8ykjhB3z8v3rcXWtW2iQeEpE04GcHuex/eiW/HdQ+MuaN9mtOk0/RIopojHMdzMpGTkn+MVkva++VL6RSctEdhAPTPOPdWj0z2nF2WS+8NJ18xKEqpT169QawvtOjya7eAch58g5znIBH6Grw+15RnqTgOZ435jPHoetc1j8SYt6CgyMKCvxq2hCNa7x+YZrWzx6R2rZ9yAx48rHOB/ffUbRttxH/9vpUrpgzAg8VKaERxQzxsCrjzDurAcitcekh+hI9OKf8ACRzmonqa7IYtoEhIGeQoyx+HYfrTBSHNvBx/18568/8AmuVSlcOw2rtQAKq5ztA7Z7/GoU4YoNHct96fDY8BwMj510GmT7vKFlHrG2f060DmpxyPGcoxU+oqbLOi0nPGYm2spU91YYIrjVtBqQmQQ30Czp2938V3l0FLmMS6XMGz1ilOCPcD/OKUy/TkUak/lznrxVha6pLE33g3ds9KjLo+owtg2kh96Yb9qEmilhbw50ZG7BlIPyouOORy6WuqXi3tvCuWXD+bHYHvU7HTUvbPwSwEingg9M/4qmQsvmQ5yO1E2d7JatlBj1HrWeWFk+p73eVjuvNJkjt5ArNvDRuejDB4+GautNtIr+4kub1N6vgxhjnYO+D8c1T3+qreWBVgGYY5PVeaK0PVYLaPZLPKgzkLJhlHqQcZ+vFZZS2bXGlufZ6GeFfAd1KHygyFgeMY57c1nbzQNQUeJH5/B6b2wzj/AFyPpWhtb5opPFibdGw8yg/Q1ZLdR3dujICSRyPU0Y07NvJpUeAmGWJkdeCGGCK72s2LWSMnoePnXoOpadaajFsvVyNvDHg59x7H+4rJat7M3GnxvNbP9ogU+ZkHKD/uH+Rx8K1mUvDO46UDbmcAZyewGa6PFMkOXQqmcc9vjXW1jPjgkZxjGKsLxiu5VIyDkcdMhRWm+dJUhpV0ZWbcxGT1PzrnVwpdlSpUqDKn70qVALoc0RBdzQNujcg49aVKoyA2C/uGcAv15zitLEVmsV8eNJVY+ZJFyp+Xb5UqVZxTPe0Wm21ikNxahozIxBTdlR8M8/rVO3QnuSaVKtYlKBsMcdxinZ2kIZzksefpSpUr2IvNDuZfski7sqgfaD2wM1pPZ+8mnslMhBKvjIHWlSrmn+q2nSzvo1aJhyPKeQfdVFpd/cvPLAZSFiIVSOuPT30qVHsshV1pVncWq3RhEcu4bjGdobnHI6fSsFJM/wBrY55Zufk3+hSpVvh2zyHqimA8fl/mqk0qVaxGJqVKlQp//9k=">
            <a:hlinkClick r:id="rId2"/>
          </p:cNvPr>
          <p:cNvSpPr>
            <a:spLocks noChangeAspect="1" noChangeArrowheads="1"/>
          </p:cNvSpPr>
          <p:nvPr/>
        </p:nvSpPr>
        <p:spPr bwMode="auto">
          <a:xfrm>
            <a:off x="155575" y="-890588"/>
            <a:ext cx="1466850" cy="18669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30" name="AutoShape 6" descr="data:image/jpg;base64,/9j/4AAQSkZJRgABAQAAAQABAAD/2wBDAAkGBwgHBgkIBwgKCgkLDRYPDQwMDRsUFRAWIB0iIiAdHx8kKDQsJCYxJx8fLT0tMTU3Ojo6Iys/RD84QzQ5Ojf/2wBDAQoKCg0MDRoPDxo3JR8lNzc3Nzc3Nzc3Nzc3Nzc3Nzc3Nzc3Nzc3Nzc3Nzc3Nzc3Nzc3Nzc3Nzc3Nzc3Nzc3Nzf/wAARCADEAJoDASIAAhEBAxEB/8QAGwAAAQUBAQAAAAAAAAAAAAAABAABAgUGAwf/xAA6EAACAQMDAgMFCAIABQUAAAABAgMABBEFEiExQRMiUQZhcYGRFCMyQqGx0fDB4QcVUmLxFjNjcqL/xAAYAQADAQEAAAAAAAAAAAAAAAAAAQIDBP/EACARAQEAAgICAwEBAAAAAAAAAAABAhEhMRJBAyJREzL/2gAMAwEAAhEDEQA/APOtJSR7qPAygIzWvlbwoWU4Aqs0iwa2jHicc9fnVpfBTtGc+tbzq1kxN4jSXDdsE0KwKnBqxlkVp5G95FBzL5iaiVUrjUkGWH0qPekM544xzVVVHm1Tws7hQGPMaN+xXror+GQpI6sOM9yOoFFpZ2sCFZl8QgEvI3HHuFG4U37U/HalSOM8dKVCipUqfacZoB408RgoOD2qbxsPzVCNikisOoo1isig7etCMrYfT1ZmZSR2zmtfYMoRHz1bp6VQpBFGqMvUqtEpdG2ymeBzinOELLV7mQLsRsZFYm6cmVlLZ5Jo/UdVad9qrwvcnrVWxycnrS7XJ+mpUqVC29vbmKK2UDG+qLUNSa4xHGcHOCRQd9eu+0k9uxoGAt4mc+/mi3bJYrbqqnI/Wgp8B8dq6y3RC7e/uoNmyeT1rPXOzxiz0XRLzWpnSzC7U/G7sAF/zWqsv+HzBlkk1SAFW5xGcfqaorDVbjSvsdrGGhR08WUsMFy3I+Q4+lHXWpalqaTiCdmZVGHDEM2f71orRd/+k5U3GJxctnOAMBvrVHrGizxxEmNlz+IMdpz6fCo+zntNrEFwLd2a4XGNhXlfgelay5dr+1Au1LTDjOOgPrS0HmV7bLHEJFR0KtsZGOcHHX9KCrQ+0KfZ1O7JEw8oPUYPP06VnsYq8bsFUw4AqFKqKl3ohJvKFOOK4YpulHYslWwvAI0BI6VFrtXkY+q4qsJPqabNE4R4E3LH40qVKhoVKlSoDtMGWQo3aoE4HWitVx9tl24xntQVLSYfJNHaJbC81W2glUMhfc4/7VBJ/agBVx7LyBNVAZsM0bKvqSR0pXpS29pY4LlVlBDXDDaoUZJPXA/mqbRo7hL9E8NyoPmByAK1Vrppa5E2d2AdnTgnqa6QQQLcELIofnPpUWg9rLb20zBodk3/AMnNXGmT+JKFdPK4xkDIB7c09tDb3UYW4aPx1HBTsPfmrCKxjhxsIPHRT3/iiGxXt6imG3kVdqln49Mhf4rFbDXoPt6oWK2tgcbi0pz24xgVh2tyOe1VE26D7BUcc12cbOK5d6ZRMDIrm4xUt1M/NECFKlSqlFSpUqAVKlSoAieFgpkYkljzQ4BJwBV1qAzDtHoKAs1UjLetJG9QMyFOD1onTZTBeQzKNxRg1K/kQ7EUdOc0TptnuZWK8Hoc0sulb4aebV0NoghKqOOvp/TVaJLiU4aZFiaQAGPzFfkM1K4t/AhRQm4FwOVyAOST+lckmjUTmFgCfxBI8HA9/wDFRoSrSG5a3Yp4oxkDeTls+vJor/nhtI9olO0DKn+TWPkucY258vAPcCjNEuPtOpW0bsMRsZcuN28qpYDGR1IAp6G2vvk/5hapBezqkm3cEC7jGe2Se+OoFUtzoLmPFvNFKMcA+Un4f+aGvL6RXJlbDHJbnOSeTz3qdtqETQqY7nMueYnGOPUH+aqSJvKlu9LvIFZ2tpCijLOo3KPXkcVW8jOa2ramzRMkmHHHOMEfOs/q8SSTmRWUI/ILHoe4z2z19OvSjRxVdacCnMbI5Vxgj9f5pmGOlARYVGnzSIxVQzUqVKgypUqVAeiPpETWxJAJwO1YvVbf7LKQnQnjFbiW9EUABPas5sW+1JVb8Oc+tLKzfCdA9O0G6vAshyAe1a/T/Z5owisOAOSeOKvtBtY/IuBirP2gItdHneGLxHZljCgZJyecD4A0/H2GZ13Sorf2du7qSZo5FQNGu33jqfgemKz+j6ebjQ7u5WMExMFdpJOvGcD0GME+uRVl7ZX0r6ascxO4oodWIPPHH1oT2WNzP7K6hb2MzfaHYyeGP+kDH681nabH3spaYjAXHHlqei3MdrqcMk2fDJMbkdlYFSf1oWUN4jBuCDjHpUSCDg4z76vs9LFrlQQJWV1HTAyTQrzM0sk4wrE+UBaTPC6RtmQyt+Peo2j4Y+tcMcnFCdLa3uGlt3LA7hj59qaVWuH8NV6jBXGMmn0OYM4t5QGiduFz3xRepoiSgmErHJgK/PlYdR/qjforPanZJMBWTBHlyB0Pah2q2ktLgOpYKVlUuAPd6/EUBdR+cuGLKT+I96RwOKcnimIpjVGVKlSoMqVKlQGt1mb7vAPPpirj2F0I3Ye5f8R4HFZW7la6uvDTJwa9V/4YQB40WTgg9Ky3uloVc6XcaeiugPvxQWu3vhaKZWDM0EkcjKOuA3P716dd2cc8JXaOOhFYz2h0AXFndRIOZUZfmRx/irmW4WnleuRSX0JbAB25C5zjpiiPY1F022nuheW8sksQRYonyUGcksCODnjGO9FoPEiMbxlGXyshHKEcYNdNK0q3SR7uABJHG11zx/c1kqBNa06G90WWaOOMTqTIGCjLY7Z+tYpdPna3W4CfdMeGJH9xXoVxmIGOZcg8cdxT2VtE6glF8KMYVMeX5CiZaPSht/Z4rocqMQ8sn3kb7eA2OOvbt86ye3KleQwPOfpXq1wA64B7dO1ee+0VmbK/LIv3cuWHx7irxvJVXW8ngXKNwQrdT7+taOW4V7CU+Cpbt5vLnAAI9P8AVZgF2GBnJ9KMkneKyS3wgy+7jqeMc9qeU5A63L3GoxxNKc4GXHm6D+/Wi006JnubRyrKP/bPdc88e6q2wdRMjE44J2nIPpwf81Z3TBrlbiPlXUrgt3Hr9f0p7TGcniaCUxsQSOQR3HauZo6+G+WQlgPL4ijHXP4h/n60A1OHDUqVSEbtjA6jNM0aVOylTgjFRoDV+zNk1zOHK53Zx9a9a9mbT7AA+3b8KwHsdH4cyA9Mj969MAGw4HAHapk1CaOK/Twxk9+lNvjlQ7jwfdWetZPJvYkYPXNQvtTSJcIxJHvpeNG2V9rbVbP2huZV4S7iWQnGMuOG/wAH51TWkxjlKA4VwfrRntxePcWImjJ3wPvGO6nhh+x+VUVvcpcQLNE2RgY5rLLcqovZZFcfeAEe8Uo3jVQqY2+goISfaIgR1HUVzQlWOGFK0xV1JsYFGyKpdbtkv7VkP4hyreho1jnOa4Fck+lHlQwjB0cq2VYHBB9acFCD4jPn1HNXms6eJMzxjMgHIH5h/NUPHOM1vjluJGi4Odh27jgBlPKirS0nT7tZFVU5bHbkdRWeViCSP060WrM5CqSUUAfClYVuhV1FGsbLgFvynPSq2QYY9cHkA9gaOMm5pUGwAAsQRyMdh9KFusMqEKF2rjj0pwvYerCxCErnsuPnmgPlU43KqcHFVRlNut9gSYBz60LUmO5iT1pqIc6el6KVVlIPHrW8sLtJI2QkEHpmvLrK5kh+5fAeMlW+NaDTr+QFBk9fWjcJq7yfwrdkUHPoKopBO6FskZo6CUySfePx76NSS3CFTinoMhfwOynxOVPBz6Vg5pLjRtRkihbMZO4KeQVPSvRNfvY4omCFRisBrcq3Kb+6sOR6Hj6VnlZvRyr3Q79b5JSqkMCMgn8NHOAeRWO0S8Om6kBM22J/LJn09a2gKuD6eorLKa6XK4OcCoxEFwp7nFTkVe1cj5SCO1Z+zQvrUiPeCMZPJIH6mspqltLDKHdCA3Q4/uflW+IaSNdhySMgDv8APHHxoK80xbyGSMoWcJkuGU//AKycD3k1tjxzEsADXeCSRAwiGd/U46VG6ga2naKT8SnHHIqMW8ttjzuPYHrWvcJ2ZI1SN35LruOwjgdMVIIskyRPIsYxtLnkKe/y4p1QC3jI3C43eZXGAVHT9q4ygIy7UKvnkH04/wB0ElNBJbsY5hhgQeuQQehB7g+tcGo2HZd26wFikkYxG7ny9ThT6A/QH50HIjRuUdSrDqCMUSiI0qVKmbf6rZMLn7Qox4hw4U5w46/341GC6EEo3HoafSoIreMtaSyTrKAz28q8lvVSe/u79qG1mEIPtEIOCODg4NZy7hWNCl6rjIJ6UFc6jJEWO7ge/pWdsr9x5WzgDrmpXt35SeOnrT8uE7CarqclxIygkjPNV5f7qQZzuX6c5/xXPfuY+81Icj/VRU7dldXUBgGBHej9EuGS7WFpGMTDaoJztPbGelVh4A7Y9KW8oQynDKcg+hpdnMmuuS8KllXdjsMnNRSVJkDx9D+lWFq63tglxGB94gJXtnuPqKr7i3a1kMnIzywHQj3VFjeVZQDdaRghCMEYbocH0qUMgYqnLEHAUR4APuB/c5qGnyK9sSrfg5zj1qcZYTAZDFj+H1+PAq50Sr9rdJ+0Wou4lPixjkZ3Er3+dYXvzmvVppQQY5wQpHc8Y+Ga8uuVVZm2fhycVpjfSadHLtiWRzkYDZzj/VPdLIjASgF+pZWB/UVxQ4YZGRmirhmaGOTbjOVI9Tx1/veqIICQcgkfCiDJJNb4diwjPGffXBl2nGQRjginRtrHPQ9aZonrSpc96VAejW1paWyxlHmXZ+EEgkH3VZK8d3cJIJXScHCyI20n4qeD8xWbXUliUATAsOoZTkfOjYtYaZxIgXcOhABrm200ur/QrS52tGi20gz+TYrn4Dp8s1lda0G9hBdLaV1HVkG4fpV9HezytF4c3h4J3swJJHu9KO0zV7S9MiKzho32vu8oJHcHpT8i8ZXlfgtvCMMEnHPGPjRNzbvaSBGbfkZyP1r1TUtIsNUi+9hTcBw5GG+o5rI65oEkcbLHKkjqB4at5S2PQ9Dx8KLndpvxsmWrkzE1Y3Wi6haw+JLbMEA5YEMF+OKG0+wuNQuo4LWIyO5woH7/AAqpZ2iYtT7D3DeDcwyKzRwgOpx3bjH6Zp9cuFQvzhepNXa6aml6VFb2xDFSDKScFm7n+KwvtBffaLx406Idpx3xWe7leGtmo0vslCbyGVWYgEjzn8vJo65jksZGLAAL3FcPYFHawuJd3VtoY9sDn96f2puHCpGxBYk5PqBTuUnAk4K+1G1kspFYgkqQMcmsLfQspJVSR7qsnkGDzzmgJ7mVH2qc+uRRjlbkWWlecjg8UQFD20jnllxUZV3DxgAcnDkdjSgcqkiAZ3qVHxroQ5N165xxn501L4U4GaZkpADZHOOPjmnBGOhpnRkO1xhutNQBVtPCoxJHu9+SK7R3kUbDbvIz1zyKCkXaxqFR/OU5k1ceoI6qqyY4/ED0+NVs9zKp8R/GRYjtQpgbz1z8On1qoDun4WPvomK6jyvjRb0H5QcVnfj1TmTaaHrt5IgeXw3tuFBC+YHjk/OjvaJmms4eXMKzBpguSxXHp3AODVHYX9iiLbxeVcZXggZ79e9XFrfW7opEpIrK6i5dhrRtRtJ45Ht2lSVgrA44z1PPIHQ/WrC2vLOznllsbSKJ3OJGQDcflngd/SlfajFDbbHK9OG9eM9K8+l1CVnDAkMHbPJ8wqJhc7qHcpi9DuNTF2Qkaxs5PmLMBkd8etY6/wDZvUUuHeK2klhL+V4xv4PrjkfOuGnRXs97blZDvl8ykjhB3z8v3rcXWtW2iQeEpE04GcHuex/eiW/HdQ+MuaN9mtOk0/RIopojHMdzMpGTkn+MVkva++VL6RSctEdhAPTPOPdWj0z2nF2WS+8NJ18xKEqpT169QawvtOjya7eAch58g5znIBH6Grw+15RnqTgOZ435jPHoetc1j8SYt6CgyMKCvxq2hCNa7x+YZrWzx6R2rZ9yAx48rHOB/ffUbRttxH/9vpUrpgzAg8VKaERxQzxsCrjzDurAcitcekh+hI9OKf8ACRzmonqa7IYtoEhIGeQoyx+HYfrTBSHNvBx/18568/8AmuVSlcOw2rtQAKq5ztA7Z7/GoU4YoNHct96fDY8BwMj510GmT7vKFlHrG2f060DmpxyPGcoxU+oqbLOi0nPGYm2spU91YYIrjVtBqQmQQ30Czp2938V3l0FLmMS6XMGz1ilOCPcD/OKUy/TkUak/lznrxVha6pLE33g3ds9KjLo+owtg2kh96Yb9qEmilhbw50ZG7BlIPyouOORy6WuqXi3tvCuWXD+bHYHvU7HTUvbPwSwEingg9M/4qmQsvmQ5yO1E2d7JatlBj1HrWeWFk+p73eVjuvNJkjt5ArNvDRuejDB4+GautNtIr+4kub1N6vgxhjnYO+D8c1T3+qreWBVgGYY5PVeaK0PVYLaPZLPKgzkLJhlHqQcZ+vFZZS2bXGlufZ6GeFfAd1KHygyFgeMY57c1nbzQNQUeJH5/B6b2wzj/AFyPpWhtb5opPFibdGw8yg/Q1ZLdR3dujICSRyPU0Y07NvJpUeAmGWJkdeCGGCK72s2LWSMnoePnXoOpadaajFsvVyNvDHg59x7H+4rJat7M3GnxvNbP9ogU+ZkHKD/uH+Rx8K1mUvDO46UDbmcAZyewGa6PFMkOXQqmcc9vjXW1jPjgkZxjGKsLxiu5VIyDkcdMhRWm+dJUhpV0ZWbcxGT1PzrnVwpdlSpUqDKn70qVALoc0RBdzQNujcg49aVKoyA2C/uGcAv15zitLEVmsV8eNJVY+ZJFyp+Xb5UqVZxTPe0Wm21ikNxahozIxBTdlR8M8/rVO3QnuSaVKtYlKBsMcdxinZ2kIZzksefpSpUr2IvNDuZfski7sqgfaD2wM1pPZ+8mnslMhBKvjIHWlSrmn+q2nSzvo1aJhyPKeQfdVFpd/cvPLAZSFiIVSOuPT30qVHsshV1pVncWq3RhEcu4bjGdobnHI6fSsFJM/wBrY55Zufk3+hSpVvh2zyHqimA8fl/mqk0qVaxGJqVKlQp//9k=">
            <a:hlinkClick r:id="rId2"/>
          </p:cNvPr>
          <p:cNvSpPr>
            <a:spLocks noChangeAspect="1" noChangeArrowheads="1"/>
          </p:cNvSpPr>
          <p:nvPr/>
        </p:nvSpPr>
        <p:spPr bwMode="auto">
          <a:xfrm>
            <a:off x="155575" y="-890588"/>
            <a:ext cx="1466850" cy="18669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032" name="Picture 8" descr="http://www.damisela.com/zoo/photo/cq2/eagleharpy.jpg"/>
          <p:cNvPicPr>
            <a:picLocks noChangeAspect="1" noChangeArrowheads="1"/>
          </p:cNvPicPr>
          <p:nvPr/>
        </p:nvPicPr>
        <p:blipFill>
          <a:blip r:embed="rId3" cstate="print"/>
          <a:srcRect/>
          <a:stretch>
            <a:fillRect/>
          </a:stretch>
        </p:blipFill>
        <p:spPr bwMode="auto">
          <a:xfrm>
            <a:off x="6516217" y="4437112"/>
            <a:ext cx="1588540" cy="2088232"/>
          </a:xfrm>
          <a:prstGeom prst="plaque">
            <a:avLst/>
          </a:prstGeom>
          <a:noFill/>
          <a:ln w="38100">
            <a:solidFill>
              <a:srgbClr val="C00000"/>
            </a:solidFill>
          </a:ln>
          <a:effectLst>
            <a:glow rad="228600">
              <a:schemeClr val="accent2">
                <a:satMod val="175000"/>
                <a:alpha val="40000"/>
              </a:schemeClr>
            </a:glow>
          </a:effec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0648"/>
            <a:ext cx="8686800" cy="841248"/>
          </a:xfrm>
        </p:spPr>
        <p:txBody>
          <a:bodyPr>
            <a:normAutofit fontScale="90000"/>
          </a:bodyPr>
          <a:lstStyle/>
          <a:p>
            <a:r>
              <a:rPr lang="es-ES" dirty="0" smtClean="0"/>
              <a:t>El grito de defensa del águila harpía</a:t>
            </a:r>
            <a:endParaRPr lang="es-ES" dirty="0"/>
          </a:p>
        </p:txBody>
      </p:sp>
      <p:sp>
        <p:nvSpPr>
          <p:cNvPr id="3" name="2 Rectángulo"/>
          <p:cNvSpPr/>
          <p:nvPr/>
        </p:nvSpPr>
        <p:spPr>
          <a:xfrm>
            <a:off x="3150096" y="1268760"/>
            <a:ext cx="5814392" cy="5262979"/>
          </a:xfrm>
          <a:prstGeom prst="rect">
            <a:avLst/>
          </a:prstGeom>
        </p:spPr>
        <p:txBody>
          <a:bodyPr wrap="square">
            <a:spAutoFit/>
          </a:bodyPr>
          <a:lstStyle/>
          <a:p>
            <a:pPr algn="ctr">
              <a:lnSpc>
                <a:spcPct val="200000"/>
              </a:lnSpc>
            </a:pPr>
            <a:r>
              <a:rPr lang="es-MX" sz="2400" dirty="0" smtClean="0">
                <a:solidFill>
                  <a:schemeClr val="bg1">
                    <a:lumMod val="50000"/>
                  </a:schemeClr>
                </a:solidFill>
              </a:rPr>
              <a:t>Los gritos de defensa se producen cuando un intruso, normalmente otra Águila Harpía, se acerca al nido. Es un sonido corto como “tiooop-tiooop-tiooop” (Poole, 1989), seguido normalmente del grito de excitación de dos o tres notas </a:t>
            </a:r>
          </a:p>
          <a:p>
            <a:pPr algn="ctr">
              <a:lnSpc>
                <a:spcPct val="200000"/>
              </a:lnSpc>
            </a:pPr>
            <a:r>
              <a:rPr lang="es-MX" sz="2400" dirty="0" smtClean="0">
                <a:solidFill>
                  <a:schemeClr val="bg1">
                    <a:lumMod val="50000"/>
                  </a:schemeClr>
                </a:solidFill>
              </a:rPr>
              <a:t>más intensivas “iii-iii-iii”.</a:t>
            </a:r>
            <a:endParaRPr lang="es-ES" sz="2400" dirty="0">
              <a:solidFill>
                <a:schemeClr val="bg1">
                  <a:lumMod val="50000"/>
                </a:schemeClr>
              </a:solidFill>
            </a:endParaRPr>
          </a:p>
        </p:txBody>
      </p:sp>
      <p:pic>
        <p:nvPicPr>
          <p:cNvPr id="19458" name="Picture 2" descr="http://www.michoco.org/Pic%20-%20Simbols%20-%20Harpy%20Eagle.jpg"/>
          <p:cNvPicPr>
            <a:picLocks noChangeAspect="1" noChangeArrowheads="1"/>
          </p:cNvPicPr>
          <p:nvPr/>
        </p:nvPicPr>
        <p:blipFill>
          <a:blip r:embed="rId2" cstate="print"/>
          <a:srcRect/>
          <a:stretch>
            <a:fillRect/>
          </a:stretch>
        </p:blipFill>
        <p:spPr bwMode="auto">
          <a:xfrm>
            <a:off x="395536" y="2492896"/>
            <a:ext cx="2664296" cy="2088232"/>
          </a:xfrm>
          <a:prstGeom prst="cloud">
            <a:avLst/>
          </a:prstGeom>
          <a:noFill/>
          <a:ln w="28575">
            <a:solidFill>
              <a:srgbClr val="C00000"/>
            </a:solidFill>
          </a:ln>
          <a:effectLst>
            <a:glow rad="228600">
              <a:schemeClr val="accent2">
                <a:satMod val="175000"/>
                <a:alpha val="40000"/>
              </a:schemeClr>
            </a:glow>
          </a:effectLst>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548680"/>
            <a:ext cx="5904656" cy="3348609"/>
          </a:xfrm>
          <a:prstGeom prst="rect">
            <a:avLst/>
          </a:prstGeom>
        </p:spPr>
        <p:txBody>
          <a:bodyPr wrap="square">
            <a:spAutoFit/>
          </a:bodyPr>
          <a:lstStyle/>
          <a:p>
            <a:pPr algn="ctr">
              <a:lnSpc>
                <a:spcPct val="150000"/>
              </a:lnSpc>
            </a:pPr>
            <a:r>
              <a:rPr lang="es-ES" sz="2400" dirty="0" smtClean="0">
                <a:solidFill>
                  <a:schemeClr val="bg1">
                    <a:lumMod val="50000"/>
                  </a:schemeClr>
                </a:solidFill>
              </a:rPr>
              <a:t>“Mi amor por las aves esta íntimamente entrelazado con un profundo respecto a la naturaleza y un sentimiento todavía más urgente por el medio ambiente. Cuando el medio ambiente empieza a degradarse, las aves suelen caer de primeras.“</a:t>
            </a:r>
            <a:endParaRPr lang="es-ES" sz="2400" dirty="0">
              <a:solidFill>
                <a:schemeClr val="bg1">
                  <a:lumMod val="50000"/>
                </a:schemeClr>
              </a:solidFill>
            </a:endParaRPr>
          </a:p>
        </p:txBody>
      </p:sp>
      <p:pic>
        <p:nvPicPr>
          <p:cNvPr id="21506" name="Picture 2" descr="http://t3.gstatic.com/images?q=tbn:1_PXOyWMRyBjZM:http://4.bp.blogspot.com/_l6xvY__o3gg/SDPdDfSx92I/AAAAAAAAANo/2eicRqpEbhc/s320/Aguila_imperial_iberica.jpg&amp;t=1"/>
          <p:cNvPicPr>
            <a:picLocks noChangeAspect="1" noChangeArrowheads="1"/>
          </p:cNvPicPr>
          <p:nvPr/>
        </p:nvPicPr>
        <p:blipFill>
          <a:blip r:embed="rId2" cstate="print"/>
          <a:srcRect/>
          <a:stretch>
            <a:fillRect/>
          </a:stretch>
        </p:blipFill>
        <p:spPr bwMode="auto">
          <a:xfrm>
            <a:off x="3347864" y="4293096"/>
            <a:ext cx="2419350" cy="2039492"/>
          </a:xfrm>
          <a:prstGeom prst="snip2DiagRect">
            <a:avLst/>
          </a:prstGeom>
          <a:noFill/>
          <a:ln w="28575">
            <a:solidFill>
              <a:srgbClr val="C00000"/>
            </a:solidFill>
          </a:ln>
          <a:effectLst>
            <a:glow rad="228600">
              <a:schemeClr val="accent3">
                <a:lumMod val="75000"/>
                <a:alpha val="40000"/>
              </a:schemeClr>
            </a:glow>
          </a:effectLst>
        </p:spPr>
      </p:pic>
      <p:sp>
        <p:nvSpPr>
          <p:cNvPr id="5" name="4 Rectángulo"/>
          <p:cNvSpPr/>
          <p:nvPr/>
        </p:nvSpPr>
        <p:spPr>
          <a:xfrm>
            <a:off x="7458922" y="5733256"/>
            <a:ext cx="1685078" cy="923330"/>
          </a:xfrm>
          <a:prstGeom prst="rect">
            <a:avLst/>
          </a:prstGeom>
          <a:noFill/>
          <a:scene3d>
            <a:camera prst="isometricRightUp"/>
            <a:lightRig rig="threePt" dir="t"/>
          </a:scene3d>
          <a:sp3d>
            <a:bevelT/>
          </a:sp3d>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5400" b="1" cap="none" spc="0" dirty="0" smtClean="0">
                <a:ln w="50800"/>
                <a:solidFill>
                  <a:schemeClr val="bg1">
                    <a:shade val="50000"/>
                  </a:schemeClr>
                </a:solidFill>
                <a:effectLst>
                  <a:glow rad="228600">
                    <a:schemeClr val="accent2">
                      <a:satMod val="175000"/>
                      <a:alpha val="40000"/>
                    </a:schemeClr>
                  </a:glow>
                </a:effectLst>
              </a:rPr>
              <a:t>FIN…</a:t>
            </a:r>
            <a:endParaRPr lang="es-ES" sz="5400" b="1" cap="none" spc="0" dirty="0">
              <a:ln w="50800"/>
              <a:solidFill>
                <a:schemeClr val="bg1">
                  <a:shade val="50000"/>
                </a:schemeClr>
              </a:solidFill>
              <a:effectLst>
                <a:glow rad="228600">
                  <a:schemeClr val="accent2">
                    <a:satMod val="175000"/>
                    <a:alpha val="40000"/>
                  </a:schemeClr>
                </a:glow>
              </a:effectLst>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Personalizado 5">
      <a:dk1>
        <a:srgbClr val="92D050"/>
      </a:dk1>
      <a:lt1>
        <a:srgbClr val="49711E"/>
      </a:lt1>
      <a:dk2>
        <a:srgbClr val="4E3B30"/>
      </a:dk2>
      <a:lt2>
        <a:srgbClr val="BDE296"/>
      </a:lt2>
      <a:accent1>
        <a:srgbClr val="6DAA2D"/>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307</TotalTime>
  <Words>614</Words>
  <Application>Microsoft Office PowerPoint</Application>
  <PresentationFormat>Presentación en pantalla (4:3)</PresentationFormat>
  <Paragraphs>52</Paragraphs>
  <Slides>9</Slides>
  <Notes>0</Notes>
  <HiddenSlides>0</HiddenSlides>
  <MMClips>1</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Viajes</vt:lpstr>
      <vt:lpstr>Universidad Tecnológica OTEIMA maestría en docencia superior</vt:lpstr>
      <vt:lpstr>Diapositiva 2</vt:lpstr>
      <vt:lpstr>¿porqué cantan las aves?</vt:lpstr>
      <vt:lpstr>      Las aves se benefician de su canto</vt:lpstr>
      <vt:lpstr>EL SONIDO DEL ÁGUILA HARPÍA</vt:lpstr>
      <vt:lpstr>sonidos que emite el águila harpía</vt:lpstr>
      <vt:lpstr>El grito de alarma del águila harpía</vt:lpstr>
      <vt:lpstr>El grito de defensa del águila harpía</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WANDA</dc:creator>
  <cp:lastModifiedBy>WANDA</cp:lastModifiedBy>
  <cp:revision>52</cp:revision>
  <dcterms:created xsi:type="dcterms:W3CDTF">2010-08-04T18:47:10Z</dcterms:created>
  <dcterms:modified xsi:type="dcterms:W3CDTF">2010-08-05T21:03:36Z</dcterms:modified>
</cp:coreProperties>
</file>