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0" r:id="rId3"/>
    <p:sldId id="262" r:id="rId4"/>
    <p:sldId id="263" r:id="rId5"/>
    <p:sldId id="264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65" r:id="rId17"/>
    <p:sldId id="276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086600" cy="1470025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2946400"/>
            <a:ext cx="4432300" cy="1752600"/>
          </a:xfrm>
        </p:spPr>
        <p:txBody>
          <a:bodyPr anchor="ctr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521824"/>
            <a:ext cx="2133600" cy="259976"/>
          </a:xfrm>
        </p:spPr>
        <p:txBody>
          <a:bodyPr/>
          <a:lstStyle>
            <a:lvl1pPr algn="r">
              <a:defRPr/>
            </a:lvl1pPr>
          </a:lstStyle>
          <a:p>
            <a:fld id="{E97AD692-D0F7-4BF9-8E9A-0513962DCFF9}" type="datetimeFigureOut">
              <a:rPr lang="es-ES" smtClean="0"/>
              <a:pPr/>
              <a:t>11/11/2010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1824"/>
            <a:ext cx="2895600" cy="259976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293224"/>
            <a:ext cx="609600" cy="259976"/>
          </a:xfrm>
        </p:spPr>
        <p:txBody>
          <a:bodyPr/>
          <a:lstStyle>
            <a:lvl1pPr algn="ctr">
              <a:defRPr/>
            </a:lvl1pPr>
          </a:lstStyle>
          <a:p>
            <a:fld id="{E8DAD298-0B5B-498C-81DB-B14542893813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7" name="Group 6"/>
          <p:cNvGrpSpPr/>
          <p:nvPr/>
        </p:nvGrpSpPr>
        <p:grpSpPr>
          <a:xfrm>
            <a:off x="685798" y="0"/>
            <a:ext cx="8001004" cy="7950200"/>
            <a:chOff x="685798" y="0"/>
            <a:chExt cx="8001004" cy="7950200"/>
          </a:xfrm>
        </p:grpSpPr>
        <p:sp>
          <p:nvSpPr>
            <p:cNvPr id="8" name="Pie 7"/>
            <p:cNvSpPr/>
            <p:nvPr/>
          </p:nvSpPr>
          <p:spPr>
            <a:xfrm flipH="1" flipV="1">
              <a:off x="1257300" y="5778500"/>
              <a:ext cx="2171700" cy="2171700"/>
            </a:xfrm>
            <a:prstGeom prst="pie">
              <a:avLst>
                <a:gd name="adj1" fmla="val 0"/>
                <a:gd name="adj2" fmla="val 10800000"/>
              </a:avLst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9" name="Group 52"/>
            <p:cNvGrpSpPr/>
            <p:nvPr/>
          </p:nvGrpSpPr>
          <p:grpSpPr>
            <a:xfrm>
              <a:off x="685798" y="0"/>
              <a:ext cx="8001004" cy="6855714"/>
              <a:chOff x="685798" y="0"/>
              <a:chExt cx="8001004" cy="6855714"/>
            </a:xfrm>
          </p:grpSpPr>
          <p:sp>
            <p:nvSpPr>
              <p:cNvPr id="10" name="Freeform 9"/>
              <p:cNvSpPr/>
              <p:nvPr/>
            </p:nvSpPr>
            <p:spPr>
              <a:xfrm>
                <a:off x="685798" y="5880101"/>
                <a:ext cx="1143001" cy="975613"/>
              </a:xfrm>
              <a:custGeom>
                <a:avLst/>
                <a:gdLst>
                  <a:gd name="connsiteX0" fmla="*/ 0 w 1143000"/>
                  <a:gd name="connsiteY0" fmla="*/ 571500 h 1143000"/>
                  <a:gd name="connsiteX1" fmla="*/ 167389 w 1143000"/>
                  <a:gd name="connsiteY1" fmla="*/ 167389 h 1143000"/>
                  <a:gd name="connsiteX2" fmla="*/ 571501 w 1143000"/>
                  <a:gd name="connsiteY2" fmla="*/ 1 h 1143000"/>
                  <a:gd name="connsiteX3" fmla="*/ 975612 w 1143000"/>
                  <a:gd name="connsiteY3" fmla="*/ 167390 h 1143000"/>
                  <a:gd name="connsiteX4" fmla="*/ 1143000 w 1143000"/>
                  <a:gd name="connsiteY4" fmla="*/ 571502 h 1143000"/>
                  <a:gd name="connsiteX5" fmla="*/ 975611 w 1143000"/>
                  <a:gd name="connsiteY5" fmla="*/ 975614 h 1143000"/>
                  <a:gd name="connsiteX6" fmla="*/ 571499 w 1143000"/>
                  <a:gd name="connsiteY6" fmla="*/ 1143002 h 1143000"/>
                  <a:gd name="connsiteX7" fmla="*/ 167387 w 1143000"/>
                  <a:gd name="connsiteY7" fmla="*/ 975613 h 1143000"/>
                  <a:gd name="connsiteX8" fmla="*/ -1 w 1143000"/>
                  <a:gd name="connsiteY8" fmla="*/ 571501 h 1143000"/>
                  <a:gd name="connsiteX9" fmla="*/ 0 w 1143000"/>
                  <a:gd name="connsiteY9" fmla="*/ 571500 h 1143000"/>
                  <a:gd name="connsiteX0" fmla="*/ 1 w 1143001"/>
                  <a:gd name="connsiteY0" fmla="*/ 571499 h 1042965"/>
                  <a:gd name="connsiteX1" fmla="*/ 167390 w 1143001"/>
                  <a:gd name="connsiteY1" fmla="*/ 167388 h 1042965"/>
                  <a:gd name="connsiteX2" fmla="*/ 571502 w 1143001"/>
                  <a:gd name="connsiteY2" fmla="*/ 0 h 1042965"/>
                  <a:gd name="connsiteX3" fmla="*/ 975613 w 1143001"/>
                  <a:gd name="connsiteY3" fmla="*/ 167389 h 1042965"/>
                  <a:gd name="connsiteX4" fmla="*/ 1143001 w 1143001"/>
                  <a:gd name="connsiteY4" fmla="*/ 571501 h 1042965"/>
                  <a:gd name="connsiteX5" fmla="*/ 975612 w 1143001"/>
                  <a:gd name="connsiteY5" fmla="*/ 975613 h 1042965"/>
                  <a:gd name="connsiteX6" fmla="*/ 167388 w 1143001"/>
                  <a:gd name="connsiteY6" fmla="*/ 975612 h 1042965"/>
                  <a:gd name="connsiteX7" fmla="*/ 0 w 1143001"/>
                  <a:gd name="connsiteY7" fmla="*/ 571500 h 1042965"/>
                  <a:gd name="connsiteX8" fmla="*/ 1 w 1143001"/>
                  <a:gd name="connsiteY8" fmla="*/ 571499 h 1042965"/>
                  <a:gd name="connsiteX0" fmla="*/ 1 w 1143001"/>
                  <a:gd name="connsiteY0" fmla="*/ 571499 h 975613"/>
                  <a:gd name="connsiteX1" fmla="*/ 167390 w 1143001"/>
                  <a:gd name="connsiteY1" fmla="*/ 167388 h 975613"/>
                  <a:gd name="connsiteX2" fmla="*/ 571502 w 1143001"/>
                  <a:gd name="connsiteY2" fmla="*/ 0 h 975613"/>
                  <a:gd name="connsiteX3" fmla="*/ 975613 w 1143001"/>
                  <a:gd name="connsiteY3" fmla="*/ 167389 h 975613"/>
                  <a:gd name="connsiteX4" fmla="*/ 1143001 w 1143001"/>
                  <a:gd name="connsiteY4" fmla="*/ 571501 h 975613"/>
                  <a:gd name="connsiteX5" fmla="*/ 975612 w 1143001"/>
                  <a:gd name="connsiteY5" fmla="*/ 975613 h 975613"/>
                  <a:gd name="connsiteX6" fmla="*/ 167388 w 1143001"/>
                  <a:gd name="connsiteY6" fmla="*/ 975612 h 975613"/>
                  <a:gd name="connsiteX7" fmla="*/ 0 w 1143001"/>
                  <a:gd name="connsiteY7" fmla="*/ 571500 h 975613"/>
                  <a:gd name="connsiteX8" fmla="*/ 1 w 1143001"/>
                  <a:gd name="connsiteY8" fmla="*/ 571499 h 975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1" h="975613">
                    <a:moveTo>
                      <a:pt x="1" y="571499"/>
                    </a:moveTo>
                    <a:cubicBezTo>
                      <a:pt x="1" y="419928"/>
                      <a:pt x="60213" y="274564"/>
                      <a:pt x="167390" y="167388"/>
                    </a:cubicBezTo>
                    <a:cubicBezTo>
                      <a:pt x="274567" y="60211"/>
                      <a:pt x="419931" y="0"/>
                      <a:pt x="571502" y="0"/>
                    </a:cubicBezTo>
                    <a:cubicBezTo>
                      <a:pt x="723073" y="0"/>
                      <a:pt x="868437" y="60212"/>
                      <a:pt x="975613" y="167389"/>
                    </a:cubicBezTo>
                    <a:cubicBezTo>
                      <a:pt x="1082790" y="274566"/>
                      <a:pt x="1143001" y="419930"/>
                      <a:pt x="1143001" y="571501"/>
                    </a:cubicBezTo>
                    <a:cubicBezTo>
                      <a:pt x="1143001" y="723072"/>
                      <a:pt x="1138214" y="908261"/>
                      <a:pt x="975612" y="975613"/>
                    </a:cubicBezTo>
                    <a:lnTo>
                      <a:pt x="167388" y="975612"/>
                    </a:lnTo>
                    <a:cubicBezTo>
                      <a:pt x="60211" y="868435"/>
                      <a:pt x="0" y="723071"/>
                      <a:pt x="0" y="571500"/>
                    </a:cubicBezTo>
                    <a:lnTo>
                      <a:pt x="1" y="57149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2590800" y="5181600"/>
                <a:ext cx="914400" cy="914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838200" y="5791200"/>
                <a:ext cx="457200" cy="457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362200" y="5943600"/>
                <a:ext cx="762000" cy="762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76400" y="5626100"/>
                <a:ext cx="457200" cy="457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81200" y="5334000"/>
                <a:ext cx="355600" cy="3556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943100" y="5562600"/>
                <a:ext cx="431800" cy="4318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362200" y="5029200"/>
                <a:ext cx="762000" cy="762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3009900" y="4419600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2971800" y="4648200"/>
                <a:ext cx="431800" cy="4318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314700" y="4724400"/>
                <a:ext cx="203200" cy="203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619500" y="5029200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384300" y="54864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505200" y="5257800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295400" y="56642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447800" y="5511800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600200" y="54864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352800" y="5943600"/>
                <a:ext cx="533400" cy="533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8" name="Freeform 27"/>
              <p:cNvSpPr/>
              <p:nvPr/>
            </p:nvSpPr>
            <p:spPr>
              <a:xfrm flipV="1">
                <a:off x="5486400" y="0"/>
                <a:ext cx="1143001" cy="975613"/>
              </a:xfrm>
              <a:custGeom>
                <a:avLst/>
                <a:gdLst>
                  <a:gd name="connsiteX0" fmla="*/ 0 w 1143000"/>
                  <a:gd name="connsiteY0" fmla="*/ 571500 h 1143000"/>
                  <a:gd name="connsiteX1" fmla="*/ 167389 w 1143000"/>
                  <a:gd name="connsiteY1" fmla="*/ 167389 h 1143000"/>
                  <a:gd name="connsiteX2" fmla="*/ 571501 w 1143000"/>
                  <a:gd name="connsiteY2" fmla="*/ 1 h 1143000"/>
                  <a:gd name="connsiteX3" fmla="*/ 975612 w 1143000"/>
                  <a:gd name="connsiteY3" fmla="*/ 167390 h 1143000"/>
                  <a:gd name="connsiteX4" fmla="*/ 1143000 w 1143000"/>
                  <a:gd name="connsiteY4" fmla="*/ 571502 h 1143000"/>
                  <a:gd name="connsiteX5" fmla="*/ 975611 w 1143000"/>
                  <a:gd name="connsiteY5" fmla="*/ 975614 h 1143000"/>
                  <a:gd name="connsiteX6" fmla="*/ 571499 w 1143000"/>
                  <a:gd name="connsiteY6" fmla="*/ 1143002 h 1143000"/>
                  <a:gd name="connsiteX7" fmla="*/ 167387 w 1143000"/>
                  <a:gd name="connsiteY7" fmla="*/ 975613 h 1143000"/>
                  <a:gd name="connsiteX8" fmla="*/ -1 w 1143000"/>
                  <a:gd name="connsiteY8" fmla="*/ 571501 h 1143000"/>
                  <a:gd name="connsiteX9" fmla="*/ 0 w 1143000"/>
                  <a:gd name="connsiteY9" fmla="*/ 571500 h 1143000"/>
                  <a:gd name="connsiteX0" fmla="*/ 1 w 1143001"/>
                  <a:gd name="connsiteY0" fmla="*/ 571499 h 1042965"/>
                  <a:gd name="connsiteX1" fmla="*/ 167390 w 1143001"/>
                  <a:gd name="connsiteY1" fmla="*/ 167388 h 1042965"/>
                  <a:gd name="connsiteX2" fmla="*/ 571502 w 1143001"/>
                  <a:gd name="connsiteY2" fmla="*/ 0 h 1042965"/>
                  <a:gd name="connsiteX3" fmla="*/ 975613 w 1143001"/>
                  <a:gd name="connsiteY3" fmla="*/ 167389 h 1042965"/>
                  <a:gd name="connsiteX4" fmla="*/ 1143001 w 1143001"/>
                  <a:gd name="connsiteY4" fmla="*/ 571501 h 1042965"/>
                  <a:gd name="connsiteX5" fmla="*/ 975612 w 1143001"/>
                  <a:gd name="connsiteY5" fmla="*/ 975613 h 1042965"/>
                  <a:gd name="connsiteX6" fmla="*/ 167388 w 1143001"/>
                  <a:gd name="connsiteY6" fmla="*/ 975612 h 1042965"/>
                  <a:gd name="connsiteX7" fmla="*/ 0 w 1143001"/>
                  <a:gd name="connsiteY7" fmla="*/ 571500 h 1042965"/>
                  <a:gd name="connsiteX8" fmla="*/ 1 w 1143001"/>
                  <a:gd name="connsiteY8" fmla="*/ 571499 h 1042965"/>
                  <a:gd name="connsiteX0" fmla="*/ 1 w 1143001"/>
                  <a:gd name="connsiteY0" fmla="*/ 571499 h 975613"/>
                  <a:gd name="connsiteX1" fmla="*/ 167390 w 1143001"/>
                  <a:gd name="connsiteY1" fmla="*/ 167388 h 975613"/>
                  <a:gd name="connsiteX2" fmla="*/ 571502 w 1143001"/>
                  <a:gd name="connsiteY2" fmla="*/ 0 h 975613"/>
                  <a:gd name="connsiteX3" fmla="*/ 975613 w 1143001"/>
                  <a:gd name="connsiteY3" fmla="*/ 167389 h 975613"/>
                  <a:gd name="connsiteX4" fmla="*/ 1143001 w 1143001"/>
                  <a:gd name="connsiteY4" fmla="*/ 571501 h 975613"/>
                  <a:gd name="connsiteX5" fmla="*/ 975612 w 1143001"/>
                  <a:gd name="connsiteY5" fmla="*/ 975613 h 975613"/>
                  <a:gd name="connsiteX6" fmla="*/ 167388 w 1143001"/>
                  <a:gd name="connsiteY6" fmla="*/ 975612 h 975613"/>
                  <a:gd name="connsiteX7" fmla="*/ 0 w 1143001"/>
                  <a:gd name="connsiteY7" fmla="*/ 571500 h 975613"/>
                  <a:gd name="connsiteX8" fmla="*/ 1 w 1143001"/>
                  <a:gd name="connsiteY8" fmla="*/ 571499 h 975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1" h="975613">
                    <a:moveTo>
                      <a:pt x="1" y="571499"/>
                    </a:moveTo>
                    <a:cubicBezTo>
                      <a:pt x="1" y="419928"/>
                      <a:pt x="60213" y="274564"/>
                      <a:pt x="167390" y="167388"/>
                    </a:cubicBezTo>
                    <a:cubicBezTo>
                      <a:pt x="274567" y="60211"/>
                      <a:pt x="419931" y="0"/>
                      <a:pt x="571502" y="0"/>
                    </a:cubicBezTo>
                    <a:cubicBezTo>
                      <a:pt x="723073" y="0"/>
                      <a:pt x="868437" y="60212"/>
                      <a:pt x="975613" y="167389"/>
                    </a:cubicBezTo>
                    <a:cubicBezTo>
                      <a:pt x="1082790" y="274566"/>
                      <a:pt x="1143001" y="419930"/>
                      <a:pt x="1143001" y="571501"/>
                    </a:cubicBezTo>
                    <a:cubicBezTo>
                      <a:pt x="1143001" y="723072"/>
                      <a:pt x="1138214" y="908261"/>
                      <a:pt x="975612" y="975613"/>
                    </a:cubicBezTo>
                    <a:lnTo>
                      <a:pt x="167388" y="975612"/>
                    </a:lnTo>
                    <a:cubicBezTo>
                      <a:pt x="60211" y="868435"/>
                      <a:pt x="0" y="723071"/>
                      <a:pt x="0" y="571500"/>
                    </a:cubicBezTo>
                    <a:lnTo>
                      <a:pt x="1" y="57149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9" name="Oval 28"/>
              <p:cNvSpPr/>
              <p:nvPr/>
            </p:nvSpPr>
            <p:spPr>
              <a:xfrm flipV="1">
                <a:off x="7391402" y="759714"/>
                <a:ext cx="914400" cy="9144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0" name="Oval 29"/>
              <p:cNvSpPr/>
              <p:nvPr/>
            </p:nvSpPr>
            <p:spPr>
              <a:xfrm flipV="1">
                <a:off x="5638802" y="607314"/>
                <a:ext cx="457200" cy="457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 flipV="1">
                <a:off x="7162802" y="150114"/>
                <a:ext cx="762000" cy="762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 flipV="1">
                <a:off x="6477002" y="772414"/>
                <a:ext cx="457200" cy="457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 flipV="1">
                <a:off x="6781802" y="1166114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4" name="Oval 33"/>
              <p:cNvSpPr/>
              <p:nvPr/>
            </p:nvSpPr>
            <p:spPr>
              <a:xfrm flipV="1">
                <a:off x="6743702" y="861314"/>
                <a:ext cx="431800" cy="4318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5" name="Oval 34"/>
              <p:cNvSpPr/>
              <p:nvPr/>
            </p:nvSpPr>
            <p:spPr>
              <a:xfrm flipV="1">
                <a:off x="7162802" y="1064514"/>
                <a:ext cx="762000" cy="762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>
              <a:xfrm flipV="1">
                <a:off x="7810502" y="2080514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7" name="Oval 36"/>
              <p:cNvSpPr/>
              <p:nvPr/>
            </p:nvSpPr>
            <p:spPr>
              <a:xfrm flipV="1">
                <a:off x="7772402" y="1775714"/>
                <a:ext cx="431800" cy="4318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8" name="Oval 37"/>
              <p:cNvSpPr/>
              <p:nvPr/>
            </p:nvSpPr>
            <p:spPr>
              <a:xfrm flipV="1">
                <a:off x="8115302" y="1928114"/>
                <a:ext cx="203200" cy="203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 flipV="1">
                <a:off x="8420102" y="1623314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0" name="Oval 39"/>
              <p:cNvSpPr/>
              <p:nvPr/>
            </p:nvSpPr>
            <p:spPr>
              <a:xfrm flipV="1">
                <a:off x="6184902" y="1242314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1" name="Oval 40"/>
              <p:cNvSpPr/>
              <p:nvPr/>
            </p:nvSpPr>
            <p:spPr>
              <a:xfrm flipV="1">
                <a:off x="8305802" y="1394714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2" name="Oval 41"/>
              <p:cNvSpPr/>
              <p:nvPr/>
            </p:nvSpPr>
            <p:spPr>
              <a:xfrm flipV="1">
                <a:off x="6096002" y="1064514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 flipV="1">
                <a:off x="6248402" y="1216914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 flipV="1">
                <a:off x="6400802" y="1242314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5" name="Oval 44"/>
              <p:cNvSpPr/>
              <p:nvPr/>
            </p:nvSpPr>
            <p:spPr>
              <a:xfrm flipV="1">
                <a:off x="8153402" y="378714"/>
                <a:ext cx="533400" cy="533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46" name="Oval 45"/>
          <p:cNvSpPr/>
          <p:nvPr/>
        </p:nvSpPr>
        <p:spPr>
          <a:xfrm>
            <a:off x="8636000" y="658905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8788400" y="6589059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8940800" y="658905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 Pictures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692-D0F7-4BF9-8E9A-0513962DCFF9}" type="datetimeFigureOut">
              <a:rPr lang="es-ES" smtClean="0"/>
              <a:pPr/>
              <a:t>11/11/2010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298-0B5B-498C-81DB-B14542893813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3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4" name="Picture Placeholder 2"/>
          <p:cNvSpPr>
            <a:spLocks noGrp="1"/>
          </p:cNvSpPr>
          <p:nvPr>
            <p:ph type="pic" idx="1"/>
          </p:nvPr>
        </p:nvSpPr>
        <p:spPr>
          <a:xfrm>
            <a:off x="5638800" y="838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25" name="Picture Placeholder 2"/>
          <p:cNvSpPr>
            <a:spLocks noGrp="1"/>
          </p:cNvSpPr>
          <p:nvPr>
            <p:ph type="pic" idx="13"/>
          </p:nvPr>
        </p:nvSpPr>
        <p:spPr>
          <a:xfrm>
            <a:off x="3810000" y="2362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692-D0F7-4BF9-8E9A-0513962DCFF9}" type="datetimeFigureOut">
              <a:rPr lang="es-ES" smtClean="0"/>
              <a:pPr/>
              <a:t>11/11/2010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298-0B5B-498C-81DB-B14542893813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3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2" name="Picture Placeholder 2"/>
          <p:cNvSpPr>
            <a:spLocks noGrp="1"/>
          </p:cNvSpPr>
          <p:nvPr>
            <p:ph type="pic" idx="1"/>
          </p:nvPr>
        </p:nvSpPr>
        <p:spPr>
          <a:xfrm>
            <a:off x="5715000" y="76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23" name="Picture Placeholder 2"/>
          <p:cNvSpPr>
            <a:spLocks noGrp="1"/>
          </p:cNvSpPr>
          <p:nvPr>
            <p:ph type="pic" idx="13"/>
          </p:nvPr>
        </p:nvSpPr>
        <p:spPr>
          <a:xfrm>
            <a:off x="3810000" y="2362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24" name="Picture Placeholder 2"/>
          <p:cNvSpPr>
            <a:spLocks noGrp="1"/>
          </p:cNvSpPr>
          <p:nvPr>
            <p:ph type="pic" idx="14"/>
          </p:nvPr>
        </p:nvSpPr>
        <p:spPr>
          <a:xfrm>
            <a:off x="2667000" y="3810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692-D0F7-4BF9-8E9A-0513962DCFF9}" type="datetimeFigureOut">
              <a:rPr lang="es-ES" smtClean="0"/>
              <a:pPr/>
              <a:t>11/11/2010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298-0B5B-498C-81DB-B145428938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692-D0F7-4BF9-8E9A-0513962DCFF9}" type="datetimeFigureOut">
              <a:rPr lang="es-ES" smtClean="0"/>
              <a:pPr/>
              <a:t>11/11/2010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298-0B5B-498C-81DB-B145428938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692-D0F7-4BF9-8E9A-0513962DCFF9}" type="datetimeFigureOut">
              <a:rPr lang="es-ES" smtClean="0"/>
              <a:pPr/>
              <a:t>11/11/2010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298-0B5B-498C-81DB-B145428938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692-D0F7-4BF9-8E9A-0513962DCFF9}" type="datetimeFigureOut">
              <a:rPr lang="es-ES" smtClean="0"/>
              <a:pPr/>
              <a:t>11/11/2010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298-0B5B-498C-81DB-B14542893813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7" name="Group 6"/>
          <p:cNvGrpSpPr/>
          <p:nvPr/>
        </p:nvGrpSpPr>
        <p:grpSpPr>
          <a:xfrm>
            <a:off x="4592782" y="2133600"/>
            <a:ext cx="3865418" cy="4172197"/>
            <a:chOff x="0" y="0"/>
            <a:chExt cx="1600200" cy="17272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3" name="Group 32"/>
          <p:cNvGrpSpPr/>
          <p:nvPr/>
        </p:nvGrpSpPr>
        <p:grpSpPr>
          <a:xfrm>
            <a:off x="609600" y="990600"/>
            <a:ext cx="1179761" cy="1356814"/>
            <a:chOff x="266700" y="914400"/>
            <a:chExt cx="1179761" cy="1356814"/>
          </a:xfrm>
        </p:grpSpPr>
        <p:sp>
          <p:nvSpPr>
            <p:cNvPr id="23" name="Oval 22"/>
            <p:cNvSpPr/>
            <p:nvPr/>
          </p:nvSpPr>
          <p:spPr>
            <a:xfrm>
              <a:off x="555812" y="1380565"/>
              <a:ext cx="890649" cy="8906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 flipV="1">
              <a:off x="304800" y="121920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7" name="Oval 26"/>
            <p:cNvSpPr/>
            <p:nvPr/>
          </p:nvSpPr>
          <p:spPr>
            <a:xfrm flipV="1">
              <a:off x="266700" y="914400"/>
              <a:ext cx="431800" cy="4318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8" name="Oval 27"/>
            <p:cNvSpPr/>
            <p:nvPr/>
          </p:nvSpPr>
          <p:spPr>
            <a:xfrm flipV="1">
              <a:off x="609600" y="1066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4400" y="2590800"/>
            <a:ext cx="1905000" cy="1905000"/>
          </a:xfrm>
          <a:prstGeom prst="ellipse">
            <a:avLst/>
          </a:pr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7086600" cy="1472184"/>
          </a:xfrm>
        </p:spPr>
        <p:txBody>
          <a:bodyPr anchor="ctr" anchorCtr="0">
            <a:normAutofit/>
          </a:bodyPr>
          <a:lstStyle>
            <a:lvl1pPr algn="l">
              <a:defRPr sz="36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953" y="1752600"/>
            <a:ext cx="3429000" cy="3886200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indent="-228600" algn="l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362200"/>
            <a:ext cx="3429000" cy="3886200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indent="-228600" algn="l" defTabSz="914400" rtl="0" eaLnBrk="1" latinLnBrk="0" hangingPunct="1">
              <a:buFont typeface="Wingdings" pitchFamily="2" charset="2"/>
              <a:buChar char="l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indent="-228600" algn="l" defTabSz="914400" rtl="0" eaLnBrk="1" latinLnBrk="0" hangingPunct="1"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indent="-228600" algn="l" defTabSz="914400" rtl="0" eaLnBrk="1" latinLnBrk="0" hangingPunct="1">
              <a:buFont typeface="Wingdings" pitchFamily="2" charset="2"/>
              <a:buChar char="l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indent="-228600" algn="l" defTabSz="914400" rtl="0" eaLnBrk="1" latinLnBrk="0" hangingPunct="1"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indent="-228600" algn="l" defTabSz="914400" rtl="0" eaLnBrk="1" latinLnBrk="0" hangingPunct="1">
              <a:buFont typeface="Wingdings" pitchFamily="2" charset="2"/>
              <a:buChar char="l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692-D0F7-4BF9-8E9A-0513962DCFF9}" type="datetimeFigureOut">
              <a:rPr lang="es-ES" smtClean="0"/>
              <a:pPr/>
              <a:t>11/11/2010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298-0B5B-498C-81DB-B1454289381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29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6200000">
            <a:off x="-870003" y="3147219"/>
            <a:ext cx="3429000" cy="639762"/>
          </a:xfrm>
          <a:prstGeom prst="rect">
            <a:avLst/>
          </a:prstGeom>
          <a:noFill/>
        </p:spPr>
        <p:txBody>
          <a:bodyPr anchor="ctr" anchorCtr="0"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marL="0" indent="0" algn="ctr">
              <a:buNone/>
              <a:defRPr sz="1800" b="0"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1755648"/>
            <a:ext cx="3200400" cy="342900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16200000">
            <a:off x="3259278" y="3756819"/>
            <a:ext cx="3429000" cy="639762"/>
          </a:xfrm>
          <a:prstGeom prst="rect">
            <a:avLst/>
          </a:prstGeom>
          <a:noFill/>
        </p:spPr>
        <p:txBody>
          <a:bodyPr anchor="ctr" anchorCtr="0"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marL="0" indent="0" algn="ctr">
              <a:buNone/>
              <a:defRPr sz="1800" b="0"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2359152"/>
            <a:ext cx="3200400" cy="342900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692-D0F7-4BF9-8E9A-0513962DCFF9}" type="datetimeFigureOut">
              <a:rPr lang="es-ES" smtClean="0"/>
              <a:pPr/>
              <a:t>11/11/2010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298-0B5B-498C-81DB-B145428938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692-D0F7-4BF9-8E9A-0513962DCFF9}" type="datetimeFigureOut">
              <a:rPr lang="es-ES" smtClean="0"/>
              <a:pPr/>
              <a:t>11/11/2010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298-0B5B-498C-81DB-B145428938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692-D0F7-4BF9-8E9A-0513962DCFF9}" type="datetimeFigureOut">
              <a:rPr lang="es-ES" smtClean="0"/>
              <a:pPr/>
              <a:t>11/11/2010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298-0B5B-498C-81DB-B145428938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4048"/>
            <a:ext cx="2130552" cy="3044952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vert="horz" lIns="91440" tIns="45720" rIns="91440" bIns="45720" rtlCol="0" anchor="b">
            <a:noAutofit/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692-D0F7-4BF9-8E9A-0513962DCFF9}" type="datetimeFigureOut">
              <a:rPr lang="es-ES" smtClean="0"/>
              <a:pPr/>
              <a:t>11/11/2010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298-0B5B-498C-81DB-B14542893813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8" name="Group 22"/>
          <p:cNvGrpSpPr/>
          <p:nvPr/>
        </p:nvGrpSpPr>
        <p:grpSpPr>
          <a:xfrm>
            <a:off x="4695702" y="2133600"/>
            <a:ext cx="4448298" cy="4018808"/>
            <a:chOff x="4695702" y="2133600"/>
            <a:chExt cx="4448298" cy="4018808"/>
          </a:xfrm>
        </p:grpSpPr>
        <p:sp>
          <p:nvSpPr>
            <p:cNvPr id="10" name="Oval 9"/>
            <p:cNvSpPr/>
            <p:nvPr/>
          </p:nvSpPr>
          <p:spPr>
            <a:xfrm>
              <a:off x="4695702" y="5048003"/>
              <a:ext cx="1104405" cy="1104405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7065818" y="4572000"/>
              <a:ext cx="858982" cy="858982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5339938" y="4894613"/>
              <a:ext cx="1043049" cy="10430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6693725" y="3048000"/>
              <a:ext cx="1840675" cy="1840675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7916883" y="2133600"/>
              <a:ext cx="858982" cy="858982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Oval 14"/>
            <p:cNvSpPr/>
            <p:nvPr/>
          </p:nvSpPr>
          <p:spPr>
            <a:xfrm>
              <a:off x="7824849" y="2685803"/>
              <a:ext cx="1043049" cy="10430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8653153" y="2869870"/>
              <a:ext cx="490847" cy="490847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6552210" y="5120244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6781800" y="5562600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6705600" y="5181600"/>
              <a:ext cx="306779" cy="30677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7073735" y="5120244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927847"/>
            <a:ext cx="4114800" cy="4114800"/>
          </a:xfr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45720" tIns="9144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175" indent="-228600" algn="l" defTabSz="914400" rtl="0" eaLnBrk="1" latinLnBrk="0" hangingPunct="1">
              <a:spcBef>
                <a:spcPts val="18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645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89025" indent="-228600" algn="l" defTabSz="914400" rtl="0" eaLnBrk="1" latinLnBrk="0" hangingPunct="1">
              <a:spcBef>
                <a:spcPts val="18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25" name="Oval 24"/>
          <p:cNvSpPr/>
          <p:nvPr/>
        </p:nvSpPr>
        <p:spPr>
          <a:xfrm>
            <a:off x="3886200" y="5638800"/>
            <a:ext cx="304800" cy="304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645152"/>
            <a:ext cx="2514600" cy="1600200"/>
          </a:xfrm>
          <a:solidFill>
            <a:schemeClr val="tx2">
              <a:alpha val="20000"/>
            </a:schemeClr>
          </a:solidFill>
          <a:ln>
            <a:noFill/>
          </a:ln>
        </p:spPr>
        <p:txBody>
          <a:bodyPr vert="horz" lIns="0" tIns="45720" rIns="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1800"/>
              </a:spcBef>
              <a:buFont typeface="Wingdings" pitchFamily="2" charset="2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Oval 25"/>
          <p:cNvSpPr/>
          <p:nvPr/>
        </p:nvSpPr>
        <p:spPr>
          <a:xfrm>
            <a:off x="3319153" y="5147953"/>
            <a:ext cx="186047" cy="186047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225024" y="5103129"/>
            <a:ext cx="186047" cy="186047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692-D0F7-4BF9-8E9A-0513962DCFF9}" type="datetimeFigureOut">
              <a:rPr lang="es-ES" smtClean="0"/>
              <a:pPr/>
              <a:t>11/11/2010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298-0B5B-498C-81DB-B14542893813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2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685800"/>
            <a:ext cx="4572000" cy="45720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29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901952"/>
            <a:ext cx="6629400" cy="4224528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1824"/>
            <a:ext cx="2133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AD692-D0F7-4BF9-8E9A-0513962DCFF9}" type="datetimeFigureOut">
              <a:rPr lang="es-ES" smtClean="0"/>
              <a:pPr/>
              <a:t>11/11/2010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1824"/>
            <a:ext cx="2895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21824"/>
            <a:ext cx="2133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AD298-0B5B-498C-81DB-B1454289381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9" name="Oval 58"/>
          <p:cNvSpPr/>
          <p:nvPr/>
        </p:nvSpPr>
        <p:spPr>
          <a:xfrm>
            <a:off x="685800" y="152400"/>
            <a:ext cx="914400" cy="9144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381000" y="1206500"/>
            <a:ext cx="457200" cy="457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3" name="Oval 62"/>
          <p:cNvSpPr/>
          <p:nvPr/>
        </p:nvSpPr>
        <p:spPr>
          <a:xfrm>
            <a:off x="685800" y="914400"/>
            <a:ext cx="355600" cy="3556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47700" y="1143000"/>
            <a:ext cx="431800" cy="43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457200" y="0"/>
            <a:ext cx="762000" cy="762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6" name="Oval 65"/>
          <p:cNvSpPr/>
          <p:nvPr/>
        </p:nvSpPr>
        <p:spPr>
          <a:xfrm>
            <a:off x="1714500" y="0"/>
            <a:ext cx="355600" cy="3556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7" name="Oval 66"/>
          <p:cNvSpPr/>
          <p:nvPr/>
        </p:nvSpPr>
        <p:spPr>
          <a:xfrm>
            <a:off x="1676400" y="228600"/>
            <a:ext cx="431800" cy="43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2019300" y="304800"/>
            <a:ext cx="203200" cy="203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1028700" y="1524000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0" name="Oval 69"/>
          <p:cNvSpPr/>
          <p:nvPr/>
        </p:nvSpPr>
        <p:spPr>
          <a:xfrm>
            <a:off x="88900" y="10668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1" name="Oval 70"/>
          <p:cNvSpPr/>
          <p:nvPr/>
        </p:nvSpPr>
        <p:spPr>
          <a:xfrm>
            <a:off x="914400" y="1752600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2" name="Oval 71"/>
          <p:cNvSpPr/>
          <p:nvPr/>
        </p:nvSpPr>
        <p:spPr>
          <a:xfrm>
            <a:off x="0" y="12446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3" name="Oval 72"/>
          <p:cNvSpPr/>
          <p:nvPr/>
        </p:nvSpPr>
        <p:spPr>
          <a:xfrm>
            <a:off x="152400" y="1092200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304800" y="10668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7" name="Oval 76"/>
          <p:cNvSpPr/>
          <p:nvPr/>
        </p:nvSpPr>
        <p:spPr>
          <a:xfrm rot="6197586" flipV="1">
            <a:off x="7932464" y="5568366"/>
            <a:ext cx="914400" cy="9144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0" name="Oval 79"/>
          <p:cNvSpPr/>
          <p:nvPr/>
        </p:nvSpPr>
        <p:spPr>
          <a:xfrm rot="6197586" flipV="1">
            <a:off x="8633992" y="4734233"/>
            <a:ext cx="457200" cy="457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Oval 80"/>
          <p:cNvSpPr/>
          <p:nvPr/>
        </p:nvSpPr>
        <p:spPr>
          <a:xfrm rot="6197586" flipV="1">
            <a:off x="8292676" y="4953384"/>
            <a:ext cx="355600" cy="3556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2" name="Oval 81"/>
          <p:cNvSpPr/>
          <p:nvPr/>
        </p:nvSpPr>
        <p:spPr>
          <a:xfrm rot="6197586" flipV="1">
            <a:off x="8514131" y="4976607"/>
            <a:ext cx="431800" cy="431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3" name="Oval 82"/>
          <p:cNvSpPr/>
          <p:nvPr/>
        </p:nvSpPr>
        <p:spPr>
          <a:xfrm rot="6197586" flipV="1">
            <a:off x="7856272" y="5295370"/>
            <a:ext cx="762000" cy="762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4" name="Oval 83"/>
          <p:cNvSpPr/>
          <p:nvPr/>
        </p:nvSpPr>
        <p:spPr>
          <a:xfrm rot="6197586" flipV="1">
            <a:off x="199818" y="5914818"/>
            <a:ext cx="216774" cy="216774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5" name="Oval 84"/>
          <p:cNvSpPr/>
          <p:nvPr/>
        </p:nvSpPr>
        <p:spPr>
          <a:xfrm rot="6197586" flipV="1">
            <a:off x="7387699" y="5767494"/>
            <a:ext cx="431800" cy="431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6" name="Oval 85"/>
          <p:cNvSpPr/>
          <p:nvPr/>
        </p:nvSpPr>
        <p:spPr>
          <a:xfrm rot="6197586" flipV="1">
            <a:off x="7412357" y="6095509"/>
            <a:ext cx="203200" cy="203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7" name="Oval 86"/>
          <p:cNvSpPr/>
          <p:nvPr/>
        </p:nvSpPr>
        <p:spPr>
          <a:xfrm rot="6197586" flipV="1">
            <a:off x="7638907" y="6462226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8" name="Oval 87"/>
          <p:cNvSpPr/>
          <p:nvPr/>
        </p:nvSpPr>
        <p:spPr>
          <a:xfrm rot="6197586" flipV="1">
            <a:off x="8607584" y="43843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9" name="Oval 88"/>
          <p:cNvSpPr/>
          <p:nvPr/>
        </p:nvSpPr>
        <p:spPr>
          <a:xfrm rot="6197586" flipV="1">
            <a:off x="7887663" y="6403551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0" name="Oval 89"/>
          <p:cNvSpPr/>
          <p:nvPr/>
        </p:nvSpPr>
        <p:spPr>
          <a:xfrm rot="6197586" flipV="1">
            <a:off x="8801061" y="4338664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1" name="Oval 90"/>
          <p:cNvSpPr/>
          <p:nvPr/>
        </p:nvSpPr>
        <p:spPr>
          <a:xfrm rot="6197586" flipV="1">
            <a:off x="8617702" y="445193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2" name="Oval 91"/>
          <p:cNvSpPr/>
          <p:nvPr/>
        </p:nvSpPr>
        <p:spPr>
          <a:xfrm rot="6197586" flipV="1">
            <a:off x="8557941" y="4594415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5" name="Oval 94"/>
          <p:cNvSpPr/>
          <p:nvPr/>
        </p:nvSpPr>
        <p:spPr>
          <a:xfrm rot="6197586" flipV="1">
            <a:off x="243115" y="6241508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6" name="Oval 95"/>
          <p:cNvSpPr/>
          <p:nvPr/>
        </p:nvSpPr>
        <p:spPr>
          <a:xfrm rot="6197586" flipV="1">
            <a:off x="436592" y="6195872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 rot="6197586" flipV="1">
            <a:off x="253233" y="6309147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8" name="Oval 97"/>
          <p:cNvSpPr/>
          <p:nvPr/>
        </p:nvSpPr>
        <p:spPr>
          <a:xfrm rot="6197586" flipV="1">
            <a:off x="193472" y="6451623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200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Font typeface="Wingdings" pitchFamily="2" charset="2"/>
        <a:buChar char="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14350" indent="-228600" algn="l" defTabSz="914400" rtl="0" eaLnBrk="1" latinLnBrk="0" hangingPunct="1">
        <a:spcBef>
          <a:spcPts val="1000"/>
        </a:spcBef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06450" indent="-228600" algn="l" defTabSz="914400" rtl="0" eaLnBrk="1" latinLnBrk="0" hangingPunct="1">
        <a:spcBef>
          <a:spcPts val="1000"/>
        </a:spcBef>
        <a:buFont typeface="Wingdings" pitchFamily="2" charset="2"/>
        <a:buChar char="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089025" indent="-228600" algn="l" defTabSz="914400" rtl="0" eaLnBrk="1" latinLnBrk="0" hangingPunct="1">
        <a:spcBef>
          <a:spcPts val="1000"/>
        </a:spcBef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ts val="1000"/>
        </a:spcBef>
        <a:buFont typeface="Wingdings" pitchFamily="2" charset="2"/>
        <a:buChar char="l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es-ES" dirty="0" smtClean="0"/>
              <a:t>Urinálisis y Microscopía Clínica</a:t>
            </a:r>
            <a:br>
              <a:rPr lang="es-ES" dirty="0" smtClean="0"/>
            </a:br>
            <a:r>
              <a:rPr lang="es-ES" dirty="0" smtClean="0"/>
              <a:t>TM 320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3140968"/>
            <a:ext cx="6400800" cy="1752600"/>
          </a:xfrm>
        </p:spPr>
        <p:txBody>
          <a:bodyPr/>
          <a:lstStyle/>
          <a:p>
            <a:r>
              <a:rPr lang="es-ES" dirty="0" smtClean="0"/>
              <a:t>Prof.: Ivis Sánchez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Características físicas de la orina: </a:t>
            </a:r>
            <a:r>
              <a:rPr lang="es-ES" dirty="0" smtClean="0">
                <a:solidFill>
                  <a:srgbClr val="FFFF00"/>
                </a:solidFill>
              </a:rPr>
              <a:t>Peso específico</a:t>
            </a:r>
            <a:endParaRPr lang="es-E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Esta en relación a su </a:t>
            </a:r>
            <a:r>
              <a:rPr lang="es-ES" sz="2400" dirty="0" err="1" smtClean="0"/>
              <a:t>osmolalidad</a:t>
            </a:r>
            <a:r>
              <a:rPr lang="es-ES" sz="2400" dirty="0" smtClean="0"/>
              <a:t>. </a:t>
            </a:r>
          </a:p>
          <a:p>
            <a:endParaRPr lang="es-ES" sz="2400" dirty="0" smtClean="0"/>
          </a:p>
          <a:p>
            <a:r>
              <a:rPr lang="es-ES" sz="2400" dirty="0" smtClean="0"/>
              <a:t>Indica si la orina esta muy concentrada o diluida.</a:t>
            </a:r>
            <a:endParaRPr lang="es-E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Características químicas de la orina: </a:t>
            </a:r>
            <a:r>
              <a:rPr lang="es-ES" dirty="0" smtClean="0">
                <a:solidFill>
                  <a:srgbClr val="FFFF00"/>
                </a:solidFill>
              </a:rPr>
              <a:t>pH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Indica el estado ácido-básico</a:t>
            </a:r>
          </a:p>
          <a:p>
            <a:r>
              <a:rPr lang="es-ES" sz="2800" dirty="0" smtClean="0"/>
              <a:t>Útil para la Identificación de cristales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Características  químicas de la orina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proteínas</a:t>
            </a:r>
            <a:endParaRPr lang="es-ES" sz="2400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1043608" y="1755648"/>
            <a:ext cx="3223592" cy="4625680"/>
          </a:xfrm>
        </p:spPr>
        <p:txBody>
          <a:bodyPr/>
          <a:lstStyle/>
          <a:p>
            <a:r>
              <a:rPr lang="es-ES" sz="2000" dirty="0" smtClean="0"/>
              <a:t>Normalmente se excretan pequeñas cantidades de proteínas en orina.</a:t>
            </a:r>
          </a:p>
          <a:p>
            <a:r>
              <a:rPr lang="es-ES" sz="2000" dirty="0" smtClean="0"/>
              <a:t>Proteinuria indica la presencia de un proceso renal</a:t>
            </a:r>
            <a:endParaRPr lang="es-ES" sz="20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Glucosa</a:t>
            </a:r>
            <a:endParaRPr lang="es-ES" sz="2400" dirty="0"/>
          </a:p>
        </p:txBody>
      </p:sp>
      <p:sp>
        <p:nvSpPr>
          <p:cNvPr id="7" name="6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sz="2000" dirty="0" smtClean="0"/>
              <a:t>La glucosuria se presenta en casos de diabetes.</a:t>
            </a:r>
          </a:p>
          <a:p>
            <a:r>
              <a:rPr lang="es-ES" sz="2000" dirty="0" smtClean="0"/>
              <a:t>Inhibida por el ácido ascórbico</a:t>
            </a:r>
            <a:endParaRPr lang="es-E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Características  químicas de la orina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Cetonas</a:t>
            </a:r>
            <a:endParaRPr lang="es-ES" sz="2400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sz="2000" dirty="0" smtClean="0"/>
              <a:t>Aparecen en la orina por déficit alimenticio, dietas, niños en estado </a:t>
            </a:r>
            <a:r>
              <a:rPr lang="es-ES" sz="2000" dirty="0" err="1" smtClean="0"/>
              <a:t>febríl</a:t>
            </a:r>
            <a:r>
              <a:rPr lang="es-ES" sz="2000" dirty="0" smtClean="0"/>
              <a:t>.</a:t>
            </a:r>
            <a:endParaRPr lang="es-ES" sz="20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Sangre</a:t>
            </a:r>
            <a:endParaRPr lang="es-ES" sz="2400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81600" y="1700808"/>
            <a:ext cx="3200400" cy="4087344"/>
          </a:xfrm>
        </p:spPr>
        <p:txBody>
          <a:bodyPr/>
          <a:lstStyle/>
          <a:p>
            <a:r>
              <a:rPr lang="es-ES" sz="1800" dirty="0" smtClean="0"/>
              <a:t>Tiene relación con el color de la orina.</a:t>
            </a:r>
          </a:p>
          <a:p>
            <a:r>
              <a:rPr lang="es-ES" sz="1800" dirty="0" smtClean="0"/>
              <a:t>Hemorragias del </a:t>
            </a:r>
            <a:r>
              <a:rPr lang="es-ES" sz="1800" dirty="0" err="1" smtClean="0"/>
              <a:t>tractu</a:t>
            </a:r>
            <a:r>
              <a:rPr lang="es-ES" sz="1800" dirty="0" smtClean="0"/>
              <a:t> urinario inferior y procesos inflamatorios.</a:t>
            </a:r>
          </a:p>
          <a:p>
            <a:r>
              <a:rPr lang="es-ES" sz="1800" dirty="0" smtClean="0"/>
              <a:t>Procesos renales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Características  químicas de la orina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Bilirrubina</a:t>
            </a:r>
            <a:endParaRPr lang="es-ES" sz="2400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66800" y="1755648"/>
            <a:ext cx="3200400" cy="4121624"/>
          </a:xfrm>
        </p:spPr>
        <p:txBody>
          <a:bodyPr/>
          <a:lstStyle/>
          <a:p>
            <a:r>
              <a:rPr lang="es-ES" sz="2000" dirty="0" smtClean="0"/>
              <a:t>Relacionada con el color de la orina</a:t>
            </a:r>
          </a:p>
          <a:p>
            <a:r>
              <a:rPr lang="es-ES" sz="2000" dirty="0" smtClean="0"/>
              <a:t>Obstrucción biliar</a:t>
            </a:r>
          </a:p>
          <a:p>
            <a:r>
              <a:rPr lang="es-ES" sz="2000" dirty="0" smtClean="0"/>
              <a:t>Tiñe los elementos formes</a:t>
            </a:r>
            <a:endParaRPr lang="es-ES" sz="20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Urobilinógeno</a:t>
            </a:r>
            <a:endParaRPr lang="es-ES" sz="2400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81600" y="1772816"/>
            <a:ext cx="3494856" cy="4248472"/>
          </a:xfrm>
        </p:spPr>
        <p:txBody>
          <a:bodyPr/>
          <a:lstStyle/>
          <a:p>
            <a:r>
              <a:rPr lang="es-ES" sz="1800" dirty="0" smtClean="0"/>
              <a:t>Cuadros Hemolíticos</a:t>
            </a:r>
          </a:p>
          <a:p>
            <a:r>
              <a:rPr lang="es-ES" sz="1800" dirty="0" smtClean="0"/>
              <a:t>Procesos hepáticos</a:t>
            </a:r>
          </a:p>
          <a:p>
            <a:r>
              <a:rPr lang="es-ES" sz="1800" dirty="0" smtClean="0"/>
              <a:t>Utilizado con la bilirrubina permite  el diagnostico diferencial de ictericia obstructiva y anemia hemolítica.</a:t>
            </a:r>
            <a:endParaRPr lang="es-ES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332656"/>
            <a:ext cx="2130552" cy="864096"/>
          </a:xfrm>
        </p:spPr>
        <p:txBody>
          <a:bodyPr/>
          <a:lstStyle/>
          <a:p>
            <a:r>
              <a:rPr lang="es-ES" dirty="0" smtClean="0"/>
              <a:t>Taller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927847"/>
            <a:ext cx="6984776" cy="4114800"/>
          </a:xfrm>
        </p:spPr>
        <p:txBody>
          <a:bodyPr>
            <a:noAutofit/>
          </a:bodyPr>
          <a:lstStyle/>
          <a:p>
            <a:r>
              <a:rPr lang="es-ES" sz="2800" dirty="0" smtClean="0"/>
              <a:t>Realice un mapa conceptual de las </a:t>
            </a:r>
            <a:r>
              <a:rPr lang="es-ES" sz="2800" dirty="0" err="1" smtClean="0"/>
              <a:t>caracteristicas</a:t>
            </a:r>
            <a:r>
              <a:rPr lang="es-ES" sz="2800" dirty="0" smtClean="0"/>
              <a:t> de la orina. Analice la importancia de las mismas e incluya sus comentarios </a:t>
            </a:r>
            <a:endParaRPr lang="es-E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332656"/>
            <a:ext cx="6629400" cy="1143000"/>
          </a:xfrm>
        </p:spPr>
        <p:txBody>
          <a:bodyPr/>
          <a:lstStyle/>
          <a:p>
            <a:r>
              <a:rPr lang="es-ES" dirty="0" smtClean="0"/>
              <a:t>Bibliografía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-180528" y="1340768"/>
            <a:ext cx="9324528" cy="4224528"/>
          </a:xfrm>
        </p:spPr>
        <p:txBody>
          <a:bodyPr>
            <a:normAutofit fontScale="25000" lnSpcReduction="20000"/>
          </a:bodyPr>
          <a:lstStyle/>
          <a:p>
            <a:r>
              <a:rPr lang="es-ES" sz="6400" dirty="0" smtClean="0"/>
              <a:t>ALTHOF, SABINE y KINDLER, JOACHIM y HEINTZ, ROBERT </a:t>
            </a:r>
            <a:r>
              <a:rPr lang="es-ES" sz="6400" b="1" dirty="0" smtClean="0"/>
              <a:t>EL SEDIMENTO URINARIO: ATLAS, TECNICAS DE ESTUDIO, VALORACION (6ª ED.)</a:t>
            </a:r>
            <a:r>
              <a:rPr lang="es-ES" sz="6400" dirty="0" smtClean="0"/>
              <a:t>. PANAMERICANA. 2003. MADRID, ESPAÑA</a:t>
            </a:r>
          </a:p>
          <a:p>
            <a:r>
              <a:rPr lang="es-ES" sz="6400" dirty="0" smtClean="0"/>
              <a:t> </a:t>
            </a:r>
            <a:r>
              <a:rPr lang="es-ES_tradnl" sz="6400" dirty="0" err="1" smtClean="0"/>
              <a:t>Strasinger</a:t>
            </a:r>
            <a:r>
              <a:rPr lang="es-ES_tradnl" sz="6400" dirty="0" smtClean="0"/>
              <a:t>, S.K (1991) Líquidos corporales y análisis de la orina. México: editorial El Manual Moderno, S.A de CV, 352 p.</a:t>
            </a:r>
            <a:endParaRPr lang="es-ES" sz="6400" dirty="0" smtClean="0"/>
          </a:p>
          <a:p>
            <a:r>
              <a:rPr lang="es-ES_tradnl" sz="6400" dirty="0" err="1" smtClean="0"/>
              <a:t>Graff</a:t>
            </a:r>
            <a:r>
              <a:rPr lang="es-ES_tradnl" sz="6400" dirty="0" smtClean="0"/>
              <a:t>, L (1987) Análisis de la Orina.  Atlas color. Argentina: editorial Médica Panamericana, 222 p</a:t>
            </a:r>
            <a:endParaRPr lang="es-ES" sz="6400" dirty="0" smtClean="0"/>
          </a:p>
          <a:p>
            <a:r>
              <a:rPr lang="es-ES_tradnl" sz="6400" dirty="0" err="1" smtClean="0"/>
              <a:t>Heintz</a:t>
            </a:r>
            <a:r>
              <a:rPr lang="es-ES_tradnl" sz="6400" dirty="0" smtClean="0"/>
              <a:t>, R (1993) El sedimento Urinario. 5ta edición. Editorial Panamericana. 220 P</a:t>
            </a:r>
            <a:endParaRPr lang="es-ES" sz="6400" dirty="0" smtClean="0"/>
          </a:p>
          <a:p>
            <a:r>
              <a:rPr lang="es-ES_tradnl" sz="6400" dirty="0" smtClean="0"/>
              <a:t>Jiménez, E ; et al, (1995) Mejoría Continua de la Calidad.  Editorial médica panamericana. 340 P.</a:t>
            </a:r>
            <a:endParaRPr lang="es-ES" sz="6400" dirty="0" smtClean="0"/>
          </a:p>
          <a:p>
            <a:r>
              <a:rPr lang="es-ES_tradnl" sz="6400" dirty="0" smtClean="0"/>
              <a:t>Harrison, (1998)  Principios de Medicina Interna. Tomo 1.  12 edición. Editorial Mc </a:t>
            </a:r>
            <a:r>
              <a:rPr lang="es-ES_tradnl" sz="6400" dirty="0" err="1" smtClean="0"/>
              <a:t>Graw</a:t>
            </a:r>
            <a:r>
              <a:rPr lang="es-ES_tradnl" sz="6400" dirty="0" smtClean="0"/>
              <a:t> Hill.  México  3478 p.</a:t>
            </a:r>
            <a:endParaRPr lang="es-ES" sz="6400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539552" y="620688"/>
            <a:ext cx="6614864" cy="3557863"/>
          </a:xfrm>
        </p:spPr>
        <p:txBody>
          <a:bodyPr>
            <a:normAutofit/>
          </a:bodyPr>
          <a:lstStyle/>
          <a:p>
            <a:pPr>
              <a:buNone/>
            </a:pPr>
            <a:endParaRPr lang="es-ES" sz="6000" dirty="0" smtClean="0"/>
          </a:p>
          <a:p>
            <a:pPr>
              <a:buNone/>
            </a:pPr>
            <a:r>
              <a:rPr lang="es-ES" sz="6000" dirty="0" smtClean="0"/>
              <a:t>Gracias</a:t>
            </a:r>
            <a:endParaRPr lang="es-E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384048"/>
            <a:ext cx="2664296" cy="1604792"/>
          </a:xfrm>
        </p:spPr>
        <p:txBody>
          <a:bodyPr/>
          <a:lstStyle/>
          <a:p>
            <a:r>
              <a:rPr lang="es-ES" dirty="0" smtClean="0"/>
              <a:t>Objetivo específico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27784" y="1340768"/>
            <a:ext cx="4340696" cy="3509265"/>
          </a:xfrm>
        </p:spPr>
        <p:txBody>
          <a:bodyPr>
            <a:normAutofit/>
          </a:bodyPr>
          <a:lstStyle/>
          <a:p>
            <a:r>
              <a:rPr lang="es-MX" sz="2400" b="1" dirty="0" smtClean="0"/>
              <a:t>Determinar correctamente las características físicas y químicas de la orina</a:t>
            </a:r>
            <a:endParaRPr lang="es-E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187624" y="2708920"/>
            <a:ext cx="6629400" cy="1143000"/>
          </a:xfrm>
        </p:spPr>
        <p:txBody>
          <a:bodyPr>
            <a:noAutofit/>
          </a:bodyPr>
          <a:lstStyle/>
          <a:p>
            <a:r>
              <a:rPr lang="es-ES" sz="6000" dirty="0" smtClean="0"/>
              <a:t>Características de la orina</a:t>
            </a:r>
            <a:endParaRPr lang="es-E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es la Orina?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259632" y="1901952"/>
            <a:ext cx="6817568" cy="4224528"/>
          </a:xfrm>
        </p:spPr>
        <p:txBody>
          <a:bodyPr>
            <a:normAutofit fontScale="92500" lnSpcReduction="10000"/>
          </a:bodyPr>
          <a:lstStyle/>
          <a:p>
            <a:r>
              <a:rPr lang="es-ES" sz="2000" dirty="0" smtClean="0"/>
              <a:t>La orina es un producto de desecho del organismo, a través de la cual eliminamos residuos del trabajo celular, sustancias indeseables y el exceso de agua en la sangre.</a:t>
            </a:r>
          </a:p>
          <a:p>
            <a:r>
              <a:rPr lang="es-ES" sz="2000" dirty="0" smtClean="0"/>
              <a:t> Es un líquido de color más o menos amarillento, cuya densidad y cantidad dependen de cada organismo, su equilibrio, la cantidad de agua ingerida y las actividades realizadas.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2890664" cy="2420888"/>
          </a:xfrm>
        </p:spPr>
        <p:txBody>
          <a:bodyPr/>
          <a:lstStyle/>
          <a:p>
            <a:r>
              <a:rPr lang="es-ES" dirty="0" smtClean="0"/>
              <a:t>Procesos de formación de la orina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15816" y="332656"/>
            <a:ext cx="4536504" cy="5760640"/>
          </a:xfrm>
        </p:spPr>
        <p:txBody>
          <a:bodyPr/>
          <a:lstStyle/>
          <a:p>
            <a:r>
              <a:rPr lang="es-ES" sz="2400" dirty="0" smtClean="0"/>
              <a:t>Filtración de la sangre</a:t>
            </a:r>
          </a:p>
          <a:p>
            <a:r>
              <a:rPr lang="es-ES" sz="2400" dirty="0" smtClean="0"/>
              <a:t>Reabsorción de sustancias esenciales, incluyendo el agua</a:t>
            </a:r>
          </a:p>
          <a:p>
            <a:r>
              <a:rPr lang="es-ES" sz="2400" dirty="0" smtClean="0"/>
              <a:t>Secreción tubular de sustancias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Características de la orina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smtClean="0"/>
              <a:t>La orina posee características específicas como lo son el color, olor, aspecto, peso específico, ph y otras características químicas (glucosa, proteínas, urobilinógeno, entre otras.)</a:t>
            </a:r>
            <a:endParaRPr lang="es-E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Características físicas de la orina: </a:t>
            </a:r>
            <a:r>
              <a:rPr lang="es-ES" dirty="0" smtClean="0">
                <a:solidFill>
                  <a:srgbClr val="FFFF00"/>
                </a:solidFill>
              </a:rPr>
              <a:t>Color</a:t>
            </a:r>
            <a:endParaRPr lang="es-ES" dirty="0">
              <a:solidFill>
                <a:srgbClr val="FFFF00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Normal</a:t>
            </a:r>
            <a:endParaRPr lang="es-ES" sz="2800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66800" y="1755648"/>
            <a:ext cx="3361184" cy="4265640"/>
          </a:xfrm>
        </p:spPr>
        <p:txBody>
          <a:bodyPr/>
          <a:lstStyle/>
          <a:p>
            <a:r>
              <a:rPr lang="es-ES" sz="2000" dirty="0" smtClean="0"/>
              <a:t>Va de amarillo pálido – ámbar obscuro.</a:t>
            </a:r>
          </a:p>
          <a:p>
            <a:r>
              <a:rPr lang="es-ES" sz="2000" dirty="0" smtClean="0"/>
              <a:t>Concentración de los pigmentos urocrómicos y la uroeritrina</a:t>
            </a:r>
            <a:endParaRPr lang="es-ES" sz="20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Anormal</a:t>
            </a:r>
            <a:endParaRPr lang="es-ES" sz="2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sz="1800" dirty="0" smtClean="0"/>
              <a:t>Roja</a:t>
            </a:r>
          </a:p>
          <a:p>
            <a:r>
              <a:rPr lang="es-ES" sz="1800" dirty="0" smtClean="0"/>
              <a:t>Marrón</a:t>
            </a:r>
          </a:p>
          <a:p>
            <a:r>
              <a:rPr lang="es-ES" sz="1800" dirty="0" smtClean="0"/>
              <a:t>Verde Obscuro</a:t>
            </a:r>
          </a:p>
          <a:p>
            <a:r>
              <a:rPr lang="es-ES" sz="1800" dirty="0" smtClean="0"/>
              <a:t>Rojo naranja o marrón naranja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Caracteristicas</a:t>
            </a:r>
            <a:r>
              <a:rPr lang="es-ES" dirty="0" smtClean="0"/>
              <a:t> físicas de la orina: </a:t>
            </a:r>
            <a:r>
              <a:rPr lang="es-ES" dirty="0" smtClean="0">
                <a:solidFill>
                  <a:srgbClr val="FFFF00"/>
                </a:solidFill>
              </a:rPr>
              <a:t>Olor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Normal</a:t>
            </a:r>
            <a:endParaRPr lang="es-ES" sz="2400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 sz="2400" dirty="0" smtClean="0"/>
          </a:p>
          <a:p>
            <a:r>
              <a:rPr lang="es-ES" sz="2400" dirty="0" smtClean="0"/>
              <a:t>Ligeramente aromático</a:t>
            </a:r>
            <a:endParaRPr lang="es-ES" sz="24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Anormal</a:t>
            </a:r>
            <a:endParaRPr lang="es-ES" sz="2400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 sz="2000" dirty="0" smtClean="0"/>
          </a:p>
          <a:p>
            <a:r>
              <a:rPr lang="es-ES" sz="2000" dirty="0" err="1" smtClean="0"/>
              <a:t>Amoniacas</a:t>
            </a:r>
            <a:endParaRPr lang="es-ES" sz="2000" dirty="0" smtClean="0"/>
          </a:p>
          <a:p>
            <a:r>
              <a:rPr lang="es-ES" sz="2000" dirty="0" smtClean="0"/>
              <a:t>Fétidas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128792" cy="1347936"/>
          </a:xfrm>
        </p:spPr>
        <p:txBody>
          <a:bodyPr>
            <a:normAutofit/>
          </a:bodyPr>
          <a:lstStyle/>
          <a:p>
            <a:r>
              <a:rPr lang="es-ES" dirty="0" smtClean="0"/>
              <a:t>Características físicas de la orina: </a:t>
            </a:r>
            <a:r>
              <a:rPr lang="es-ES" dirty="0" smtClean="0">
                <a:solidFill>
                  <a:srgbClr val="FFFF00"/>
                </a:solidFill>
              </a:rPr>
              <a:t>Aspecto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Normal</a:t>
            </a:r>
            <a:endParaRPr lang="es-ES" sz="2400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 sz="2000" dirty="0" smtClean="0"/>
          </a:p>
          <a:p>
            <a:r>
              <a:rPr lang="es-ES" sz="2000" dirty="0" smtClean="0"/>
              <a:t>Habitualmente es clara</a:t>
            </a:r>
            <a:endParaRPr lang="es-ES" sz="20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Anormal</a:t>
            </a:r>
            <a:endParaRPr lang="es-ES" sz="2400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sz="2000" dirty="0" smtClean="0"/>
              <a:t>Precipitados</a:t>
            </a:r>
          </a:p>
          <a:p>
            <a:r>
              <a:rPr lang="es-ES" sz="2000" dirty="0" smtClean="0"/>
              <a:t>Aspecto brumoso</a:t>
            </a:r>
          </a:p>
          <a:p>
            <a:r>
              <a:rPr lang="es-ES" sz="2000" dirty="0" smtClean="0"/>
              <a:t>Turbia</a:t>
            </a:r>
          </a:p>
          <a:p>
            <a:r>
              <a:rPr lang="es-ES" sz="2000" dirty="0" smtClean="0"/>
              <a:t>Aspecto lechoso</a:t>
            </a:r>
            <a:endParaRPr lang="es-E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ubbles">
  <a:themeElements>
    <a:clrScheme name="Bubbles">
      <a:dk1>
        <a:srgbClr val="0C002C"/>
      </a:dk1>
      <a:lt1>
        <a:srgbClr val="FFFFFF"/>
      </a:lt1>
      <a:dk2>
        <a:srgbClr val="236626"/>
      </a:dk2>
      <a:lt2>
        <a:srgbClr val="D7C8FE"/>
      </a:lt2>
      <a:accent1>
        <a:srgbClr val="4203E7"/>
      </a:accent1>
      <a:accent2>
        <a:srgbClr val="842F73"/>
      </a:accent2>
      <a:accent3>
        <a:srgbClr val="7532A8"/>
      </a:accent3>
      <a:accent4>
        <a:srgbClr val="F7A107"/>
      </a:accent4>
      <a:accent5>
        <a:srgbClr val="C86DCF"/>
      </a:accent5>
      <a:accent6>
        <a:srgbClr val="E6B500"/>
      </a:accent6>
      <a:hlink>
        <a:srgbClr val="FFDE66"/>
      </a:hlink>
      <a:folHlink>
        <a:srgbClr val="D490C5"/>
      </a:folHlink>
    </a:clrScheme>
    <a:fontScheme name="Bubbles">
      <a:majorFont>
        <a:latin typeface="Impact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mic Sans M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ubb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85000"/>
                <a:satMod val="150000"/>
              </a:schemeClr>
            </a:gs>
            <a:gs pos="35000">
              <a:schemeClr val="phClr">
                <a:tint val="70000"/>
                <a:shade val="90000"/>
                <a:alpha val="85000"/>
                <a:satMod val="200000"/>
              </a:schemeClr>
            </a:gs>
            <a:gs pos="100000">
              <a:schemeClr val="phClr">
                <a:tint val="90000"/>
                <a:shade val="100000"/>
                <a:alpha val="85000"/>
                <a:satMod val="25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40000"/>
                <a:satMod val="115000"/>
              </a:schemeClr>
            </a:gs>
            <a:gs pos="8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150000"/>
              </a:schemeClr>
            </a:gs>
          </a:gsLst>
          <a:lin ang="7800000" scaled="0"/>
        </a:grad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4450" cap="flat" cmpd="sng" algn="ctr">
          <a:solidFill>
            <a:schemeClr val="phClr">
              <a:alpha val="80000"/>
              <a:satMod val="110000"/>
            </a:schemeClr>
          </a:solidFill>
          <a:prstDash val="solid"/>
        </a:ln>
        <a:ln w="63500" cap="flat" cmpd="sng" algn="ctr">
          <a:solidFill>
            <a:schemeClr val="phClr">
              <a:alpha val="80000"/>
              <a:satMod val="115000"/>
            </a:schemeClr>
          </a:solidFill>
          <a:prstDash val="solid"/>
        </a:ln>
      </a:lnStyleLst>
      <a:effectStyleLst>
        <a:effectStyle>
          <a:effectLst>
            <a:innerShdw blurRad="50800" dist="25400" dir="13500000">
              <a:srgbClr val="FFFFFF">
                <a:alpha val="75000"/>
              </a:srgbClr>
            </a:innerShdw>
          </a:effectLst>
        </a:effectStyle>
        <a:effectStyle>
          <a:effectLst>
            <a:innerShdw blurRad="76200" dist="25400" dir="13500000">
              <a:srgbClr val="FFFFFF">
                <a:alpha val="75000"/>
              </a:srgbClr>
            </a:innerShdw>
            <a:reflection blurRad="63500" stA="35000" endPos="35000" dist="12700" dir="5400000" sy="-100000" rotWithShape="0"/>
          </a:effectLst>
        </a:effectStyle>
        <a:effectStyle>
          <a:effectLst>
            <a:reflection blurRad="63500" stA="35000" endPos="35000" dist="12700" dir="5400000" sy="-100000" rotWithShape="0"/>
          </a:effectLst>
          <a:scene3d>
            <a:camera prst="orthographicFront">
              <a:rot lat="0" lon="0" rev="0"/>
            </a:camera>
            <a:lightRig rig="balanced" dir="bl">
              <a:rot lat="0" lon="0" rev="7800000"/>
            </a:lightRig>
          </a:scene3d>
          <a:sp3d prstMaterial="translucentPowder">
            <a:bevelT h="50800"/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80000"/>
                <a:satMod val="125000"/>
              </a:schemeClr>
            </a:gs>
            <a:gs pos="100000">
              <a:schemeClr val="phClr">
                <a:tint val="100000"/>
                <a:satMod val="125000"/>
                <a:lumOff val="40000"/>
                <a:lumMod val="100000"/>
              </a:schemeClr>
            </a:gs>
          </a:gsLst>
          <a:lin ang="7800000" scaled="1"/>
        </a:gradFill>
        <a:gradFill rotWithShape="1">
          <a:gsLst>
            <a:gs pos="0">
              <a:schemeClr val="phClr">
                <a:shade val="95000"/>
                <a:lumMod val="95000"/>
              </a:schemeClr>
            </a:gs>
            <a:gs pos="60000">
              <a:schemeClr val="phClr">
                <a:satMod val="125000"/>
                <a:lumOff val="10000"/>
                <a:lumMod val="100000"/>
              </a:schemeClr>
            </a:gs>
            <a:gs pos="100000">
              <a:schemeClr val="phClr">
                <a:shade val="95000"/>
                <a:satMod val="135000"/>
                <a:lumOff val="50000"/>
                <a:lumMod val="100000"/>
              </a:schemeClr>
            </a:gs>
          </a:gsLst>
          <a:lin ang="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Burbujas</Template>
  <TotalTime>140</TotalTime>
  <Words>555</Words>
  <Application>Microsoft Office PowerPoint</Application>
  <PresentationFormat>Presentación en pantalla (4:3)</PresentationFormat>
  <Paragraphs>82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Bubbles</vt:lpstr>
      <vt:lpstr>Urinálisis y Microscopía Clínica TM 320</vt:lpstr>
      <vt:lpstr>Objetivo específico</vt:lpstr>
      <vt:lpstr>Características de la orina</vt:lpstr>
      <vt:lpstr>¿Qué es la Orina?</vt:lpstr>
      <vt:lpstr>Procesos de formación de la orina</vt:lpstr>
      <vt:lpstr>Características de la orina</vt:lpstr>
      <vt:lpstr>Características físicas de la orina: Color</vt:lpstr>
      <vt:lpstr>Caracteristicas físicas de la orina: Olor</vt:lpstr>
      <vt:lpstr>Características físicas de la orina: Aspecto</vt:lpstr>
      <vt:lpstr>Características físicas de la orina: Peso específico</vt:lpstr>
      <vt:lpstr>Características químicas de la orina: pH</vt:lpstr>
      <vt:lpstr>Características  químicas de la orina</vt:lpstr>
      <vt:lpstr>Características  químicas de la orina</vt:lpstr>
      <vt:lpstr>Características  químicas de la orina</vt:lpstr>
      <vt:lpstr>Taller</vt:lpstr>
      <vt:lpstr>Bibliografía</vt:lpstr>
      <vt:lpstr>Diapositiva 17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Ivis</dc:creator>
  <cp:lastModifiedBy>Ivis</cp:lastModifiedBy>
  <cp:revision>16</cp:revision>
  <dcterms:created xsi:type="dcterms:W3CDTF">2010-10-16T09:24:37Z</dcterms:created>
  <dcterms:modified xsi:type="dcterms:W3CDTF">2010-11-11T01:15:03Z</dcterms:modified>
</cp:coreProperties>
</file>