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1"/>
  </p:notesMasterIdLst>
  <p:sldIdLst>
    <p:sldId id="256" r:id="rId2"/>
    <p:sldId id="268" r:id="rId3"/>
    <p:sldId id="269" r:id="rId4"/>
    <p:sldId id="267" r:id="rId5"/>
    <p:sldId id="270" r:id="rId6"/>
    <p:sldId id="257" r:id="rId7"/>
    <p:sldId id="272" r:id="rId8"/>
    <p:sldId id="274" r:id="rId9"/>
    <p:sldId id="271" r:id="rId10"/>
    <p:sldId id="261" r:id="rId11"/>
    <p:sldId id="273" r:id="rId12"/>
    <p:sldId id="275" r:id="rId13"/>
    <p:sldId id="259" r:id="rId14"/>
    <p:sldId id="260" r:id="rId15"/>
    <p:sldId id="276" r:id="rId16"/>
    <p:sldId id="262" r:id="rId17"/>
    <p:sldId id="277" r:id="rId18"/>
    <p:sldId id="278" r:id="rId19"/>
    <p:sldId id="279" r:id="rId2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CC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56" autoAdjust="0"/>
  </p:normalViewPr>
  <p:slideViewPr>
    <p:cSldViewPr>
      <p:cViewPr>
        <p:scale>
          <a:sx n="66" d="100"/>
          <a:sy n="66" d="100"/>
        </p:scale>
        <p:origin x="-7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18FB8C-7082-44DC-94D2-5E3834B04F88}" type="datetimeFigureOut">
              <a:rPr lang="es-MX" smtClean="0"/>
              <a:pPr/>
              <a:t>11/09/2009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300114-DFB2-4461-9BEE-FF89F1C85689}"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Un libro es un conjunto de hojas que se han cosido o encuadernado por uno de sus lados. Al leerlo basta con ir pasando sus hojas de papel, una tras otra, con un ligero movimiento de los dedos. La consulta se ve facilitada por la numeración de las páginas y por los índices. Podemos sostener un libro con una mano mientras lo leemos porque la mayoría son muy livianos, y si sus dimensiones no permiten una lectura cómoda, podemos colocarlo sobre una mesa o atril. </a:t>
            </a:r>
            <a:endParaRPr lang="es-MX" dirty="0"/>
          </a:p>
        </p:txBody>
      </p:sp>
      <p:sp>
        <p:nvSpPr>
          <p:cNvPr id="4" name="3 Marcador de número de diapositiva"/>
          <p:cNvSpPr>
            <a:spLocks noGrp="1"/>
          </p:cNvSpPr>
          <p:nvPr>
            <p:ph type="sldNum" sz="quarter" idx="10"/>
          </p:nvPr>
        </p:nvSpPr>
        <p:spPr/>
        <p:txBody>
          <a:bodyPr/>
          <a:lstStyle/>
          <a:p>
            <a:fld id="{EA300114-DFB2-4461-9BEE-FF89F1C85689}" type="slidenum">
              <a:rPr lang="es-MX" smtClean="0"/>
              <a:pPr/>
              <a:t>2</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Se fabricaban de madera. Cada tablilla tenia forma rectangular con reborde que protegía la cera que se distribuía</a:t>
            </a:r>
            <a:r>
              <a:rPr lang="es-ES_tradnl" sz="1200" kern="1200" baseline="0" dirty="0" smtClean="0">
                <a:solidFill>
                  <a:schemeClr val="tx1"/>
                </a:solidFill>
                <a:latin typeface="+mn-lt"/>
                <a:ea typeface="+mn-ea"/>
                <a:cs typeface="+mn-cs"/>
              </a:rPr>
              <a:t> por el hueco.</a:t>
            </a:r>
            <a:endParaRPr lang="es-MX"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EA300114-DFB2-4461-9BEE-FF89F1C85689}" type="slidenum">
              <a:rPr lang="es-MX" smtClean="0"/>
              <a:pPr/>
              <a:t>4</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E45A6CC3-0609-4EDD-8776-DDE5519C3B21}"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9720F3-05CE-4BFC-9407-AF33DE943BF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EA4C6E-A707-4ED3-A119-9F28D50838D5}"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9D0B2A29-68D0-4D8B-8968-7CA3FC91BC0E}"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endParaRPr lang="es-ES"/>
          </a:p>
        </p:txBody>
      </p:sp>
      <p:sp>
        <p:nvSpPr>
          <p:cNvPr id="9" name="8 Marcador de número de diapositiva"/>
          <p:cNvSpPr>
            <a:spLocks noGrp="1"/>
          </p:cNvSpPr>
          <p:nvPr>
            <p:ph type="sldNum" sz="quarter" idx="15"/>
          </p:nvPr>
        </p:nvSpPr>
        <p:spPr/>
        <p:txBody>
          <a:bodyPr rtlCol="0"/>
          <a:lstStyle/>
          <a:p>
            <a:fld id="{AB3FA2E4-16A7-4ACE-9970-7A884191E6BA}"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8517FDFD-44E8-4632-A7C6-192F2902E928}"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4AA029B-A4B2-47E3-9682-3162750F804F}"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DBB0C8F-9EA1-4FF5-9442-1DCCF1CAD466}"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endParaRPr lang="es-ES"/>
          </a:p>
        </p:txBody>
      </p:sp>
      <p:sp>
        <p:nvSpPr>
          <p:cNvPr id="7" name="6 Marcador de número de diapositiva"/>
          <p:cNvSpPr>
            <a:spLocks noGrp="1"/>
          </p:cNvSpPr>
          <p:nvPr>
            <p:ph type="sldNum" sz="quarter" idx="11"/>
          </p:nvPr>
        </p:nvSpPr>
        <p:spPr/>
        <p:txBody>
          <a:bodyPr rtlCol="0"/>
          <a:lstStyle/>
          <a:p>
            <a:fld id="{60480BD5-5708-4D8F-B9FD-3FD030395928}"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F608932-E404-48A4-8620-F67066560A2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endParaRPr lang="es-ES"/>
          </a:p>
        </p:txBody>
      </p:sp>
      <p:sp>
        <p:nvSpPr>
          <p:cNvPr id="22" name="21 Marcador de número de diapositiva"/>
          <p:cNvSpPr>
            <a:spLocks noGrp="1"/>
          </p:cNvSpPr>
          <p:nvPr>
            <p:ph type="sldNum" sz="quarter" idx="15"/>
          </p:nvPr>
        </p:nvSpPr>
        <p:spPr/>
        <p:txBody>
          <a:bodyPr rtlCol="0"/>
          <a:lstStyle/>
          <a:p>
            <a:fld id="{063B6D10-83B0-4BB1-8392-0217BD090E9E}"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endParaRPr lang="es-ES"/>
          </a:p>
        </p:txBody>
      </p:sp>
      <p:sp>
        <p:nvSpPr>
          <p:cNvPr id="18" name="17 Marcador de número de diapositiva"/>
          <p:cNvSpPr>
            <a:spLocks noGrp="1"/>
          </p:cNvSpPr>
          <p:nvPr>
            <p:ph type="sldNum" sz="quarter" idx="11"/>
          </p:nvPr>
        </p:nvSpPr>
        <p:spPr/>
        <p:txBody>
          <a:bodyPr rtlCol="0"/>
          <a:lstStyle/>
          <a:p>
            <a:fld id="{000BA2AA-8693-4AEB-90BC-A82BB6B0E415}"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3CAE316-23AA-4CA9-AA03-F0338BF6B26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s.wikipedia.org/wiki/Archivo:Blank_papyrus_paper.jpg" TargetMode="External"/><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s-CO" b="1">
                <a:latin typeface="Comic Sans MS" pitchFamily="66" charset="0"/>
              </a:rPr>
              <a:t>HISTORIA DEL PAPEL</a:t>
            </a:r>
            <a:endParaRPr lang="es-ES" b="1">
              <a:latin typeface="Comic Sans MS" pitchFamily="66" charset="0"/>
            </a:endParaRPr>
          </a:p>
        </p:txBody>
      </p:sp>
      <p:sp>
        <p:nvSpPr>
          <p:cNvPr id="6" name="5 Subtítulo"/>
          <p:cNvSpPr>
            <a:spLocks noGrp="1"/>
          </p:cNvSpPr>
          <p:nvPr>
            <p:ph type="subTitle" idx="1"/>
          </p:nvPr>
        </p:nvSpPr>
        <p:spPr/>
        <p:txBody>
          <a:bodyPr/>
          <a:lstStyle/>
          <a:p>
            <a:endParaRPr lang="es-MX"/>
          </a:p>
        </p:txBody>
      </p:sp>
      <p:pic>
        <p:nvPicPr>
          <p:cNvPr id="2053" name="Picture 5" descr="culpture054wl4[1]"/>
          <p:cNvPicPr>
            <a:picLocks noChangeAspect="1" noChangeArrowheads="1"/>
          </p:cNvPicPr>
          <p:nvPr/>
        </p:nvPicPr>
        <p:blipFill>
          <a:blip r:embed="rId2" cstate="print"/>
          <a:srcRect/>
          <a:stretch>
            <a:fillRect/>
          </a:stretch>
        </p:blipFill>
        <p:spPr bwMode="auto">
          <a:xfrm>
            <a:off x="2428860" y="642918"/>
            <a:ext cx="5880340" cy="3371861"/>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stCondLst>
                                            <p:cond delay="0"/>
                                          </p:stCondLst>
                                        </p:cTn>
                                        <p:tgtEl>
                                          <p:spTgt spid="2050"/>
                                        </p:tgtEl>
                                        <p:attrNameLst>
                                          <p:attrName>ppt_x</p:attrName>
                                        </p:attrNameLst>
                                      </p:cBhvr>
                                      <p:tavLst>
                                        <p:tav tm="0">
                                          <p:val>
                                            <p:strVal val="0-#ppt_w/2"/>
                                          </p:val>
                                        </p:tav>
                                        <p:tav tm="100000">
                                          <p:val>
                                            <p:strVal val="#ppt_x"/>
                                          </p:val>
                                        </p:tav>
                                      </p:tavLst>
                                    </p:anim>
                                    <p:anim calcmode="lin" valueType="num">
                                      <p:cBhvr additive="base">
                                        <p:cTn id="8" dur="500" fill="hold">
                                          <p:stCondLst>
                                            <p:cond delay="0"/>
                                          </p:stCondLst>
                                        </p:cTn>
                                        <p:tgtEl>
                                          <p:spTgt spid="20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smtClean="0"/>
              <a:t>Los europeos…</a:t>
            </a:r>
            <a:endParaRPr lang="es-MX" dirty="0"/>
          </a:p>
        </p:txBody>
      </p:sp>
      <p:sp>
        <p:nvSpPr>
          <p:cNvPr id="11267" name="Rectangle 3"/>
          <p:cNvSpPr>
            <a:spLocks noGrp="1" noChangeArrowheads="1"/>
          </p:cNvSpPr>
          <p:nvPr>
            <p:ph sz="quarter" idx="1"/>
          </p:nvPr>
        </p:nvSpPr>
        <p:spPr/>
        <p:txBody>
          <a:bodyPr/>
          <a:lstStyle/>
          <a:p>
            <a:r>
              <a:rPr lang="es-ES" dirty="0" smtClean="0"/>
              <a:t>…antes de la aparición del papel, utilizaban </a:t>
            </a:r>
            <a:r>
              <a:rPr lang="es-ES" b="1" dirty="0" smtClean="0">
                <a:solidFill>
                  <a:schemeClr val="accent1">
                    <a:lumMod val="50000"/>
                  </a:schemeClr>
                </a:solidFill>
              </a:rPr>
              <a:t>el pergamino.</a:t>
            </a:r>
            <a:endParaRPr lang="es-ES" b="1" dirty="0">
              <a:solidFill>
                <a:schemeClr val="accent1">
                  <a:lumMod val="50000"/>
                </a:schemeClr>
              </a:solidFill>
            </a:endParaRPr>
          </a:p>
        </p:txBody>
      </p:sp>
      <p:pic>
        <p:nvPicPr>
          <p:cNvPr id="11270" name="Picture 6" descr="alfombra-piel-de-oveja-natural-8213z0"/>
          <p:cNvPicPr>
            <a:picLocks noChangeAspect="1" noChangeArrowheads="1"/>
          </p:cNvPicPr>
          <p:nvPr/>
        </p:nvPicPr>
        <p:blipFill>
          <a:blip r:embed="rId2" cstate="print"/>
          <a:srcRect/>
          <a:stretch>
            <a:fillRect/>
          </a:stretch>
        </p:blipFill>
        <p:spPr bwMode="auto">
          <a:xfrm>
            <a:off x="785786" y="2500306"/>
            <a:ext cx="2296589" cy="1722442"/>
          </a:xfrm>
          <a:prstGeom prst="rect">
            <a:avLst/>
          </a:prstGeom>
          <a:noFill/>
        </p:spPr>
      </p:pic>
      <p:sp>
        <p:nvSpPr>
          <p:cNvPr id="8" name="2 Marcador de contenido"/>
          <p:cNvSpPr txBox="1">
            <a:spLocks/>
          </p:cNvSpPr>
          <p:nvPr/>
        </p:nvSpPr>
        <p:spPr>
          <a:xfrm>
            <a:off x="357158" y="4357694"/>
            <a:ext cx="4643470" cy="2286016"/>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MX" sz="2400" b="0" i="0" u="none" strike="noStrike" kern="1200" cap="none" spc="0" normalizeH="0" baseline="0" noProof="0" dirty="0" smtClean="0">
                <a:ln>
                  <a:noFill/>
                </a:ln>
                <a:solidFill>
                  <a:schemeClr val="tx1"/>
                </a:solidFill>
                <a:effectLst/>
                <a:uLnTx/>
                <a:uFillTx/>
                <a:latin typeface="+mn-lt"/>
                <a:ea typeface="+mn-ea"/>
                <a:cs typeface="+mn-cs"/>
              </a:rPr>
              <a:t>Este se fabrica de pieles de carnero, cabra o ternera.</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MX" sz="2400" b="0" i="0" u="none" strike="noStrike" kern="1200" cap="none" spc="0" normalizeH="0" baseline="0" noProof="0" dirty="0" smtClean="0">
                <a:ln>
                  <a:noFill/>
                </a:ln>
                <a:solidFill>
                  <a:schemeClr val="tx1"/>
                </a:solidFill>
                <a:effectLst/>
                <a:uLnTx/>
                <a:uFillTx/>
                <a:latin typeface="+mn-lt"/>
                <a:ea typeface="+mn-ea"/>
                <a:cs typeface="+mn-cs"/>
              </a:rPr>
              <a:t>La “vitela” es una variedad fina de pergamino, que se fabrica con piel de animales jóvenes o muertos al nacer. </a:t>
            </a:r>
            <a:endParaRPr kumimoji="0" lang="es-MX"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2"/>
          <p:cNvPicPr>
            <a:picLocks noChangeAspect="1" noChangeArrowheads="1"/>
          </p:cNvPicPr>
          <p:nvPr/>
        </p:nvPicPr>
        <p:blipFill>
          <a:blip r:embed="rId3" cstate="print"/>
          <a:srcRect/>
          <a:stretch>
            <a:fillRect/>
          </a:stretch>
        </p:blipFill>
        <p:spPr bwMode="auto">
          <a:xfrm>
            <a:off x="5143504" y="2143217"/>
            <a:ext cx="3536087" cy="4714783"/>
          </a:xfrm>
          <a:prstGeom prst="rect">
            <a:avLst/>
          </a:prstGeom>
          <a:noFill/>
          <a:ln w="9525">
            <a:noFill/>
            <a:miter lim="800000"/>
            <a:headEnd/>
            <a:tailEnd/>
          </a:ln>
        </p:spPr>
      </p:pic>
      <p:sp>
        <p:nvSpPr>
          <p:cNvPr id="10" name="9 Flecha derecha"/>
          <p:cNvSpPr/>
          <p:nvPr/>
        </p:nvSpPr>
        <p:spPr>
          <a:xfrm>
            <a:off x="3643306" y="3143248"/>
            <a:ext cx="1214446"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Chinos pioneros fabricaron el papel</a:t>
            </a:r>
            <a:endParaRPr lang="es-MX" dirty="0"/>
          </a:p>
        </p:txBody>
      </p:sp>
      <p:sp>
        <p:nvSpPr>
          <p:cNvPr id="3" name="2 Marcador de contenido"/>
          <p:cNvSpPr>
            <a:spLocks noGrp="1"/>
          </p:cNvSpPr>
          <p:nvPr>
            <p:ph sz="quarter" idx="1"/>
          </p:nvPr>
        </p:nvSpPr>
        <p:spPr>
          <a:xfrm>
            <a:off x="4143372" y="1928802"/>
            <a:ext cx="4071966" cy="4000528"/>
          </a:xfrm>
        </p:spPr>
        <p:txBody>
          <a:bodyPr>
            <a:normAutofit/>
          </a:bodyPr>
          <a:lstStyle/>
          <a:p>
            <a:r>
              <a:rPr lang="es-MX" dirty="0" smtClean="0"/>
              <a:t>El emperador chino Ho Ti, ordenó a </a:t>
            </a:r>
            <a:r>
              <a:rPr lang="es-MX" dirty="0" err="1" smtClean="0"/>
              <a:t>T'sai</a:t>
            </a:r>
            <a:r>
              <a:rPr lang="es-MX" dirty="0" smtClean="0"/>
              <a:t> </a:t>
            </a:r>
            <a:r>
              <a:rPr lang="es-MX" dirty="0" err="1" smtClean="0"/>
              <a:t>Lun</a:t>
            </a:r>
            <a:r>
              <a:rPr lang="es-MX" dirty="0" smtClean="0"/>
              <a:t> buscar nuevos materiales para escribir sobre ellos. </a:t>
            </a:r>
          </a:p>
          <a:p>
            <a:r>
              <a:rPr lang="es-MX" dirty="0" smtClean="0"/>
              <a:t>En el año 105 a.C., </a:t>
            </a:r>
            <a:r>
              <a:rPr lang="es-MX" dirty="0" err="1" smtClean="0"/>
              <a:t>T'sai</a:t>
            </a:r>
            <a:r>
              <a:rPr lang="es-MX" dirty="0" smtClean="0"/>
              <a:t> </a:t>
            </a:r>
            <a:r>
              <a:rPr lang="es-MX" dirty="0" err="1" smtClean="0"/>
              <a:t>Lun</a:t>
            </a:r>
            <a:r>
              <a:rPr lang="es-MX" dirty="0" smtClean="0"/>
              <a:t>, fabricó por vez primera papel, a partir de fibras de caña de bambú, morera y otras plantas. </a:t>
            </a:r>
          </a:p>
        </p:txBody>
      </p:sp>
      <p:pic>
        <p:nvPicPr>
          <p:cNvPr id="4" name="Picture 9" descr="historia"/>
          <p:cNvPicPr>
            <a:picLocks noChangeAspect="1" noChangeArrowheads="1"/>
          </p:cNvPicPr>
          <p:nvPr/>
        </p:nvPicPr>
        <p:blipFill>
          <a:blip r:embed="rId2" cstate="print"/>
          <a:srcRect/>
          <a:stretch>
            <a:fillRect/>
          </a:stretch>
        </p:blipFill>
        <p:spPr bwMode="auto">
          <a:xfrm>
            <a:off x="285720" y="1571612"/>
            <a:ext cx="3786214" cy="4597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Expansión del papel…</a:t>
            </a:r>
            <a:endParaRPr lang="es-MX" dirty="0"/>
          </a:p>
        </p:txBody>
      </p:sp>
      <p:sp>
        <p:nvSpPr>
          <p:cNvPr id="3" name="2 Marcador de contenido"/>
          <p:cNvSpPr>
            <a:spLocks noGrp="1"/>
          </p:cNvSpPr>
          <p:nvPr>
            <p:ph sz="quarter" idx="1"/>
          </p:nvPr>
        </p:nvSpPr>
        <p:spPr/>
        <p:txBody>
          <a:bodyPr>
            <a:normAutofit/>
          </a:bodyPr>
          <a:lstStyle/>
          <a:p>
            <a:r>
              <a:rPr lang="es-MX" dirty="0" smtClean="0"/>
              <a:t>…Durante 500 años la técnica de la elaboración del papel perteneció sólo a los chinos, quienes la guardaron celosamente durante ese largo período. </a:t>
            </a:r>
          </a:p>
          <a:p>
            <a:r>
              <a:rPr lang="es-MX" dirty="0" smtClean="0"/>
              <a:t>Alrededor del 600 d.C. el papel llegó a Corea y Japón, países en los cuales se comenzó a fabricar en forma manual, de acuerdo a la antigua tradición; coreanos y japoneses fueron perfeccionando paulatinamente este sistema. </a:t>
            </a:r>
          </a:p>
          <a:p>
            <a:r>
              <a:rPr lang="es-MX" dirty="0" smtClean="0"/>
              <a:t>En el año 750 d.C. los conocimientos para la fabricación del papel llegaron al Asia Central, el </a:t>
            </a:r>
            <a:r>
              <a:rPr lang="es-MX" dirty="0" err="1" smtClean="0"/>
              <a:t>Tibet</a:t>
            </a:r>
            <a:r>
              <a:rPr lang="es-MX" dirty="0" smtClean="0"/>
              <a:t> y la India.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s-CO" dirty="0" smtClean="0"/>
              <a:t>La expansión del papel</a:t>
            </a:r>
            <a:endParaRPr lang="es-ES" dirty="0"/>
          </a:p>
        </p:txBody>
      </p:sp>
      <p:sp>
        <p:nvSpPr>
          <p:cNvPr id="9224" name="Rectangle 8"/>
          <p:cNvSpPr>
            <a:spLocks noGrp="1" noChangeArrowheads="1"/>
          </p:cNvSpPr>
          <p:nvPr>
            <p:ph type="body" sz="half" idx="1"/>
          </p:nvPr>
        </p:nvSpPr>
        <p:spPr/>
        <p:txBody>
          <a:bodyPr>
            <a:normAutofit/>
          </a:bodyPr>
          <a:lstStyle/>
          <a:p>
            <a:r>
              <a:rPr lang="es-ES" dirty="0" smtClean="0"/>
              <a:t>Curiosamente, el papel apareció en Egipto país creador del papiro- alrededor del año 800 d.C. </a:t>
            </a:r>
          </a:p>
          <a:p>
            <a:r>
              <a:rPr lang="es-ES" dirty="0" smtClean="0"/>
              <a:t>Los árabes aprendieron su fabricación y lo introdujeron en Europa.</a:t>
            </a:r>
          </a:p>
        </p:txBody>
      </p:sp>
      <p:pic>
        <p:nvPicPr>
          <p:cNvPr id="9236" name="Picture 20"/>
          <p:cNvPicPr>
            <a:picLocks noGrp="1" noChangeAspect="1" noChangeArrowheads="1"/>
          </p:cNvPicPr>
          <p:nvPr>
            <p:ph sz="half" idx="2"/>
          </p:nvPr>
        </p:nvPicPr>
        <p:blipFill>
          <a:blip r:embed="rId2" cstate="print"/>
          <a:srcRect/>
          <a:stretch>
            <a:fillRect/>
          </a:stretch>
        </p:blipFill>
        <p:spPr bwMode="auto">
          <a:xfrm>
            <a:off x="4429124" y="2143116"/>
            <a:ext cx="4186238" cy="31396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randombar(horizontal)">
                                      <p:cBhvr>
                                        <p:cTn id="7" dur="600">
                                          <p:stCondLst>
                                            <p:cond delay="0"/>
                                          </p:stCondLst>
                                        </p:cTn>
                                        <p:tgtEl>
                                          <p:spTgt spid="92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224">
                                            <p:txEl>
                                              <p:pRg st="0" end="0"/>
                                            </p:txEl>
                                          </p:spTgt>
                                        </p:tgtEl>
                                        <p:attrNameLst>
                                          <p:attrName>style.visibility</p:attrName>
                                        </p:attrNameLst>
                                      </p:cBhvr>
                                      <p:to>
                                        <p:strVal val="visible"/>
                                      </p:to>
                                    </p:set>
                                    <p:animEffect transition="in" filter="randombar(horizontal)">
                                      <p:cBhvr>
                                        <p:cTn id="12" dur="500"/>
                                        <p:tgtEl>
                                          <p:spTgt spid="92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224">
                                            <p:txEl>
                                              <p:pRg st="1" end="1"/>
                                            </p:txEl>
                                          </p:spTgt>
                                        </p:tgtEl>
                                        <p:attrNameLst>
                                          <p:attrName>style.visibility</p:attrName>
                                        </p:attrNameLst>
                                      </p:cBhvr>
                                      <p:to>
                                        <p:strVal val="visible"/>
                                      </p:to>
                                    </p:set>
                                    <p:animEffect transition="in" filter="randombar(horizontal)">
                                      <p:cBhvr>
                                        <p:cTn id="17" dur="500"/>
                                        <p:tgtEl>
                                          <p:spTgt spid="92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CO" dirty="0" smtClean="0"/>
              <a:t>La expansión del papel</a:t>
            </a:r>
            <a:endParaRPr lang="es-MX" dirty="0"/>
          </a:p>
        </p:txBody>
      </p:sp>
      <p:sp>
        <p:nvSpPr>
          <p:cNvPr id="10243" name="Rectangle 3"/>
          <p:cNvSpPr>
            <a:spLocks noGrp="1" noChangeArrowheads="1"/>
          </p:cNvSpPr>
          <p:nvPr>
            <p:ph sz="quarter" idx="1"/>
          </p:nvPr>
        </p:nvSpPr>
        <p:spPr>
          <a:xfrm>
            <a:off x="457200" y="1600200"/>
            <a:ext cx="4114800" cy="4829196"/>
          </a:xfrm>
        </p:spPr>
        <p:txBody>
          <a:bodyPr>
            <a:normAutofit/>
          </a:bodyPr>
          <a:lstStyle/>
          <a:p>
            <a:r>
              <a:rPr lang="es-MX" dirty="0" smtClean="0"/>
              <a:t>La producción de papel llega a Europa  cuando España es conquistada por los Moros.</a:t>
            </a:r>
          </a:p>
          <a:p>
            <a:r>
              <a:rPr lang="es-MX" dirty="0" smtClean="0"/>
              <a:t>Los árabes no perdieron tiempo en establecer talleres locales para la producción de papel. </a:t>
            </a:r>
          </a:p>
          <a:p>
            <a:r>
              <a:rPr lang="es-MX" dirty="0" smtClean="0"/>
              <a:t>El primer taller fue fundado en Córdoba en 1036.</a:t>
            </a:r>
          </a:p>
        </p:txBody>
      </p:sp>
      <p:pic>
        <p:nvPicPr>
          <p:cNvPr id="10247" name="Picture 7"/>
          <p:cNvPicPr>
            <a:picLocks noChangeAspect="1" noChangeArrowheads="1"/>
          </p:cNvPicPr>
          <p:nvPr/>
        </p:nvPicPr>
        <p:blipFill>
          <a:blip r:embed="rId2" cstate="print"/>
          <a:srcRect/>
          <a:stretch>
            <a:fillRect/>
          </a:stretch>
        </p:blipFill>
        <p:spPr bwMode="auto">
          <a:xfrm>
            <a:off x="4714876" y="2357430"/>
            <a:ext cx="4000528" cy="28803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Bottom)">
                                      <p:cBhvr>
                                        <p:cTn id="7" dur="500">
                                          <p:stCondLst>
                                            <p:cond delay="0"/>
                                          </p:stCondLst>
                                        </p:cTn>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Bottom)">
                                      <p:cBhvr>
                                        <p:cTn id="12" dur="500">
                                          <p:stCondLst>
                                            <p:cond delay="0"/>
                                          </p:stCondLst>
                                        </p:cTn>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Bottom)">
                                      <p:cBhvr>
                                        <p:cTn id="17" dur="500">
                                          <p:stCondLst>
                                            <p:cond delay="0"/>
                                          </p:stCondLst>
                                        </p:cTn>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La expansión del papel</a:t>
            </a:r>
            <a:endParaRPr lang="es-MX" dirty="0"/>
          </a:p>
        </p:txBody>
      </p:sp>
      <p:sp>
        <p:nvSpPr>
          <p:cNvPr id="3" name="2 Marcador de contenido"/>
          <p:cNvSpPr>
            <a:spLocks noGrp="1"/>
          </p:cNvSpPr>
          <p:nvPr>
            <p:ph sz="quarter" idx="1"/>
          </p:nvPr>
        </p:nvSpPr>
        <p:spPr>
          <a:xfrm>
            <a:off x="457200" y="1600200"/>
            <a:ext cx="4900618" cy="4873752"/>
          </a:xfrm>
        </p:spPr>
        <p:txBody>
          <a:bodyPr>
            <a:normAutofit lnSpcReduction="10000"/>
          </a:bodyPr>
          <a:lstStyle/>
          <a:p>
            <a:r>
              <a:rPr lang="es-MX" dirty="0" smtClean="0"/>
              <a:t>La primera referencia sobre producción del papel en Italia, es de 1275-1276, en el pueblo de </a:t>
            </a:r>
            <a:r>
              <a:rPr lang="es-MX" dirty="0" err="1" smtClean="0"/>
              <a:t>Fabriano</a:t>
            </a:r>
            <a:r>
              <a:rPr lang="es-MX" dirty="0" smtClean="0"/>
              <a:t>, aún famoso tanto por sus papeles realizados a mano, como los obtenidos en moldes cilíndricos o en modernas maquinas industriales para elaborar papel.</a:t>
            </a:r>
          </a:p>
          <a:p>
            <a:r>
              <a:rPr lang="es-MX" dirty="0" smtClean="0"/>
              <a:t>Su extensión tuvo lugar a través de España o Sicilia con las Cruzadas. </a:t>
            </a:r>
            <a:endParaRPr lang="es-MX" dirty="0"/>
          </a:p>
        </p:txBody>
      </p:sp>
      <p:pic>
        <p:nvPicPr>
          <p:cNvPr id="26627" name="Picture 3"/>
          <p:cNvPicPr>
            <a:picLocks noChangeAspect="1" noChangeArrowheads="1"/>
          </p:cNvPicPr>
          <p:nvPr/>
        </p:nvPicPr>
        <p:blipFill>
          <a:blip r:embed="rId2" cstate="print"/>
          <a:srcRect/>
          <a:stretch>
            <a:fillRect/>
          </a:stretch>
        </p:blipFill>
        <p:spPr bwMode="auto">
          <a:xfrm>
            <a:off x="5286380" y="1928802"/>
            <a:ext cx="3143272"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MX" dirty="0" smtClean="0"/>
              <a:t>El papel en América</a:t>
            </a:r>
            <a:endParaRPr lang="es-MX" dirty="0"/>
          </a:p>
        </p:txBody>
      </p:sp>
      <p:sp>
        <p:nvSpPr>
          <p:cNvPr id="14339" name="Rectangle 3"/>
          <p:cNvSpPr>
            <a:spLocks noGrp="1" noChangeArrowheads="1"/>
          </p:cNvSpPr>
          <p:nvPr>
            <p:ph sz="quarter" idx="1"/>
          </p:nvPr>
        </p:nvSpPr>
        <p:spPr/>
        <p:txBody>
          <a:bodyPr>
            <a:normAutofit/>
          </a:bodyPr>
          <a:lstStyle/>
          <a:p>
            <a:r>
              <a:rPr lang="es-MX" dirty="0" smtClean="0"/>
              <a:t>La producción de papel fue introducido por primera vez hacia el interior de las Américas, por los españoles, cerca de la ciudad de México alrededor de 1580. </a:t>
            </a:r>
          </a:p>
          <a:p>
            <a:r>
              <a:rPr lang="es-MX" dirty="0" smtClean="0"/>
              <a:t>Antes de la llegada de los españoles el papel fue usado como sustancia por los Mayas y Aztecas . </a:t>
            </a:r>
          </a:p>
          <a:p>
            <a:r>
              <a:rPr lang="es-MX" dirty="0" smtClean="0"/>
              <a:t>De forma semejante los hawaianos producían papel suave, lo sacaban de la corteza de los árboles de higo o mora. </a:t>
            </a:r>
          </a:p>
          <a:p>
            <a:r>
              <a:rPr lang="es-MX" dirty="0" smtClean="0"/>
              <a:t>Esta técnica aún es usada por los indígenas del sureste de México. Sin embargo las sustancias puras no se clasificaban como papel.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MX" dirty="0" smtClean="0"/>
              <a:t>El papel en América</a:t>
            </a:r>
            <a:endParaRPr lang="es-MX" dirty="0"/>
          </a:p>
        </p:txBody>
      </p:sp>
      <p:sp>
        <p:nvSpPr>
          <p:cNvPr id="14339" name="Rectangle 3"/>
          <p:cNvSpPr>
            <a:spLocks noGrp="1" noChangeArrowheads="1"/>
          </p:cNvSpPr>
          <p:nvPr>
            <p:ph sz="quarter" idx="1"/>
          </p:nvPr>
        </p:nvSpPr>
        <p:spPr/>
        <p:txBody>
          <a:bodyPr>
            <a:normAutofit/>
          </a:bodyPr>
          <a:lstStyle/>
          <a:p>
            <a:r>
              <a:rPr lang="es-MX" dirty="0" smtClean="0"/>
              <a:t>En primer taller de papel en Norte América, se estableció en Pennsylvania, en el </a:t>
            </a:r>
            <a:r>
              <a:rPr lang="es-MX" dirty="0" err="1" smtClean="0"/>
              <a:t>Wissahickon</a:t>
            </a:r>
            <a:r>
              <a:rPr lang="es-MX" dirty="0" smtClean="0"/>
              <a:t> Creek cerca de </a:t>
            </a:r>
            <a:r>
              <a:rPr lang="es-MX" dirty="0" err="1" smtClean="0"/>
              <a:t>Germantown</a:t>
            </a:r>
            <a:r>
              <a:rPr lang="es-MX" dirty="0" smtClean="0"/>
              <a:t> por William </a:t>
            </a:r>
            <a:r>
              <a:rPr lang="es-MX" dirty="0" err="1" smtClean="0"/>
              <a:t>Rittenhause</a:t>
            </a:r>
            <a:r>
              <a:rPr lang="es-MX" dirty="0" smtClean="0"/>
              <a:t>. </a:t>
            </a:r>
          </a:p>
          <a:p>
            <a:r>
              <a:rPr lang="es-MX" dirty="0" smtClean="0"/>
              <a:t>En poco tiempo otros talleres se establecieron. Como el taller de </a:t>
            </a:r>
            <a:r>
              <a:rPr lang="es-MX" dirty="0" err="1" smtClean="0"/>
              <a:t>Ivy</a:t>
            </a:r>
            <a:r>
              <a:rPr lang="es-MX" dirty="0" smtClean="0"/>
              <a:t>, por Thomas </a:t>
            </a:r>
            <a:r>
              <a:rPr lang="es-MX" dirty="0" err="1" smtClean="0"/>
              <a:t>Willcox</a:t>
            </a:r>
            <a:r>
              <a:rPr lang="es-MX" dirty="0" smtClean="0"/>
              <a:t>, quien motivó a otros productores de papel, y fue distinguido por producir papel para impresos y actividades publicitarias de Benjamín Franklin.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MX" dirty="0" smtClean="0"/>
              <a:t>El papel en América</a:t>
            </a:r>
            <a:endParaRPr lang="es-MX" dirty="0"/>
          </a:p>
        </p:txBody>
      </p:sp>
      <p:sp>
        <p:nvSpPr>
          <p:cNvPr id="14339" name="Rectangle 3"/>
          <p:cNvSpPr>
            <a:spLocks noGrp="1" noChangeArrowheads="1"/>
          </p:cNvSpPr>
          <p:nvPr>
            <p:ph sz="quarter" idx="1"/>
          </p:nvPr>
        </p:nvSpPr>
        <p:spPr>
          <a:xfrm>
            <a:off x="457200" y="1600200"/>
            <a:ext cx="4543428" cy="4873752"/>
          </a:xfrm>
        </p:spPr>
        <p:txBody>
          <a:bodyPr>
            <a:normAutofit lnSpcReduction="10000"/>
          </a:bodyPr>
          <a:lstStyle/>
          <a:p>
            <a:r>
              <a:rPr lang="es-MX" dirty="0" smtClean="0"/>
              <a:t>Posteriormente en el siglo XVIII y XIX, con la tecnología de impresión se desarrolla un incremento en la alfabetización,  simultáneamente los fabricantes de papel mejoraron sus mecanismos de producción de papel. </a:t>
            </a:r>
          </a:p>
          <a:p>
            <a:r>
              <a:rPr lang="es-MX" dirty="0" smtClean="0"/>
              <a:t>La primera maquina para elaborar papel fue inventada por el francés, Nicholas Louis Robert, un empleado del taller </a:t>
            </a:r>
            <a:r>
              <a:rPr lang="es-MX" dirty="0" err="1" smtClean="0"/>
              <a:t>Didot</a:t>
            </a:r>
            <a:r>
              <a:rPr lang="es-MX" dirty="0" smtClean="0"/>
              <a:t> en Francia.</a:t>
            </a:r>
          </a:p>
        </p:txBody>
      </p:sp>
      <p:pic>
        <p:nvPicPr>
          <p:cNvPr id="27650" name="Picture 2"/>
          <p:cNvPicPr>
            <a:picLocks noChangeAspect="1" noChangeArrowheads="1"/>
          </p:cNvPicPr>
          <p:nvPr/>
        </p:nvPicPr>
        <p:blipFill>
          <a:blip r:embed="rId2" cstate="print"/>
          <a:srcRect/>
          <a:stretch>
            <a:fillRect/>
          </a:stretch>
        </p:blipFill>
        <p:spPr bwMode="auto">
          <a:xfrm>
            <a:off x="5000628" y="3714752"/>
            <a:ext cx="3705229" cy="2725427"/>
          </a:xfrm>
          <a:prstGeom prst="rect">
            <a:avLst/>
          </a:prstGeom>
          <a:noFill/>
          <a:ln w="9525">
            <a:noFill/>
            <a:miter lim="800000"/>
            <a:headEnd/>
            <a:tailEnd/>
          </a:ln>
        </p:spPr>
      </p:pic>
      <p:pic>
        <p:nvPicPr>
          <p:cNvPr id="5" name="Picture 5" descr="historia3"/>
          <p:cNvPicPr>
            <a:picLocks noChangeAspect="1" noChangeArrowheads="1"/>
          </p:cNvPicPr>
          <p:nvPr/>
        </p:nvPicPr>
        <p:blipFill>
          <a:blip r:embed="rId3" cstate="print"/>
          <a:srcRect/>
          <a:stretch>
            <a:fillRect/>
          </a:stretch>
        </p:blipFill>
        <p:spPr bwMode="auto">
          <a:xfrm>
            <a:off x="5000628" y="1142984"/>
            <a:ext cx="3671887" cy="265588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r>
              <a:rPr lang="es-MX" dirty="0" smtClean="0"/>
              <a:t>CMAPTOOLS</a:t>
            </a:r>
          </a:p>
          <a:p>
            <a:r>
              <a:rPr lang="es-MX" smtClean="0"/>
              <a:t>IHMC</a:t>
            </a:r>
            <a:endParaRPr lang="es-MX"/>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Presentación</a:t>
            </a:r>
            <a:endParaRPr lang="es-MX" dirty="0"/>
          </a:p>
        </p:txBody>
      </p:sp>
      <p:sp>
        <p:nvSpPr>
          <p:cNvPr id="3" name="2 Marcador de contenido"/>
          <p:cNvSpPr>
            <a:spLocks noGrp="1"/>
          </p:cNvSpPr>
          <p:nvPr>
            <p:ph sz="quarter" idx="1"/>
          </p:nvPr>
        </p:nvSpPr>
        <p:spPr>
          <a:xfrm>
            <a:off x="457200" y="1600200"/>
            <a:ext cx="4043362" cy="614354"/>
          </a:xfrm>
        </p:spPr>
        <p:txBody>
          <a:bodyPr/>
          <a:lstStyle/>
          <a:p>
            <a:r>
              <a:rPr lang="es-MX" dirty="0" smtClean="0"/>
              <a:t>Para nosotros un libro es</a:t>
            </a:r>
            <a:endParaRPr lang="es-MX" dirty="0"/>
          </a:p>
        </p:txBody>
      </p:sp>
      <p:pic>
        <p:nvPicPr>
          <p:cNvPr id="22530" name="Picture 2"/>
          <p:cNvPicPr>
            <a:picLocks noChangeAspect="1" noChangeArrowheads="1"/>
          </p:cNvPicPr>
          <p:nvPr/>
        </p:nvPicPr>
        <p:blipFill>
          <a:blip r:embed="rId3" cstate="print"/>
          <a:srcRect/>
          <a:stretch>
            <a:fillRect/>
          </a:stretch>
        </p:blipFill>
        <p:spPr bwMode="auto">
          <a:xfrm>
            <a:off x="5072066" y="1928802"/>
            <a:ext cx="3286147" cy="2266309"/>
          </a:xfrm>
          <a:prstGeom prst="rect">
            <a:avLst/>
          </a:prstGeom>
          <a:noFill/>
          <a:ln w="9525">
            <a:noFill/>
            <a:miter lim="800000"/>
            <a:headEnd/>
            <a:tailEnd/>
          </a:ln>
        </p:spPr>
      </p:pic>
      <p:pic>
        <p:nvPicPr>
          <p:cNvPr id="22531" name="Picture 3"/>
          <p:cNvPicPr>
            <a:picLocks noChangeAspect="1" noChangeArrowheads="1"/>
          </p:cNvPicPr>
          <p:nvPr/>
        </p:nvPicPr>
        <p:blipFill>
          <a:blip r:embed="rId4" cstate="print"/>
          <a:srcRect/>
          <a:stretch>
            <a:fillRect/>
          </a:stretch>
        </p:blipFill>
        <p:spPr bwMode="auto">
          <a:xfrm>
            <a:off x="785786" y="2428868"/>
            <a:ext cx="2411033" cy="3214710"/>
          </a:xfrm>
          <a:prstGeom prst="rect">
            <a:avLst/>
          </a:prstGeom>
          <a:noFill/>
          <a:ln w="9525">
            <a:noFill/>
            <a:miter lim="800000"/>
            <a:headEnd/>
            <a:tailEnd/>
          </a:ln>
        </p:spPr>
      </p:pic>
      <p:pic>
        <p:nvPicPr>
          <p:cNvPr id="22532" name="Picture 4"/>
          <p:cNvPicPr>
            <a:picLocks noChangeAspect="1" noChangeArrowheads="1"/>
          </p:cNvPicPr>
          <p:nvPr/>
        </p:nvPicPr>
        <p:blipFill>
          <a:blip r:embed="rId5" cstate="print"/>
          <a:srcRect/>
          <a:stretch>
            <a:fillRect/>
          </a:stretch>
        </p:blipFill>
        <p:spPr bwMode="auto">
          <a:xfrm>
            <a:off x="3929058" y="4357694"/>
            <a:ext cx="2714644" cy="2045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E</a:t>
            </a:r>
            <a:r>
              <a:rPr lang="es-MX" dirty="0" smtClean="0"/>
              <a:t>n la </a:t>
            </a:r>
            <a:r>
              <a:rPr lang="es-MX" b="1" dirty="0" smtClean="0"/>
              <a:t>Grecia</a:t>
            </a:r>
            <a:r>
              <a:rPr lang="es-MX" dirty="0" smtClean="0"/>
              <a:t> clásica…</a:t>
            </a:r>
            <a:endParaRPr lang="es-MX" dirty="0"/>
          </a:p>
        </p:txBody>
      </p:sp>
      <p:sp>
        <p:nvSpPr>
          <p:cNvPr id="3" name="2 Marcador de contenido"/>
          <p:cNvSpPr>
            <a:spLocks noGrp="1"/>
          </p:cNvSpPr>
          <p:nvPr>
            <p:ph sz="quarter" idx="1"/>
          </p:nvPr>
        </p:nvSpPr>
        <p:spPr>
          <a:xfrm>
            <a:off x="457200" y="1600200"/>
            <a:ext cx="7467600" cy="4972072"/>
          </a:xfrm>
        </p:spPr>
        <p:txBody>
          <a:bodyPr>
            <a:normAutofit/>
          </a:bodyPr>
          <a:lstStyle/>
          <a:p>
            <a:r>
              <a:rPr lang="es-MX" b="1" dirty="0" smtClean="0"/>
              <a:t>…punto de arranque</a:t>
            </a:r>
            <a:r>
              <a:rPr lang="es-MX" dirty="0" smtClean="0"/>
              <a:t> de nuestra </a:t>
            </a:r>
            <a:r>
              <a:rPr lang="es-MX" b="1" dirty="0" smtClean="0"/>
              <a:t>tradición literaria</a:t>
            </a:r>
            <a:r>
              <a:rPr lang="es-MX" dirty="0" smtClean="0"/>
              <a:t>, </a:t>
            </a:r>
          </a:p>
          <a:p>
            <a:pPr lvl="1"/>
            <a:r>
              <a:rPr lang="es-MX" sz="2400" b="1" dirty="0" smtClean="0"/>
              <a:t>no había libros</a:t>
            </a:r>
            <a:r>
              <a:rPr lang="es-MX" sz="2400" dirty="0" smtClean="0"/>
              <a:t> como se conocen hoy día.</a:t>
            </a:r>
          </a:p>
          <a:p>
            <a:pPr lvl="1"/>
            <a:r>
              <a:rPr lang="es-MX" sz="2400" dirty="0" smtClean="0"/>
              <a:t>no había papel, y, </a:t>
            </a:r>
          </a:p>
          <a:p>
            <a:pPr lvl="1"/>
            <a:r>
              <a:rPr lang="es-MX" sz="2400" dirty="0" smtClean="0"/>
              <a:t>tampoco muchas personas capaces de leer. </a:t>
            </a:r>
          </a:p>
          <a:p>
            <a:r>
              <a:rPr lang="es-MX" dirty="0" smtClean="0"/>
              <a:t>Los griegos conocían la escritura desde el siglo IX a.C. pero no pusieron sus obras literarias por escrito hasta varios siglos después, cuando la prevalencia del carácter oral de sus tradiciones comenzó a decrecer.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E</a:t>
            </a:r>
            <a:r>
              <a:rPr lang="es-MX" dirty="0" smtClean="0"/>
              <a:t>n la </a:t>
            </a:r>
            <a:r>
              <a:rPr lang="es-MX" b="1" dirty="0" smtClean="0"/>
              <a:t>Grecia</a:t>
            </a:r>
            <a:r>
              <a:rPr lang="es-MX" dirty="0" smtClean="0"/>
              <a:t> clásica…</a:t>
            </a:r>
            <a:endParaRPr lang="es-MX" dirty="0"/>
          </a:p>
        </p:txBody>
      </p:sp>
      <p:sp>
        <p:nvSpPr>
          <p:cNvPr id="3" name="2 Marcador de contenido"/>
          <p:cNvSpPr>
            <a:spLocks noGrp="1"/>
          </p:cNvSpPr>
          <p:nvPr>
            <p:ph sz="quarter" idx="1"/>
          </p:nvPr>
        </p:nvSpPr>
        <p:spPr>
          <a:xfrm>
            <a:off x="457200" y="1600200"/>
            <a:ext cx="4329114" cy="1614486"/>
          </a:xfrm>
        </p:spPr>
        <p:txBody>
          <a:bodyPr/>
          <a:lstStyle/>
          <a:p>
            <a:r>
              <a:rPr lang="es-MX" dirty="0" smtClean="0"/>
              <a:t>Las tablillas enceradas son los antecedentes de los códices que sustituyeron a los rollo de papiro.</a:t>
            </a:r>
          </a:p>
          <a:p>
            <a:endParaRPr lang="es-MX" dirty="0"/>
          </a:p>
        </p:txBody>
      </p:sp>
      <p:pic>
        <p:nvPicPr>
          <p:cNvPr id="21506" name="Picture 2"/>
          <p:cNvPicPr>
            <a:picLocks noChangeAspect="1" noChangeArrowheads="1"/>
          </p:cNvPicPr>
          <p:nvPr/>
        </p:nvPicPr>
        <p:blipFill>
          <a:blip r:embed="rId3" cstate="print"/>
          <a:srcRect/>
          <a:stretch>
            <a:fillRect/>
          </a:stretch>
        </p:blipFill>
        <p:spPr bwMode="auto">
          <a:xfrm>
            <a:off x="5000628" y="928670"/>
            <a:ext cx="2547952" cy="3083022"/>
          </a:xfrm>
          <a:prstGeom prst="rect">
            <a:avLst/>
          </a:prstGeom>
          <a:noFill/>
          <a:ln w="9525">
            <a:noFill/>
            <a:miter lim="800000"/>
            <a:headEnd/>
            <a:tailEnd/>
          </a:ln>
        </p:spPr>
      </p:pic>
      <p:pic>
        <p:nvPicPr>
          <p:cNvPr id="21507" name="Picture 3"/>
          <p:cNvPicPr>
            <a:picLocks noChangeAspect="1" noChangeArrowheads="1"/>
          </p:cNvPicPr>
          <p:nvPr/>
        </p:nvPicPr>
        <p:blipFill>
          <a:blip r:embed="rId4" cstate="print"/>
          <a:srcRect/>
          <a:stretch>
            <a:fillRect/>
          </a:stretch>
        </p:blipFill>
        <p:spPr bwMode="auto">
          <a:xfrm>
            <a:off x="857224" y="3929066"/>
            <a:ext cx="2071702" cy="1620440"/>
          </a:xfrm>
          <a:prstGeom prst="rect">
            <a:avLst/>
          </a:prstGeom>
          <a:noFill/>
          <a:ln w="9525">
            <a:noFill/>
            <a:miter lim="800000"/>
            <a:headEnd/>
            <a:tailEnd/>
          </a:ln>
        </p:spPr>
      </p:pic>
      <p:sp>
        <p:nvSpPr>
          <p:cNvPr id="6" name="2 Marcador de contenido"/>
          <p:cNvSpPr txBox="1">
            <a:spLocks/>
          </p:cNvSpPr>
          <p:nvPr/>
        </p:nvSpPr>
        <p:spPr>
          <a:xfrm>
            <a:off x="3000364" y="4500570"/>
            <a:ext cx="4929222" cy="178595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MX" sz="2400" b="0" i="0" u="none" strike="noStrike" kern="1200" cap="none" spc="0" normalizeH="0" baseline="0" noProof="0" dirty="0" smtClean="0">
                <a:ln>
                  <a:noFill/>
                </a:ln>
                <a:solidFill>
                  <a:schemeClr val="tx1"/>
                </a:solidFill>
                <a:effectLst/>
                <a:uLnTx/>
                <a:uFillTx/>
                <a:latin typeface="+mn-lt"/>
                <a:ea typeface="+mn-ea"/>
                <a:cs typeface="+mn-cs"/>
              </a:rPr>
              <a:t>Las tablillas se usaban</a:t>
            </a:r>
            <a:r>
              <a:rPr kumimoji="0" lang="es-MX" sz="2400" b="0" i="0" u="none" strike="noStrike" kern="1200" cap="none" spc="0" normalizeH="0" noProof="0" dirty="0" smtClean="0">
                <a:ln>
                  <a:noFill/>
                </a:ln>
                <a:solidFill>
                  <a:schemeClr val="tx1"/>
                </a:solidFill>
                <a:effectLst/>
                <a:uLnTx/>
                <a:uFillTx/>
                <a:latin typeface="+mn-lt"/>
                <a:ea typeface="+mn-ea"/>
                <a:cs typeface="+mn-cs"/>
              </a:rPr>
              <a:t> solas, o agrupadas en “</a:t>
            </a:r>
            <a:r>
              <a:rPr kumimoji="0" lang="es-MX" sz="2400" b="0" i="0" u="none" strike="noStrike" kern="1200" cap="none" spc="0" normalizeH="0" noProof="0" dirty="0" err="1" smtClean="0">
                <a:ln>
                  <a:noFill/>
                </a:ln>
                <a:solidFill>
                  <a:schemeClr val="tx1"/>
                </a:solidFill>
                <a:effectLst/>
                <a:uLnTx/>
                <a:uFillTx/>
                <a:latin typeface="+mn-lt"/>
                <a:ea typeface="+mn-ea"/>
                <a:cs typeface="+mn-cs"/>
              </a:rPr>
              <a:t>codex</a:t>
            </a:r>
            <a:r>
              <a:rPr kumimoji="0" lang="es-MX" sz="2400" b="0" i="0" u="none" strike="noStrike" kern="1200" cap="none" spc="0" normalizeH="0" noProof="0" dirty="0" smtClean="0">
                <a:ln>
                  <a:noFill/>
                </a:ln>
                <a:solidFill>
                  <a:schemeClr val="tx1"/>
                </a:solidFill>
                <a:effectLst/>
                <a:uLnTx/>
                <a:uFillTx/>
                <a:latin typeface="+mn-lt"/>
                <a:ea typeface="+mn-ea"/>
                <a:cs typeface="+mn-cs"/>
              </a:rPr>
              <a:t> </a:t>
            </a:r>
            <a:r>
              <a:rPr kumimoji="0" lang="es-MX" sz="2400" b="0" i="0" u="none" strike="noStrike" kern="1200" cap="none" spc="0" normalizeH="0" noProof="0" dirty="0" err="1" smtClean="0">
                <a:ln>
                  <a:noFill/>
                </a:ln>
                <a:solidFill>
                  <a:schemeClr val="tx1"/>
                </a:solidFill>
                <a:effectLst/>
                <a:uLnTx/>
                <a:uFillTx/>
                <a:latin typeface="+mn-lt"/>
                <a:ea typeface="+mn-ea"/>
                <a:cs typeface="+mn-cs"/>
              </a:rPr>
              <a:t>duplex</a:t>
            </a:r>
            <a:r>
              <a:rPr kumimoji="0" lang="es-MX" sz="2400" b="0" i="0" u="none" strike="noStrike" kern="1200" cap="none" spc="0" normalizeH="0" noProof="0" dirty="0" smtClean="0">
                <a:ln>
                  <a:noFill/>
                </a:ln>
                <a:solidFill>
                  <a:schemeClr val="tx1"/>
                </a:solidFill>
                <a:effectLst/>
                <a:uLnTx/>
                <a:uFillTx/>
                <a:latin typeface="+mn-lt"/>
                <a:ea typeface="+mn-ea"/>
                <a:cs typeface="+mn-cs"/>
              </a:rPr>
              <a:t> (2)</a:t>
            </a:r>
            <a:r>
              <a:rPr lang="es-MX" sz="2400" dirty="0" smtClean="0">
                <a:latin typeface="+mn-lt"/>
              </a:rPr>
              <a:t>, </a:t>
            </a:r>
            <a:r>
              <a:rPr lang="es-MX" sz="2400" dirty="0" err="1" smtClean="0">
                <a:latin typeface="+mn-lt"/>
              </a:rPr>
              <a:t>triplex</a:t>
            </a:r>
            <a:r>
              <a:rPr lang="es-MX" sz="2400" dirty="0" smtClean="0">
                <a:latin typeface="+mn-lt"/>
              </a:rPr>
              <a:t> (3) o </a:t>
            </a:r>
            <a:r>
              <a:rPr lang="es-MX" sz="2400" dirty="0" err="1" smtClean="0">
                <a:latin typeface="+mn-lt"/>
              </a:rPr>
              <a:t>quintuplex</a:t>
            </a:r>
            <a:r>
              <a:rPr lang="es-MX" sz="2400" dirty="0" smtClean="0">
                <a:latin typeface="+mn-lt"/>
              </a:rPr>
              <a:t>” (5), de donde derivan los términos “Díptico” y “Tríptico”…</a:t>
            </a:r>
            <a:endParaRPr kumimoji="0" lang="es-MX"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s-MX"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En Egipto ya existía…</a:t>
            </a:r>
            <a:endParaRPr lang="es-MX" dirty="0"/>
          </a:p>
        </p:txBody>
      </p:sp>
      <p:sp>
        <p:nvSpPr>
          <p:cNvPr id="3" name="2 Marcador de contenido"/>
          <p:cNvSpPr>
            <a:spLocks noGrp="1"/>
          </p:cNvSpPr>
          <p:nvPr>
            <p:ph sz="quarter" idx="1"/>
          </p:nvPr>
        </p:nvSpPr>
        <p:spPr>
          <a:xfrm>
            <a:off x="457200" y="1600200"/>
            <a:ext cx="4757742" cy="4873752"/>
          </a:xfrm>
        </p:spPr>
        <p:txBody>
          <a:bodyPr>
            <a:normAutofit lnSpcReduction="10000"/>
          </a:bodyPr>
          <a:lstStyle/>
          <a:p>
            <a:r>
              <a:rPr lang="es-MX" dirty="0" smtClean="0"/>
              <a:t>…</a:t>
            </a:r>
            <a:r>
              <a:rPr lang="es-MX" b="1" dirty="0" smtClean="0"/>
              <a:t>el rollo o volumen</a:t>
            </a:r>
            <a:r>
              <a:rPr lang="es-MX" dirty="0" smtClean="0"/>
              <a:t>: una banda, más o menos ancha, confeccionada con hojas de </a:t>
            </a:r>
            <a:r>
              <a:rPr lang="es-MX" b="1" dirty="0" smtClean="0"/>
              <a:t>papiro</a:t>
            </a:r>
            <a:r>
              <a:rPr lang="es-MX" dirty="0" smtClean="0"/>
              <a:t> encoladas sucesivamente y enrollada en una especie de bastón. </a:t>
            </a:r>
          </a:p>
          <a:p>
            <a:r>
              <a:rPr lang="es-MX" dirty="0" smtClean="0"/>
              <a:t>El texto se escribía en columnas regulares sólo por una de las caras del papiro, la que quedaba hacia el interior cuando estaba enrollado; así se evitaba el deterioro producido por el roce.</a:t>
            </a:r>
          </a:p>
        </p:txBody>
      </p:sp>
      <p:pic>
        <p:nvPicPr>
          <p:cNvPr id="5" name="Picture 2"/>
          <p:cNvPicPr>
            <a:picLocks noChangeAspect="1" noChangeArrowheads="1"/>
          </p:cNvPicPr>
          <p:nvPr/>
        </p:nvPicPr>
        <p:blipFill>
          <a:blip r:embed="rId2" cstate="print"/>
          <a:srcRect/>
          <a:stretch>
            <a:fillRect/>
          </a:stretch>
        </p:blipFill>
        <p:spPr bwMode="auto">
          <a:xfrm>
            <a:off x="6715140" y="-148327"/>
            <a:ext cx="2428860" cy="70063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S" dirty="0" smtClean="0"/>
              <a:t>El papiro…</a:t>
            </a:r>
            <a:endParaRPr lang="es-MX" dirty="0"/>
          </a:p>
        </p:txBody>
      </p:sp>
      <p:sp>
        <p:nvSpPr>
          <p:cNvPr id="3075" name="Rectangle 3"/>
          <p:cNvSpPr>
            <a:spLocks noGrp="1" noChangeArrowheads="1"/>
          </p:cNvSpPr>
          <p:nvPr>
            <p:ph sz="quarter" idx="1"/>
          </p:nvPr>
        </p:nvSpPr>
        <p:spPr>
          <a:xfrm>
            <a:off x="142844" y="1600200"/>
            <a:ext cx="3686172" cy="3114684"/>
          </a:xfrm>
        </p:spPr>
        <p:txBody>
          <a:bodyPr>
            <a:normAutofit/>
          </a:bodyPr>
          <a:lstStyle/>
          <a:p>
            <a:r>
              <a:rPr lang="es-ES" dirty="0" smtClean="0"/>
              <a:t>Es una planta (</a:t>
            </a:r>
            <a:r>
              <a:rPr lang="es-ES" dirty="0" err="1" smtClean="0"/>
              <a:t>Cyperus</a:t>
            </a:r>
            <a:r>
              <a:rPr lang="es-ES" dirty="0" smtClean="0"/>
              <a:t> </a:t>
            </a:r>
            <a:r>
              <a:rPr lang="es-ES" dirty="0" err="1" smtClean="0"/>
              <a:t>papyrus</a:t>
            </a:r>
            <a:r>
              <a:rPr lang="es-ES" dirty="0" smtClean="0"/>
              <a:t>):</a:t>
            </a:r>
          </a:p>
          <a:p>
            <a:pPr lvl="1"/>
            <a:r>
              <a:rPr lang="es-ES" dirty="0" smtClean="0"/>
              <a:t>De tallo delgado,</a:t>
            </a:r>
          </a:p>
          <a:p>
            <a:pPr lvl="1"/>
            <a:r>
              <a:rPr lang="es-ES" dirty="0" smtClean="0"/>
              <a:t>De sección triangular</a:t>
            </a:r>
          </a:p>
          <a:p>
            <a:pPr lvl="1"/>
            <a:r>
              <a:rPr lang="es-ES" dirty="0" smtClean="0"/>
              <a:t>Y varios metros de altura. </a:t>
            </a:r>
          </a:p>
        </p:txBody>
      </p:sp>
      <p:pic>
        <p:nvPicPr>
          <p:cNvPr id="3078" name="Picture 6"/>
          <p:cNvPicPr>
            <a:picLocks noChangeAspect="1" noChangeArrowheads="1"/>
          </p:cNvPicPr>
          <p:nvPr/>
        </p:nvPicPr>
        <p:blipFill>
          <a:blip r:embed="rId2" cstate="print"/>
          <a:srcRect/>
          <a:stretch>
            <a:fillRect/>
          </a:stretch>
        </p:blipFill>
        <p:spPr bwMode="auto">
          <a:xfrm>
            <a:off x="3873490" y="1428736"/>
            <a:ext cx="4596566" cy="3500462"/>
          </a:xfrm>
          <a:prstGeom prst="rect">
            <a:avLst/>
          </a:prstGeom>
          <a:noFill/>
          <a:ln w="9525">
            <a:noFill/>
            <a:miter lim="800000"/>
            <a:headEnd/>
            <a:tailEnd/>
          </a:ln>
        </p:spPr>
      </p:pic>
      <p:sp>
        <p:nvSpPr>
          <p:cNvPr id="10" name="Rectangle 3"/>
          <p:cNvSpPr txBox="1">
            <a:spLocks noChangeArrowheads="1"/>
          </p:cNvSpPr>
          <p:nvPr/>
        </p:nvSpPr>
        <p:spPr>
          <a:xfrm>
            <a:off x="1285852" y="5500702"/>
            <a:ext cx="6686568" cy="928694"/>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El tallo está formado por filamentos que se pueden extraer intactos en toda su longitud.</a:t>
            </a: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stCondLst>
                                            <p:cond delay="0"/>
                                          </p:stCondLst>
                                        </p:cTn>
                                        <p:tgtEl>
                                          <p:spTgt spid="30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fade">
                                      <p:cBhvr>
                                        <p:cTn id="10" dur="1000">
                                          <p:stCondLst>
                                            <p:cond delay="0"/>
                                          </p:stCondLst>
                                        </p:cTn>
                                        <p:tgtEl>
                                          <p:spTgt spid="307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fade">
                                      <p:cBhvr>
                                        <p:cTn id="13" dur="1000">
                                          <p:stCondLst>
                                            <p:cond delay="0"/>
                                          </p:stCondLst>
                                        </p:cTn>
                                        <p:tgtEl>
                                          <p:spTgt spid="307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fade">
                                      <p:cBhvr>
                                        <p:cTn id="16" dur="1000">
                                          <p:stCondLst>
                                            <p:cond delay="0"/>
                                          </p:stCondLst>
                                        </p:cTn>
                                        <p:tgtEl>
                                          <p:spTgt spid="307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00">
                                          <p:stCondLst>
                                            <p:cond delay="0"/>
                                          </p:stCondLst>
                                        </p:cTn>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papiro…</a:t>
            </a:r>
            <a:endParaRPr lang="es-MX" dirty="0"/>
          </a:p>
        </p:txBody>
      </p:sp>
      <p:sp>
        <p:nvSpPr>
          <p:cNvPr id="3" name="2 Marcador de contenido"/>
          <p:cNvSpPr>
            <a:spLocks noGrp="1"/>
          </p:cNvSpPr>
          <p:nvPr>
            <p:ph sz="quarter" idx="1"/>
          </p:nvPr>
        </p:nvSpPr>
        <p:spPr>
          <a:xfrm>
            <a:off x="457200" y="1600200"/>
            <a:ext cx="8043890" cy="1185858"/>
          </a:xfrm>
        </p:spPr>
        <p:txBody>
          <a:bodyPr>
            <a:normAutofit lnSpcReduction="10000"/>
          </a:bodyPr>
          <a:lstStyle/>
          <a:p>
            <a:r>
              <a:rPr lang="es-MX" dirty="0" smtClean="0"/>
              <a:t>Estos hilos se disponen en dos series, sobrepuestas y en ángulo recto, prensándolas y secando al sol, formando el papel papiro.</a:t>
            </a:r>
            <a:endParaRPr lang="es-MX" dirty="0"/>
          </a:p>
        </p:txBody>
      </p:sp>
      <p:pic>
        <p:nvPicPr>
          <p:cNvPr id="4" name="3 Imagen" descr="Visor_papiro.gif"/>
          <p:cNvPicPr>
            <a:picLocks noChangeAspect="1"/>
          </p:cNvPicPr>
          <p:nvPr/>
        </p:nvPicPr>
        <p:blipFill>
          <a:blip r:embed="rId2" cstate="print"/>
          <a:stretch>
            <a:fillRect/>
          </a:stretch>
        </p:blipFill>
        <p:spPr>
          <a:xfrm>
            <a:off x="642910" y="2928934"/>
            <a:ext cx="2500330" cy="3063467"/>
          </a:xfrm>
          <a:prstGeom prst="rect">
            <a:avLst/>
          </a:prstGeom>
        </p:spPr>
      </p:pic>
      <p:pic>
        <p:nvPicPr>
          <p:cNvPr id="5" name="Picture 13" descr="170px-Blank_papyrus_paper">
            <a:hlinkClick r:id="rId3" tooltip="Láminas de papiro. Detalle."/>
          </p:cNvPr>
          <p:cNvPicPr>
            <a:picLocks noChangeAspect="1" noChangeArrowheads="1"/>
          </p:cNvPicPr>
          <p:nvPr/>
        </p:nvPicPr>
        <p:blipFill>
          <a:blip r:embed="rId4" cstate="print"/>
          <a:srcRect/>
          <a:stretch>
            <a:fillRect/>
          </a:stretch>
        </p:blipFill>
        <p:spPr>
          <a:xfrm>
            <a:off x="4929190" y="2714620"/>
            <a:ext cx="3293413" cy="3429024"/>
          </a:xfrm>
          <a:prstGeom prst="rect">
            <a:avLst/>
          </a:prstGeom>
        </p:spPr>
      </p:pic>
      <p:sp>
        <p:nvSpPr>
          <p:cNvPr id="6" name="5 Flecha derecha"/>
          <p:cNvSpPr/>
          <p:nvPr/>
        </p:nvSpPr>
        <p:spPr>
          <a:xfrm>
            <a:off x="3714744" y="4000504"/>
            <a:ext cx="1000132"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S" dirty="0" smtClean="0"/>
              <a:t>Una vez seca… </a:t>
            </a:r>
            <a:endParaRPr lang="es-MX" dirty="0"/>
          </a:p>
        </p:txBody>
      </p:sp>
      <p:sp>
        <p:nvSpPr>
          <p:cNvPr id="4" name="Rectangle 8"/>
          <p:cNvSpPr>
            <a:spLocks noGrp="1" noChangeArrowheads="1"/>
          </p:cNvSpPr>
          <p:nvPr>
            <p:ph sz="quarter" idx="1"/>
          </p:nvPr>
        </p:nvSpPr>
        <p:spPr>
          <a:xfrm>
            <a:off x="457200" y="1600200"/>
            <a:ext cx="4614866" cy="4873752"/>
          </a:xfrm>
        </p:spPr>
        <p:txBody>
          <a:bodyPr>
            <a:normAutofit lnSpcReduction="10000"/>
          </a:bodyPr>
          <a:lstStyle/>
          <a:p>
            <a:endParaRPr lang="es-ES" dirty="0" smtClean="0"/>
          </a:p>
          <a:p>
            <a:r>
              <a:rPr lang="es-ES" dirty="0" smtClean="0"/>
              <a:t>…la hoja se frotaba contra una pieza de marfil o una concha lisa para darle más suavidad a su textura. </a:t>
            </a:r>
          </a:p>
          <a:p>
            <a:r>
              <a:rPr lang="es-ES" dirty="0" smtClean="0"/>
              <a:t>El tamaño fluctuaba entre los 12,5 x 12,5 cm. y entre los 22,5 x 37,5 cm. </a:t>
            </a:r>
          </a:p>
          <a:p>
            <a:r>
              <a:rPr lang="es-ES" dirty="0" smtClean="0"/>
              <a:t>Cada hoja se unía a otra, formándose rollos de entre 6 y 9 metros, aunque se han encontrado de longitud superior a los 40 m.</a:t>
            </a:r>
            <a:endParaRPr lang="es-ES" dirty="0"/>
          </a:p>
        </p:txBody>
      </p:sp>
      <p:pic>
        <p:nvPicPr>
          <p:cNvPr id="8" name="Picture 2"/>
          <p:cNvPicPr>
            <a:picLocks noChangeAspect="1" noChangeArrowheads="1"/>
          </p:cNvPicPr>
          <p:nvPr/>
        </p:nvPicPr>
        <p:blipFill>
          <a:blip r:embed="rId2" cstate="print"/>
          <a:srcRect/>
          <a:stretch>
            <a:fillRect/>
          </a:stretch>
        </p:blipFill>
        <p:spPr bwMode="auto">
          <a:xfrm>
            <a:off x="5429256" y="1500174"/>
            <a:ext cx="3429021" cy="47064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stCondLst>
                                            <p:cond delay="0"/>
                                          </p:stCondLst>
                                        </p:cTn>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stCondLst>
                                            <p:cond delay="0"/>
                                          </p:stCondLst>
                                        </p:cTn>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stCondLst>
                                            <p:cond delay="0"/>
                                          </p:stCondLst>
                                        </p:cTn>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L</a:t>
            </a:r>
            <a:r>
              <a:rPr lang="es-MX" dirty="0" smtClean="0"/>
              <a:t>os inconvenientes…</a:t>
            </a:r>
            <a:endParaRPr lang="es-MX" dirty="0"/>
          </a:p>
        </p:txBody>
      </p:sp>
      <p:sp>
        <p:nvSpPr>
          <p:cNvPr id="3" name="2 Marcador de contenido"/>
          <p:cNvSpPr>
            <a:spLocks noGrp="1"/>
          </p:cNvSpPr>
          <p:nvPr>
            <p:ph sz="quarter" idx="1"/>
          </p:nvPr>
        </p:nvSpPr>
        <p:spPr>
          <a:xfrm>
            <a:off x="457200" y="1600200"/>
            <a:ext cx="4757742" cy="4873752"/>
          </a:xfrm>
        </p:spPr>
        <p:txBody>
          <a:bodyPr>
            <a:normAutofit fontScale="92500"/>
          </a:bodyPr>
          <a:lstStyle/>
          <a:p>
            <a:r>
              <a:rPr lang="es-MX" dirty="0" smtClean="0"/>
              <a:t>…de este tipo de «libros» eran muchos: para leerlos había que </a:t>
            </a:r>
            <a:r>
              <a:rPr lang="es-MX" b="1" dirty="0" smtClean="0"/>
              <a:t>desenrollarlos</a:t>
            </a:r>
            <a:r>
              <a:rPr lang="es-MX" dirty="0" smtClean="0"/>
              <a:t>, colocándolos sobre las rodillas y sujetando la parte enrollada con una mano, al tiempo que con la otra se iba desenrollando con cuidado. Su </a:t>
            </a:r>
            <a:r>
              <a:rPr lang="es-MX" b="1" dirty="0" smtClean="0"/>
              <a:t>capacidad era muy limitada</a:t>
            </a:r>
            <a:r>
              <a:rPr lang="es-MX" dirty="0" smtClean="0"/>
              <a:t>, debían emplearse varios rollos si se trataba de una obra extensa; efectuar una </a:t>
            </a:r>
            <a:r>
              <a:rPr lang="es-MX" b="1" dirty="0" smtClean="0"/>
              <a:t>consulta</a:t>
            </a:r>
            <a:r>
              <a:rPr lang="es-MX" dirty="0" smtClean="0"/>
              <a:t> o verificar una cita se convertía, además, en una </a:t>
            </a:r>
            <a:r>
              <a:rPr lang="es-MX" b="1" dirty="0" smtClean="0"/>
              <a:t>engorrosa tarea</a:t>
            </a:r>
            <a:r>
              <a:rPr lang="es-MX" dirty="0" smtClean="0"/>
              <a:t>.</a:t>
            </a:r>
          </a:p>
          <a:p>
            <a:endParaRPr lang="es-MX" dirty="0"/>
          </a:p>
        </p:txBody>
      </p:sp>
      <p:pic>
        <p:nvPicPr>
          <p:cNvPr id="23554" name="Picture 2"/>
          <p:cNvPicPr>
            <a:picLocks noChangeAspect="1" noChangeArrowheads="1"/>
          </p:cNvPicPr>
          <p:nvPr/>
        </p:nvPicPr>
        <p:blipFill>
          <a:blip r:embed="rId2" cstate="print"/>
          <a:srcRect/>
          <a:stretch>
            <a:fillRect/>
          </a:stretch>
        </p:blipFill>
        <p:spPr bwMode="auto">
          <a:xfrm>
            <a:off x="5500694" y="1785926"/>
            <a:ext cx="2700353" cy="3706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361</TotalTime>
  <Words>1118</Words>
  <Application>Microsoft Office PowerPoint</Application>
  <PresentationFormat>Presentación en pantalla (4:3)</PresentationFormat>
  <Paragraphs>68</Paragraphs>
  <Slides>19</Slides>
  <Notes>2</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Mirador</vt:lpstr>
      <vt:lpstr>HISTORIA DEL PAPEL</vt:lpstr>
      <vt:lpstr>Presentación</vt:lpstr>
      <vt:lpstr>En la Grecia clásica…</vt:lpstr>
      <vt:lpstr>En la Grecia clásica…</vt:lpstr>
      <vt:lpstr>En Egipto ya existía…</vt:lpstr>
      <vt:lpstr>El papiro…</vt:lpstr>
      <vt:lpstr>El papiro…</vt:lpstr>
      <vt:lpstr>Una vez seca… </vt:lpstr>
      <vt:lpstr>Los inconvenientes…</vt:lpstr>
      <vt:lpstr>Los europeos…</vt:lpstr>
      <vt:lpstr>Chinos pioneros fabricaron el papel</vt:lpstr>
      <vt:lpstr>Expansión del papel…</vt:lpstr>
      <vt:lpstr>La expansión del papel</vt:lpstr>
      <vt:lpstr>La expansión del papel</vt:lpstr>
      <vt:lpstr>La expansión del papel</vt:lpstr>
      <vt:lpstr>El papel en América</vt:lpstr>
      <vt:lpstr>El papel en América</vt:lpstr>
      <vt:lpstr>El papel en América</vt:lpstr>
      <vt:lpstr>Diapositiva 19</vt:lpstr>
    </vt:vector>
  </TitlesOfParts>
  <Company>sed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DEL PAPEL</dc:title>
  <dc:creator>USUARIO</dc:creator>
  <cp:lastModifiedBy>Marco</cp:lastModifiedBy>
  <cp:revision>38</cp:revision>
  <dcterms:created xsi:type="dcterms:W3CDTF">2009-05-29T16:53:56Z</dcterms:created>
  <dcterms:modified xsi:type="dcterms:W3CDTF">2009-09-12T00:06:49Z</dcterms:modified>
</cp:coreProperties>
</file>