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F79743-90A5-4DFF-A3F0-EEB15C5C399D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36E64E6-1B20-4983-9215-D3C53901EF84}">
      <dgm:prSet/>
      <dgm:spPr/>
      <dgm:t>
        <a:bodyPr/>
        <a:lstStyle/>
        <a:p>
          <a:pPr rtl="0"/>
          <a:r>
            <a:rPr lang="es-ES" dirty="0" smtClean="0"/>
            <a:t>MÁS ALLÁ DEL SALÓN DE CLASES: LOS NUEVOS</a:t>
          </a:r>
          <a:br>
            <a:rPr lang="es-ES" dirty="0" smtClean="0"/>
          </a:br>
          <a:r>
            <a:rPr lang="en-US" dirty="0" smtClean="0"/>
            <a:t>AMBIENTES DE APRENDIZAJES</a:t>
          </a:r>
          <a:endParaRPr lang="en-US" dirty="0"/>
        </a:p>
      </dgm:t>
    </dgm:pt>
    <dgm:pt modelId="{1C199444-3DA4-4300-AF42-7A5433CBFB09}" type="parTrans" cxnId="{4ACD96E6-9253-463F-97A6-5DF4DEC1EE1E}">
      <dgm:prSet/>
      <dgm:spPr/>
      <dgm:t>
        <a:bodyPr/>
        <a:lstStyle/>
        <a:p>
          <a:endParaRPr lang="en-US"/>
        </a:p>
      </dgm:t>
    </dgm:pt>
    <dgm:pt modelId="{2AA46E31-F8DC-44C6-8D8B-F197480C348B}" type="sibTrans" cxnId="{4ACD96E6-9253-463F-97A6-5DF4DEC1EE1E}">
      <dgm:prSet/>
      <dgm:spPr/>
      <dgm:t>
        <a:bodyPr/>
        <a:lstStyle/>
        <a:p>
          <a:endParaRPr lang="en-US"/>
        </a:p>
      </dgm:t>
    </dgm:pt>
    <dgm:pt modelId="{520B77D7-FFC1-433F-B0B0-C2D1A1B09345}" type="pres">
      <dgm:prSet presAssocID="{2FF79743-90A5-4DFF-A3F0-EEB15C5C399D}" presName="linear" presStyleCnt="0">
        <dgm:presLayoutVars>
          <dgm:animLvl val="lvl"/>
          <dgm:resizeHandles val="exact"/>
        </dgm:presLayoutVars>
      </dgm:prSet>
      <dgm:spPr/>
    </dgm:pt>
    <dgm:pt modelId="{CD18CD06-635D-41F0-B66F-F7F3CBBA7403}" type="pres">
      <dgm:prSet presAssocID="{836E64E6-1B20-4983-9215-D3C53901EF8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7565E30-993C-484A-803E-51229FA2FA13}" type="presOf" srcId="{836E64E6-1B20-4983-9215-D3C53901EF84}" destId="{CD18CD06-635D-41F0-B66F-F7F3CBBA7403}" srcOrd="0" destOrd="0" presId="urn:microsoft.com/office/officeart/2005/8/layout/vList2"/>
    <dgm:cxn modelId="{AD5A48C2-E264-4A62-91FB-5B51346AC89C}" type="presOf" srcId="{2FF79743-90A5-4DFF-A3F0-EEB15C5C399D}" destId="{520B77D7-FFC1-433F-B0B0-C2D1A1B09345}" srcOrd="0" destOrd="0" presId="urn:microsoft.com/office/officeart/2005/8/layout/vList2"/>
    <dgm:cxn modelId="{4ACD96E6-9253-463F-97A6-5DF4DEC1EE1E}" srcId="{2FF79743-90A5-4DFF-A3F0-EEB15C5C399D}" destId="{836E64E6-1B20-4983-9215-D3C53901EF84}" srcOrd="0" destOrd="0" parTransId="{1C199444-3DA4-4300-AF42-7A5433CBFB09}" sibTransId="{2AA46E31-F8DC-44C6-8D8B-F197480C348B}"/>
    <dgm:cxn modelId="{481AA20F-D78F-4616-A47F-0D4B83409C7C}" type="presParOf" srcId="{520B77D7-FFC1-433F-B0B0-C2D1A1B09345}" destId="{CD18CD06-635D-41F0-B66F-F7F3CBBA740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16DFF6E-800D-4795-8C2A-F5E7B8F3F1C7}" type="doc">
      <dgm:prSet loTypeId="urn:microsoft.com/office/officeart/2005/8/layout/vList2" loCatId="list" qsTypeId="urn:microsoft.com/office/officeart/2005/8/quickstyle/3d5" qsCatId="3D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172A9D5-AE76-4E6F-BCD0-679C09760CBD}">
      <dgm:prSet/>
      <dgm:spPr/>
      <dgm:t>
        <a:bodyPr/>
        <a:lstStyle/>
        <a:p>
          <a:pPr rtl="0"/>
          <a:r>
            <a:rPr lang="es-ES" dirty="0" smtClean="0"/>
            <a:t>REFLEXIÓN Y CONCLUSIONES</a:t>
          </a:r>
          <a:endParaRPr lang="en-US" dirty="0"/>
        </a:p>
      </dgm:t>
    </dgm:pt>
    <dgm:pt modelId="{CE7F9C76-0610-4FF8-AEBD-81EFCF3CFCBA}" type="parTrans" cxnId="{44EAAC6D-9529-420F-A101-A9B68E368B53}">
      <dgm:prSet/>
      <dgm:spPr/>
      <dgm:t>
        <a:bodyPr/>
        <a:lstStyle/>
        <a:p>
          <a:endParaRPr lang="en-US"/>
        </a:p>
      </dgm:t>
    </dgm:pt>
    <dgm:pt modelId="{A946125D-5998-4645-991C-9D19BB2E7334}" type="sibTrans" cxnId="{44EAAC6D-9529-420F-A101-A9B68E368B53}">
      <dgm:prSet/>
      <dgm:spPr/>
      <dgm:t>
        <a:bodyPr/>
        <a:lstStyle/>
        <a:p>
          <a:endParaRPr lang="en-US"/>
        </a:p>
      </dgm:t>
    </dgm:pt>
    <dgm:pt modelId="{B4C67382-CF2D-4103-8629-AD4C6FAED89A}" type="pres">
      <dgm:prSet presAssocID="{316DFF6E-800D-4795-8C2A-F5E7B8F3F1C7}" presName="linear" presStyleCnt="0">
        <dgm:presLayoutVars>
          <dgm:animLvl val="lvl"/>
          <dgm:resizeHandles val="exact"/>
        </dgm:presLayoutVars>
      </dgm:prSet>
      <dgm:spPr/>
    </dgm:pt>
    <dgm:pt modelId="{FD8D313B-F992-42EF-B719-E8C46AC06895}" type="pres">
      <dgm:prSet presAssocID="{F172A9D5-AE76-4E6F-BCD0-679C09760CB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23405ED-704E-45EC-805C-3E8E1C62BF04}" type="presOf" srcId="{316DFF6E-800D-4795-8C2A-F5E7B8F3F1C7}" destId="{B4C67382-CF2D-4103-8629-AD4C6FAED89A}" srcOrd="0" destOrd="0" presId="urn:microsoft.com/office/officeart/2005/8/layout/vList2"/>
    <dgm:cxn modelId="{44EAAC6D-9529-420F-A101-A9B68E368B53}" srcId="{316DFF6E-800D-4795-8C2A-F5E7B8F3F1C7}" destId="{F172A9D5-AE76-4E6F-BCD0-679C09760CBD}" srcOrd="0" destOrd="0" parTransId="{CE7F9C76-0610-4FF8-AEBD-81EFCF3CFCBA}" sibTransId="{A946125D-5998-4645-991C-9D19BB2E7334}"/>
    <dgm:cxn modelId="{6E5E9809-118A-4ADF-BAFC-0D732B45AE7A}" type="presOf" srcId="{F172A9D5-AE76-4E6F-BCD0-679C09760CBD}" destId="{FD8D313B-F992-42EF-B719-E8C46AC06895}" srcOrd="0" destOrd="0" presId="urn:microsoft.com/office/officeart/2005/8/layout/vList2"/>
    <dgm:cxn modelId="{36935C3C-01AD-46A2-9989-28354E6061A2}" type="presParOf" srcId="{B4C67382-CF2D-4103-8629-AD4C6FAED89A}" destId="{FD8D313B-F992-42EF-B719-E8C46AC0689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1035BF-B6C2-44A0-AFBC-CB0F6B323C7A}" type="doc">
      <dgm:prSet loTypeId="urn:microsoft.com/office/officeart/2005/8/layout/vList2" loCatId="list" qsTypeId="urn:microsoft.com/office/officeart/2005/8/quickstyle/3d7" qsCatId="3D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FAB38DC-0823-42FF-ACE5-58A658E56763}">
      <dgm:prSet custT="1"/>
      <dgm:spPr/>
      <dgm:t>
        <a:bodyPr/>
        <a:lstStyle/>
        <a:p>
          <a:pPr rtl="0"/>
          <a:r>
            <a:rPr lang="es-ES" sz="3600" dirty="0" smtClean="0"/>
            <a:t>GENERATION NET</a:t>
          </a:r>
          <a:endParaRPr lang="en-US" sz="3600" dirty="0"/>
        </a:p>
      </dgm:t>
    </dgm:pt>
    <dgm:pt modelId="{2A302CBF-DB45-4CEC-AACC-359B54C0817F}" type="parTrans" cxnId="{A8E037EB-CC06-49DE-88F5-002AECC38504}">
      <dgm:prSet/>
      <dgm:spPr/>
      <dgm:t>
        <a:bodyPr/>
        <a:lstStyle/>
        <a:p>
          <a:endParaRPr lang="en-US"/>
        </a:p>
      </dgm:t>
    </dgm:pt>
    <dgm:pt modelId="{1867E04A-2FD7-4D17-941F-89FAF87CF21F}" type="sibTrans" cxnId="{A8E037EB-CC06-49DE-88F5-002AECC38504}">
      <dgm:prSet/>
      <dgm:spPr/>
      <dgm:t>
        <a:bodyPr/>
        <a:lstStyle/>
        <a:p>
          <a:endParaRPr lang="en-US"/>
        </a:p>
      </dgm:t>
    </dgm:pt>
    <dgm:pt modelId="{DE888CAA-FB11-430D-8CE2-7CA371864259}" type="pres">
      <dgm:prSet presAssocID="{A01035BF-B6C2-44A0-AFBC-CB0F6B323C7A}" presName="linear" presStyleCnt="0">
        <dgm:presLayoutVars>
          <dgm:animLvl val="lvl"/>
          <dgm:resizeHandles val="exact"/>
        </dgm:presLayoutVars>
      </dgm:prSet>
      <dgm:spPr/>
    </dgm:pt>
    <dgm:pt modelId="{CE076918-AC81-478F-9008-957E97B48FCE}" type="pres">
      <dgm:prSet presAssocID="{AFAB38DC-0823-42FF-ACE5-58A658E56763}" presName="parentText" presStyleLbl="node1" presStyleIdx="0" presStyleCnt="1" custLinFactNeighborX="31746" custLinFactNeighborY="2870">
        <dgm:presLayoutVars>
          <dgm:chMax val="0"/>
          <dgm:bulletEnabled val="1"/>
        </dgm:presLayoutVars>
      </dgm:prSet>
      <dgm:spPr/>
    </dgm:pt>
  </dgm:ptLst>
  <dgm:cxnLst>
    <dgm:cxn modelId="{A8E037EB-CC06-49DE-88F5-002AECC38504}" srcId="{A01035BF-B6C2-44A0-AFBC-CB0F6B323C7A}" destId="{AFAB38DC-0823-42FF-ACE5-58A658E56763}" srcOrd="0" destOrd="0" parTransId="{2A302CBF-DB45-4CEC-AACC-359B54C0817F}" sibTransId="{1867E04A-2FD7-4D17-941F-89FAF87CF21F}"/>
    <dgm:cxn modelId="{C2A1DD2D-5D89-4523-8185-F0D1BCDFEE64}" type="presOf" srcId="{A01035BF-B6C2-44A0-AFBC-CB0F6B323C7A}" destId="{DE888CAA-FB11-430D-8CE2-7CA371864259}" srcOrd="0" destOrd="0" presId="urn:microsoft.com/office/officeart/2005/8/layout/vList2"/>
    <dgm:cxn modelId="{79C145C3-7013-4F4F-ABE2-2DB79EE240B1}" type="presOf" srcId="{AFAB38DC-0823-42FF-ACE5-58A658E56763}" destId="{CE076918-AC81-478F-9008-957E97B48FCE}" srcOrd="0" destOrd="0" presId="urn:microsoft.com/office/officeart/2005/8/layout/vList2"/>
    <dgm:cxn modelId="{B1AAAE82-B86E-4CCF-959F-3E2CBA642A21}" type="presParOf" srcId="{DE888CAA-FB11-430D-8CE2-7CA371864259}" destId="{CE076918-AC81-478F-9008-957E97B48FC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252C30-1CD8-40B9-BD90-860BE923EA7A}" type="doc">
      <dgm:prSet loTypeId="urn:microsoft.com/office/officeart/2005/8/layout/vList2" loCatId="list" qsTypeId="urn:microsoft.com/office/officeart/2005/8/quickstyle/3d9" qsCatId="3D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BB68E88E-1C42-4148-9224-6A44B999FF10}">
      <dgm:prSet/>
      <dgm:spPr/>
      <dgm:t>
        <a:bodyPr/>
        <a:lstStyle/>
        <a:p>
          <a:pPr rtl="0"/>
          <a:r>
            <a:rPr lang="es-ES" dirty="0" smtClean="0"/>
            <a:t>“LOS NET”</a:t>
          </a:r>
          <a:endParaRPr lang="en-US" dirty="0"/>
        </a:p>
      </dgm:t>
    </dgm:pt>
    <dgm:pt modelId="{327793D5-A9AF-439D-8FCD-37F00981BD98}" type="parTrans" cxnId="{071375C9-1A3A-4670-A252-6C1AC989C2BD}">
      <dgm:prSet/>
      <dgm:spPr/>
      <dgm:t>
        <a:bodyPr/>
        <a:lstStyle/>
        <a:p>
          <a:endParaRPr lang="en-US"/>
        </a:p>
      </dgm:t>
    </dgm:pt>
    <dgm:pt modelId="{3CEA52EE-9800-48CD-A8F4-477787196178}" type="sibTrans" cxnId="{071375C9-1A3A-4670-A252-6C1AC989C2BD}">
      <dgm:prSet/>
      <dgm:spPr/>
      <dgm:t>
        <a:bodyPr/>
        <a:lstStyle/>
        <a:p>
          <a:endParaRPr lang="en-US"/>
        </a:p>
      </dgm:t>
    </dgm:pt>
    <dgm:pt modelId="{80E45E69-A5CB-49A8-9E4A-5E120AAEA1B9}" type="pres">
      <dgm:prSet presAssocID="{2F252C30-1CD8-40B9-BD90-860BE923EA7A}" presName="linear" presStyleCnt="0">
        <dgm:presLayoutVars>
          <dgm:animLvl val="lvl"/>
          <dgm:resizeHandles val="exact"/>
        </dgm:presLayoutVars>
      </dgm:prSet>
      <dgm:spPr/>
    </dgm:pt>
    <dgm:pt modelId="{11EFA706-0872-462A-8DF7-C49CEE0E1EB7}" type="pres">
      <dgm:prSet presAssocID="{BB68E88E-1C42-4148-9224-6A44B999FF10}" presName="parentText" presStyleLbl="node1" presStyleIdx="0" presStyleCnt="1" custLinFactNeighborX="78261" custLinFactNeighborY="-697">
        <dgm:presLayoutVars>
          <dgm:chMax val="0"/>
          <dgm:bulletEnabled val="1"/>
        </dgm:presLayoutVars>
      </dgm:prSet>
      <dgm:spPr/>
    </dgm:pt>
  </dgm:ptLst>
  <dgm:cxnLst>
    <dgm:cxn modelId="{071375C9-1A3A-4670-A252-6C1AC989C2BD}" srcId="{2F252C30-1CD8-40B9-BD90-860BE923EA7A}" destId="{BB68E88E-1C42-4148-9224-6A44B999FF10}" srcOrd="0" destOrd="0" parTransId="{327793D5-A9AF-439D-8FCD-37F00981BD98}" sibTransId="{3CEA52EE-9800-48CD-A8F4-477787196178}"/>
    <dgm:cxn modelId="{BEF17093-EEB1-4336-B9A2-9128DC5F601C}" type="presOf" srcId="{2F252C30-1CD8-40B9-BD90-860BE923EA7A}" destId="{80E45E69-A5CB-49A8-9E4A-5E120AAEA1B9}" srcOrd="0" destOrd="0" presId="urn:microsoft.com/office/officeart/2005/8/layout/vList2"/>
    <dgm:cxn modelId="{B28FCDC8-F998-40CF-A7E8-9AF8AAB5A84A}" type="presOf" srcId="{BB68E88E-1C42-4148-9224-6A44B999FF10}" destId="{11EFA706-0872-462A-8DF7-C49CEE0E1EB7}" srcOrd="0" destOrd="0" presId="urn:microsoft.com/office/officeart/2005/8/layout/vList2"/>
    <dgm:cxn modelId="{2C07DACB-A953-4D50-9E61-D87974C032E3}" type="presParOf" srcId="{80E45E69-A5CB-49A8-9E4A-5E120AAEA1B9}" destId="{11EFA706-0872-462A-8DF7-C49CEE0E1E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6CF66B-BBDB-4204-93BF-72BC001C4104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38F6E11-1F82-4520-8DA0-9A9D62D92E86}">
      <dgm:prSet/>
      <dgm:spPr/>
      <dgm:t>
        <a:bodyPr/>
        <a:lstStyle/>
        <a:p>
          <a:pPr rtl="0"/>
          <a:r>
            <a:rPr lang="es-ES" dirty="0" smtClean="0"/>
            <a:t>Los </a:t>
          </a:r>
          <a:r>
            <a:rPr lang="es-ES" dirty="0" err="1" smtClean="0"/>
            <a:t>Nets</a:t>
          </a:r>
          <a:r>
            <a:rPr lang="es-ES" dirty="0" smtClean="0"/>
            <a:t> se </a:t>
          </a:r>
          <a:r>
            <a:rPr lang="es-ES" dirty="0" err="1" smtClean="0"/>
            <a:t>caracterixarn</a:t>
          </a:r>
          <a:r>
            <a:rPr lang="es-ES" dirty="0" smtClean="0"/>
            <a:t> por:</a:t>
          </a:r>
          <a:endParaRPr lang="en-US" dirty="0"/>
        </a:p>
      </dgm:t>
    </dgm:pt>
    <dgm:pt modelId="{92F3ACA4-FBEA-4010-800F-D56BA7E5DD26}" type="parTrans" cxnId="{9CBBB88E-CF01-4A3A-9C5F-09F8A4301E19}">
      <dgm:prSet/>
      <dgm:spPr/>
      <dgm:t>
        <a:bodyPr/>
        <a:lstStyle/>
        <a:p>
          <a:endParaRPr lang="en-US"/>
        </a:p>
      </dgm:t>
    </dgm:pt>
    <dgm:pt modelId="{29558B22-C8BD-4E26-BD13-507AF51A24ED}" type="sibTrans" cxnId="{9CBBB88E-CF01-4A3A-9C5F-09F8A4301E19}">
      <dgm:prSet/>
      <dgm:spPr/>
      <dgm:t>
        <a:bodyPr/>
        <a:lstStyle/>
        <a:p>
          <a:endParaRPr lang="en-US"/>
        </a:p>
      </dgm:t>
    </dgm:pt>
    <dgm:pt modelId="{D1CCC8EE-6452-40FD-9469-4A557A814C17}" type="pres">
      <dgm:prSet presAssocID="{836CF66B-BBDB-4204-93BF-72BC001C4104}" presName="linear" presStyleCnt="0">
        <dgm:presLayoutVars>
          <dgm:animLvl val="lvl"/>
          <dgm:resizeHandles val="exact"/>
        </dgm:presLayoutVars>
      </dgm:prSet>
      <dgm:spPr/>
    </dgm:pt>
    <dgm:pt modelId="{617BB9CB-5D8D-49AD-A1F5-6268C0CC6EC1}" type="pres">
      <dgm:prSet presAssocID="{938F6E11-1F82-4520-8DA0-9A9D62D92E8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CBBB88E-CF01-4A3A-9C5F-09F8A4301E19}" srcId="{836CF66B-BBDB-4204-93BF-72BC001C4104}" destId="{938F6E11-1F82-4520-8DA0-9A9D62D92E86}" srcOrd="0" destOrd="0" parTransId="{92F3ACA4-FBEA-4010-800F-D56BA7E5DD26}" sibTransId="{29558B22-C8BD-4E26-BD13-507AF51A24ED}"/>
    <dgm:cxn modelId="{59F2D328-C925-401B-9796-0ED44CE7FA6D}" type="presOf" srcId="{836CF66B-BBDB-4204-93BF-72BC001C4104}" destId="{D1CCC8EE-6452-40FD-9469-4A557A814C17}" srcOrd="0" destOrd="0" presId="urn:microsoft.com/office/officeart/2005/8/layout/vList2"/>
    <dgm:cxn modelId="{8ADF9ED8-EA20-4E0B-A606-B67110ECC2B0}" type="presOf" srcId="{938F6E11-1F82-4520-8DA0-9A9D62D92E86}" destId="{617BB9CB-5D8D-49AD-A1F5-6268C0CC6EC1}" srcOrd="0" destOrd="0" presId="urn:microsoft.com/office/officeart/2005/8/layout/vList2"/>
    <dgm:cxn modelId="{520336D8-A72F-4ABE-9AEF-C32C896EB56A}" type="presParOf" srcId="{D1CCC8EE-6452-40FD-9469-4A557A814C17}" destId="{617BB9CB-5D8D-49AD-A1F5-6268C0CC6EC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B6AF37-69BD-4875-8A9B-31ACF71A0FE0}" type="doc">
      <dgm:prSet loTypeId="urn:microsoft.com/office/officeart/2005/8/layout/vList2" loCatId="list" qsTypeId="urn:microsoft.com/office/officeart/2005/8/quickstyle/3d9" qsCatId="3D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51F17EE-F4C4-4780-828B-A1DA298F158D}">
      <dgm:prSet/>
      <dgm:spPr/>
      <dgm:t>
        <a:bodyPr/>
        <a:lstStyle/>
        <a:p>
          <a:pPr rtl="0"/>
          <a:r>
            <a:rPr lang="en-US" b="1" dirty="0" err="1" smtClean="0"/>
            <a:t>Implicaciones</a:t>
          </a:r>
          <a:r>
            <a:rPr lang="en-US" b="1" dirty="0" smtClean="0"/>
            <a:t> </a:t>
          </a:r>
          <a:r>
            <a:rPr lang="en-US" b="1" dirty="0" err="1" smtClean="0"/>
            <a:t>educativas</a:t>
          </a:r>
          <a:endParaRPr lang="en-US" dirty="0"/>
        </a:p>
      </dgm:t>
    </dgm:pt>
    <dgm:pt modelId="{ABB9D865-4166-4E05-A60B-50B4FCFBE8D7}" type="parTrans" cxnId="{6A91620A-F892-4204-BE4C-4DE44031C3BB}">
      <dgm:prSet/>
      <dgm:spPr/>
      <dgm:t>
        <a:bodyPr/>
        <a:lstStyle/>
        <a:p>
          <a:endParaRPr lang="en-US"/>
        </a:p>
      </dgm:t>
    </dgm:pt>
    <dgm:pt modelId="{CFA78256-F867-4F36-8629-21B1B88CAFA4}" type="sibTrans" cxnId="{6A91620A-F892-4204-BE4C-4DE44031C3BB}">
      <dgm:prSet/>
      <dgm:spPr/>
      <dgm:t>
        <a:bodyPr/>
        <a:lstStyle/>
        <a:p>
          <a:endParaRPr lang="en-US"/>
        </a:p>
      </dgm:t>
    </dgm:pt>
    <dgm:pt modelId="{29611E1F-7CA0-4D9A-9695-E44D7BC17F22}" type="pres">
      <dgm:prSet presAssocID="{29B6AF37-69BD-4875-8A9B-31ACF71A0FE0}" presName="linear" presStyleCnt="0">
        <dgm:presLayoutVars>
          <dgm:animLvl val="lvl"/>
          <dgm:resizeHandles val="exact"/>
        </dgm:presLayoutVars>
      </dgm:prSet>
      <dgm:spPr/>
    </dgm:pt>
    <dgm:pt modelId="{6B3211D4-D203-4AC5-AF44-0EF48B4E678E}" type="pres">
      <dgm:prSet presAssocID="{B51F17EE-F4C4-4780-828B-A1DA298F158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A91620A-F892-4204-BE4C-4DE44031C3BB}" srcId="{29B6AF37-69BD-4875-8A9B-31ACF71A0FE0}" destId="{B51F17EE-F4C4-4780-828B-A1DA298F158D}" srcOrd="0" destOrd="0" parTransId="{ABB9D865-4166-4E05-A60B-50B4FCFBE8D7}" sibTransId="{CFA78256-F867-4F36-8629-21B1B88CAFA4}"/>
    <dgm:cxn modelId="{F1F52610-4BF4-45AA-BD30-80A322E60989}" type="presOf" srcId="{29B6AF37-69BD-4875-8A9B-31ACF71A0FE0}" destId="{29611E1F-7CA0-4D9A-9695-E44D7BC17F22}" srcOrd="0" destOrd="0" presId="urn:microsoft.com/office/officeart/2005/8/layout/vList2"/>
    <dgm:cxn modelId="{2EB2651F-2C86-4759-895F-2257B3796695}" type="presOf" srcId="{B51F17EE-F4C4-4780-828B-A1DA298F158D}" destId="{6B3211D4-D203-4AC5-AF44-0EF48B4E678E}" srcOrd="0" destOrd="0" presId="urn:microsoft.com/office/officeart/2005/8/layout/vList2"/>
    <dgm:cxn modelId="{AB372488-4328-4B81-86F4-7491B9B7953F}" type="presParOf" srcId="{29611E1F-7CA0-4D9A-9695-E44D7BC17F22}" destId="{6B3211D4-D203-4AC5-AF44-0EF48B4E678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A24622-5B22-4289-A0A6-9654060AA65B}" type="doc">
      <dgm:prSet loTypeId="urn:microsoft.com/office/officeart/2005/8/layout/vList2" loCatId="list" qsTypeId="urn:microsoft.com/office/officeart/2005/8/quickstyle/3d9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7973AFA-FB71-4B6E-8ADC-E98E18453112}">
      <dgm:prSet/>
      <dgm:spPr/>
      <dgm:t>
        <a:bodyPr/>
        <a:lstStyle/>
        <a:p>
          <a:pPr rtl="0"/>
          <a:r>
            <a:rPr lang="es-ES" b="1" dirty="0" smtClean="0"/>
            <a:t>Los nuevos ambientes de aprendizajes</a:t>
          </a:r>
          <a:endParaRPr lang="en-US" dirty="0"/>
        </a:p>
      </dgm:t>
    </dgm:pt>
    <dgm:pt modelId="{16F583C1-23D1-4F5F-A5D4-8D6481F34741}" type="parTrans" cxnId="{9352D641-E0F3-427A-905E-5C932D8E73AE}">
      <dgm:prSet/>
      <dgm:spPr/>
      <dgm:t>
        <a:bodyPr/>
        <a:lstStyle/>
        <a:p>
          <a:endParaRPr lang="en-US"/>
        </a:p>
      </dgm:t>
    </dgm:pt>
    <dgm:pt modelId="{8F0F3FBB-C244-462A-BB11-D468EC739E20}" type="sibTrans" cxnId="{9352D641-E0F3-427A-905E-5C932D8E73AE}">
      <dgm:prSet/>
      <dgm:spPr/>
      <dgm:t>
        <a:bodyPr/>
        <a:lstStyle/>
        <a:p>
          <a:endParaRPr lang="en-US"/>
        </a:p>
      </dgm:t>
    </dgm:pt>
    <dgm:pt modelId="{255F8E03-318E-41F1-A02B-33EC00FC1FDF}" type="pres">
      <dgm:prSet presAssocID="{8BA24622-5B22-4289-A0A6-9654060AA65B}" presName="linear" presStyleCnt="0">
        <dgm:presLayoutVars>
          <dgm:animLvl val="lvl"/>
          <dgm:resizeHandles val="exact"/>
        </dgm:presLayoutVars>
      </dgm:prSet>
      <dgm:spPr/>
    </dgm:pt>
    <dgm:pt modelId="{92E001E3-D4B5-474C-8F02-A67145B64607}" type="pres">
      <dgm:prSet presAssocID="{67973AFA-FB71-4B6E-8ADC-E98E1845311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352D641-E0F3-427A-905E-5C932D8E73AE}" srcId="{8BA24622-5B22-4289-A0A6-9654060AA65B}" destId="{67973AFA-FB71-4B6E-8ADC-E98E18453112}" srcOrd="0" destOrd="0" parTransId="{16F583C1-23D1-4F5F-A5D4-8D6481F34741}" sibTransId="{8F0F3FBB-C244-462A-BB11-D468EC739E20}"/>
    <dgm:cxn modelId="{7A0E1BF6-AD10-4C8D-BCEA-FCADB8798F53}" type="presOf" srcId="{8BA24622-5B22-4289-A0A6-9654060AA65B}" destId="{255F8E03-318E-41F1-A02B-33EC00FC1FDF}" srcOrd="0" destOrd="0" presId="urn:microsoft.com/office/officeart/2005/8/layout/vList2"/>
    <dgm:cxn modelId="{FFA88A11-0387-46CF-A829-024331FEA9B0}" type="presOf" srcId="{67973AFA-FB71-4B6E-8ADC-E98E18453112}" destId="{92E001E3-D4B5-474C-8F02-A67145B64607}" srcOrd="0" destOrd="0" presId="urn:microsoft.com/office/officeart/2005/8/layout/vList2"/>
    <dgm:cxn modelId="{D31FC0A5-EA0E-47C9-8273-26C6CE62A986}" type="presParOf" srcId="{255F8E03-318E-41F1-A02B-33EC00FC1FDF}" destId="{92E001E3-D4B5-474C-8F02-A67145B6460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B8EDF6-84C8-4EC6-816F-5B6600206917}" type="doc">
      <dgm:prSet loTypeId="urn:microsoft.com/office/officeart/2005/8/layout/vList2" loCatId="list" qsTypeId="urn:microsoft.com/office/officeart/2005/8/quickstyle/3d5" qsCatId="3D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B77D694-A10C-43BC-9D01-D224CCEDEE45}">
      <dgm:prSet/>
      <dgm:spPr/>
      <dgm:t>
        <a:bodyPr/>
        <a:lstStyle/>
        <a:p>
          <a:pPr rtl="0"/>
          <a:r>
            <a:rPr lang="en-US" b="1" dirty="0" smtClean="0"/>
            <a:t>EL ENFOQUE "AEI"</a:t>
          </a:r>
          <a:endParaRPr lang="en-US" dirty="0"/>
        </a:p>
      </dgm:t>
    </dgm:pt>
    <dgm:pt modelId="{1D5555FC-7FE6-41FE-AA08-3F37E35925C8}" type="parTrans" cxnId="{6CECF7C6-9475-4527-9C47-B6CD6E111B01}">
      <dgm:prSet/>
      <dgm:spPr/>
      <dgm:t>
        <a:bodyPr/>
        <a:lstStyle/>
        <a:p>
          <a:endParaRPr lang="en-US"/>
        </a:p>
      </dgm:t>
    </dgm:pt>
    <dgm:pt modelId="{2CECA9C4-7FC9-4564-8123-A8E93A7DD47B}" type="sibTrans" cxnId="{6CECF7C6-9475-4527-9C47-B6CD6E111B01}">
      <dgm:prSet/>
      <dgm:spPr/>
      <dgm:t>
        <a:bodyPr/>
        <a:lstStyle/>
        <a:p>
          <a:endParaRPr lang="en-US"/>
        </a:p>
      </dgm:t>
    </dgm:pt>
    <dgm:pt modelId="{AA2F7951-74AF-4B7B-9351-D95385D797E9}" type="pres">
      <dgm:prSet presAssocID="{A6B8EDF6-84C8-4EC6-816F-5B6600206917}" presName="linear" presStyleCnt="0">
        <dgm:presLayoutVars>
          <dgm:animLvl val="lvl"/>
          <dgm:resizeHandles val="exact"/>
        </dgm:presLayoutVars>
      </dgm:prSet>
      <dgm:spPr/>
    </dgm:pt>
    <dgm:pt modelId="{9A6FD689-1B48-4E59-9260-605C66E2C754}" type="pres">
      <dgm:prSet presAssocID="{BB77D694-A10C-43BC-9D01-D224CCEDEE4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CECF7C6-9475-4527-9C47-B6CD6E111B01}" srcId="{A6B8EDF6-84C8-4EC6-816F-5B6600206917}" destId="{BB77D694-A10C-43BC-9D01-D224CCEDEE45}" srcOrd="0" destOrd="0" parTransId="{1D5555FC-7FE6-41FE-AA08-3F37E35925C8}" sibTransId="{2CECA9C4-7FC9-4564-8123-A8E93A7DD47B}"/>
    <dgm:cxn modelId="{425B84ED-9693-4D93-B265-E16CC9610A5D}" type="presOf" srcId="{BB77D694-A10C-43BC-9D01-D224CCEDEE45}" destId="{9A6FD689-1B48-4E59-9260-605C66E2C754}" srcOrd="0" destOrd="0" presId="urn:microsoft.com/office/officeart/2005/8/layout/vList2"/>
    <dgm:cxn modelId="{DEC821A8-4522-40F1-B247-AC8F6A9AC55C}" type="presOf" srcId="{A6B8EDF6-84C8-4EC6-816F-5B6600206917}" destId="{AA2F7951-74AF-4B7B-9351-D95385D797E9}" srcOrd="0" destOrd="0" presId="urn:microsoft.com/office/officeart/2005/8/layout/vList2"/>
    <dgm:cxn modelId="{A48FB146-B7A9-41F1-85FC-1025FE96E0C9}" type="presParOf" srcId="{AA2F7951-74AF-4B7B-9351-D95385D797E9}" destId="{9A6FD689-1B48-4E59-9260-605C66E2C75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3644DC0-CFF2-47E9-AA74-559B0BD0BA38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A01A339-D2BF-4DDC-BD92-D9B9D62A098F}">
      <dgm:prSet/>
      <dgm:spPr/>
      <dgm:t>
        <a:bodyPr/>
        <a:lstStyle/>
        <a:p>
          <a:pPr rtl="0"/>
          <a:r>
            <a:rPr lang="es-ES" dirty="0" smtClean="0"/>
            <a:t>ESTRATEGIA A PARTIR DE UN ENFOQUE AEI</a:t>
          </a:r>
          <a:endParaRPr lang="en-US" dirty="0"/>
        </a:p>
      </dgm:t>
    </dgm:pt>
    <dgm:pt modelId="{0663324E-0F47-4B48-BE40-11C109D36F04}" type="parTrans" cxnId="{968A2BA5-02B6-4F70-84FC-4DE12F0DE1EF}">
      <dgm:prSet/>
      <dgm:spPr/>
      <dgm:t>
        <a:bodyPr/>
        <a:lstStyle/>
        <a:p>
          <a:endParaRPr lang="en-US"/>
        </a:p>
      </dgm:t>
    </dgm:pt>
    <dgm:pt modelId="{EB651EBD-E794-4B17-8B95-77D2A087038C}" type="sibTrans" cxnId="{968A2BA5-02B6-4F70-84FC-4DE12F0DE1EF}">
      <dgm:prSet/>
      <dgm:spPr/>
      <dgm:t>
        <a:bodyPr/>
        <a:lstStyle/>
        <a:p>
          <a:endParaRPr lang="en-US"/>
        </a:p>
      </dgm:t>
    </dgm:pt>
    <dgm:pt modelId="{178AF094-981D-4AFA-9744-0A1AD277BB8B}" type="pres">
      <dgm:prSet presAssocID="{93644DC0-CFF2-47E9-AA74-559B0BD0BA38}" presName="linear" presStyleCnt="0">
        <dgm:presLayoutVars>
          <dgm:animLvl val="lvl"/>
          <dgm:resizeHandles val="exact"/>
        </dgm:presLayoutVars>
      </dgm:prSet>
      <dgm:spPr/>
    </dgm:pt>
    <dgm:pt modelId="{E6A0C9D3-A411-4C28-B061-6E7F0A999212}" type="pres">
      <dgm:prSet presAssocID="{4A01A339-D2BF-4DDC-BD92-D9B9D62A098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68A2BA5-02B6-4F70-84FC-4DE12F0DE1EF}" srcId="{93644DC0-CFF2-47E9-AA74-559B0BD0BA38}" destId="{4A01A339-D2BF-4DDC-BD92-D9B9D62A098F}" srcOrd="0" destOrd="0" parTransId="{0663324E-0F47-4B48-BE40-11C109D36F04}" sibTransId="{EB651EBD-E794-4B17-8B95-77D2A087038C}"/>
    <dgm:cxn modelId="{664636BA-886E-42A1-9E99-303A174B429F}" type="presOf" srcId="{4A01A339-D2BF-4DDC-BD92-D9B9D62A098F}" destId="{E6A0C9D3-A411-4C28-B061-6E7F0A999212}" srcOrd="0" destOrd="0" presId="urn:microsoft.com/office/officeart/2005/8/layout/vList2"/>
    <dgm:cxn modelId="{F84B9B92-8BA2-408B-AABE-DEB9F03216E5}" type="presOf" srcId="{93644DC0-CFF2-47E9-AA74-559B0BD0BA38}" destId="{178AF094-981D-4AFA-9744-0A1AD277BB8B}" srcOrd="0" destOrd="0" presId="urn:microsoft.com/office/officeart/2005/8/layout/vList2"/>
    <dgm:cxn modelId="{109F8540-5580-436E-84A0-E823EB97CD17}" type="presParOf" srcId="{178AF094-981D-4AFA-9744-0A1AD277BB8B}" destId="{E6A0C9D3-A411-4C28-B061-6E7F0A99921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8808111-DD5A-43D8-837B-D5BFAFD559BC}" type="doc">
      <dgm:prSet loTypeId="urn:microsoft.com/office/officeart/2005/8/layout/vList2" loCatId="list" qsTypeId="urn:microsoft.com/office/officeart/2005/8/quickstyle/simple3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CF62456-9D7E-4F4B-9061-ABB997CEE683}">
      <dgm:prSet/>
      <dgm:spPr/>
      <dgm:t>
        <a:bodyPr/>
        <a:lstStyle/>
        <a:p>
          <a:pPr rtl="0"/>
          <a:r>
            <a:rPr lang="en-US" b="1" dirty="0" smtClean="0"/>
            <a:t>EL DISEÑO DIDÁCTICO</a:t>
          </a:r>
          <a:endParaRPr lang="en-US" dirty="0"/>
        </a:p>
      </dgm:t>
    </dgm:pt>
    <dgm:pt modelId="{7FD92A12-9D57-431C-ABBC-E741127E120C}" type="parTrans" cxnId="{E85D927B-C952-41A7-A036-8C607B78A549}">
      <dgm:prSet/>
      <dgm:spPr/>
      <dgm:t>
        <a:bodyPr/>
        <a:lstStyle/>
        <a:p>
          <a:endParaRPr lang="en-US"/>
        </a:p>
      </dgm:t>
    </dgm:pt>
    <dgm:pt modelId="{3E0925D7-0972-4A98-A94A-927056C767CA}" type="sibTrans" cxnId="{E85D927B-C952-41A7-A036-8C607B78A549}">
      <dgm:prSet/>
      <dgm:spPr/>
      <dgm:t>
        <a:bodyPr/>
        <a:lstStyle/>
        <a:p>
          <a:endParaRPr lang="en-US"/>
        </a:p>
      </dgm:t>
    </dgm:pt>
    <dgm:pt modelId="{41DE57B1-37AF-4341-8A10-8F165EF9B0E2}" type="pres">
      <dgm:prSet presAssocID="{B8808111-DD5A-43D8-837B-D5BFAFD559BC}" presName="linear" presStyleCnt="0">
        <dgm:presLayoutVars>
          <dgm:animLvl val="lvl"/>
          <dgm:resizeHandles val="exact"/>
        </dgm:presLayoutVars>
      </dgm:prSet>
      <dgm:spPr/>
    </dgm:pt>
    <dgm:pt modelId="{84E2BA93-48C3-4664-9DD9-2C53EFD8BCFE}" type="pres">
      <dgm:prSet presAssocID="{FCF62456-9D7E-4F4B-9061-ABB997CEE68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67FD969-B9AD-4195-AF6A-7620AB3823C4}" type="presOf" srcId="{B8808111-DD5A-43D8-837B-D5BFAFD559BC}" destId="{41DE57B1-37AF-4341-8A10-8F165EF9B0E2}" srcOrd="0" destOrd="0" presId="urn:microsoft.com/office/officeart/2005/8/layout/vList2"/>
    <dgm:cxn modelId="{E85D927B-C952-41A7-A036-8C607B78A549}" srcId="{B8808111-DD5A-43D8-837B-D5BFAFD559BC}" destId="{FCF62456-9D7E-4F4B-9061-ABB997CEE683}" srcOrd="0" destOrd="0" parTransId="{7FD92A12-9D57-431C-ABBC-E741127E120C}" sibTransId="{3E0925D7-0972-4A98-A94A-927056C767CA}"/>
    <dgm:cxn modelId="{C2B389E4-352F-4C2D-8588-A5BD23152573}" type="presOf" srcId="{FCF62456-9D7E-4F4B-9061-ABB997CEE683}" destId="{84E2BA93-48C3-4664-9DD9-2C53EFD8BCFE}" srcOrd="0" destOrd="0" presId="urn:microsoft.com/office/officeart/2005/8/layout/vList2"/>
    <dgm:cxn modelId="{55AC1E27-3FB2-4B17-A6FC-F9FDF756D898}" type="presParOf" srcId="{41DE57B1-37AF-4341-8A10-8F165EF9B0E2}" destId="{84E2BA93-48C3-4664-9DD9-2C53EFD8BC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18CD06-635D-41F0-B66F-F7F3CBBA7403}">
      <dsp:nvSpPr>
        <dsp:cNvPr id="0" name=""/>
        <dsp:cNvSpPr/>
      </dsp:nvSpPr>
      <dsp:spPr>
        <a:xfrm>
          <a:off x="0" y="138312"/>
          <a:ext cx="7772400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smtClean="0"/>
            <a:t>MÁS ALLÁ DEL SALÓN DE CLASES: LOS NUEVOS</a:t>
          </a:r>
          <a:br>
            <a:rPr lang="es-ES" sz="3000" kern="1200" dirty="0" smtClean="0"/>
          </a:br>
          <a:r>
            <a:rPr lang="en-US" sz="3000" kern="1200" dirty="0" smtClean="0"/>
            <a:t>AMBIENTES DE APRENDIZAJES</a:t>
          </a:r>
          <a:endParaRPr lang="en-US" sz="3000" kern="1200" dirty="0"/>
        </a:p>
      </dsp:txBody>
      <dsp:txXfrm>
        <a:off x="0" y="138312"/>
        <a:ext cx="7772400" cy="11934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8D313B-F992-42EF-B719-E8C46AC06895}">
      <dsp:nvSpPr>
        <dsp:cNvPr id="0" name=""/>
        <dsp:cNvSpPr/>
      </dsp:nvSpPr>
      <dsp:spPr>
        <a:xfrm>
          <a:off x="0" y="328"/>
          <a:ext cx="6705600" cy="7915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300" kern="1200" dirty="0" smtClean="0"/>
            <a:t>REFLEXIÓN Y CONCLUSIONES</a:t>
          </a:r>
          <a:endParaRPr lang="en-US" sz="3300" kern="1200" dirty="0"/>
        </a:p>
      </dsp:txBody>
      <dsp:txXfrm>
        <a:off x="0" y="328"/>
        <a:ext cx="6705600" cy="7915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076918-AC81-478F-9008-957E97B48FCE}">
      <dsp:nvSpPr>
        <dsp:cNvPr id="0" name=""/>
        <dsp:cNvSpPr/>
      </dsp:nvSpPr>
      <dsp:spPr>
        <a:xfrm>
          <a:off x="0" y="662"/>
          <a:ext cx="4800600" cy="7152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/>
            <a:t>GENERATION NET</a:t>
          </a:r>
          <a:endParaRPr lang="en-US" sz="3600" kern="1200" dirty="0"/>
        </a:p>
      </dsp:txBody>
      <dsp:txXfrm>
        <a:off x="0" y="662"/>
        <a:ext cx="4800600" cy="7152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EFA706-0872-462A-8DF7-C49CEE0E1EB7}">
      <dsp:nvSpPr>
        <dsp:cNvPr id="0" name=""/>
        <dsp:cNvSpPr/>
      </dsp:nvSpPr>
      <dsp:spPr>
        <a:xfrm>
          <a:off x="0" y="0"/>
          <a:ext cx="3505200" cy="11272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  <a:sp3d extrusionH="28000" prstMaterial="matte"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700" kern="1200" dirty="0" smtClean="0"/>
            <a:t>“LOS NET”</a:t>
          </a:r>
          <a:endParaRPr lang="en-US" sz="4700" kern="1200" dirty="0"/>
        </a:p>
      </dsp:txBody>
      <dsp:txXfrm>
        <a:off x="0" y="0"/>
        <a:ext cx="3505200" cy="112729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7BB9CB-5D8D-49AD-A1F5-6268C0CC6EC1}">
      <dsp:nvSpPr>
        <dsp:cNvPr id="0" name=""/>
        <dsp:cNvSpPr/>
      </dsp:nvSpPr>
      <dsp:spPr>
        <a:xfrm>
          <a:off x="0" y="10198"/>
          <a:ext cx="5410200" cy="69556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smtClean="0"/>
            <a:t>Los </a:t>
          </a:r>
          <a:r>
            <a:rPr lang="es-ES" sz="2900" kern="1200" dirty="0" err="1" smtClean="0"/>
            <a:t>Nets</a:t>
          </a:r>
          <a:r>
            <a:rPr lang="es-ES" sz="2900" kern="1200" dirty="0" smtClean="0"/>
            <a:t> se </a:t>
          </a:r>
          <a:r>
            <a:rPr lang="es-ES" sz="2900" kern="1200" dirty="0" err="1" smtClean="0"/>
            <a:t>caracterixarn</a:t>
          </a:r>
          <a:r>
            <a:rPr lang="es-ES" sz="2900" kern="1200" dirty="0" smtClean="0"/>
            <a:t> por:</a:t>
          </a:r>
          <a:endParaRPr lang="en-US" sz="2900" kern="1200" dirty="0"/>
        </a:p>
      </dsp:txBody>
      <dsp:txXfrm>
        <a:off x="0" y="10198"/>
        <a:ext cx="5410200" cy="69556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3211D4-D203-4AC5-AF44-0EF48B4E678E}">
      <dsp:nvSpPr>
        <dsp:cNvPr id="0" name=""/>
        <dsp:cNvSpPr/>
      </dsp:nvSpPr>
      <dsp:spPr>
        <a:xfrm>
          <a:off x="0" y="169708"/>
          <a:ext cx="8229600" cy="136714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  <a:sp3d extrusionH="28000" prstMaterial="matte"/>
        </a:bodyPr>
        <a:lstStyle/>
        <a:p>
          <a:pPr lvl="0" algn="l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b="1" kern="1200" dirty="0" err="1" smtClean="0"/>
            <a:t>Implicaciones</a:t>
          </a:r>
          <a:r>
            <a:rPr lang="en-US" sz="5700" b="1" kern="1200" dirty="0" smtClean="0"/>
            <a:t> </a:t>
          </a:r>
          <a:r>
            <a:rPr lang="en-US" sz="5700" b="1" kern="1200" dirty="0" err="1" smtClean="0"/>
            <a:t>educativas</a:t>
          </a:r>
          <a:endParaRPr lang="en-US" sz="5700" kern="1200" dirty="0"/>
        </a:p>
      </dsp:txBody>
      <dsp:txXfrm>
        <a:off x="0" y="169708"/>
        <a:ext cx="8229600" cy="136714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E001E3-D4B5-474C-8F02-A67145B64607}">
      <dsp:nvSpPr>
        <dsp:cNvPr id="0" name=""/>
        <dsp:cNvSpPr/>
      </dsp:nvSpPr>
      <dsp:spPr>
        <a:xfrm>
          <a:off x="0" y="151762"/>
          <a:ext cx="75438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  <a:sp3d extrusionH="28000" prstMaterial="matte"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500" b="1" kern="1200" dirty="0" smtClean="0"/>
            <a:t>Los nuevos ambientes de aprendizajes</a:t>
          </a:r>
          <a:endParaRPr lang="en-US" sz="3500" kern="1200" dirty="0"/>
        </a:p>
      </dsp:txBody>
      <dsp:txXfrm>
        <a:off x="0" y="151762"/>
        <a:ext cx="7543800" cy="83947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6FD689-1B48-4E59-9260-605C66E2C754}">
      <dsp:nvSpPr>
        <dsp:cNvPr id="0" name=""/>
        <dsp:cNvSpPr/>
      </dsp:nvSpPr>
      <dsp:spPr>
        <a:xfrm>
          <a:off x="0" y="7852"/>
          <a:ext cx="6553200" cy="11272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b="1" kern="1200" dirty="0" smtClean="0"/>
            <a:t>EL ENFOQUE "AEI"</a:t>
          </a:r>
          <a:endParaRPr lang="en-US" sz="4700" kern="1200" dirty="0"/>
        </a:p>
      </dsp:txBody>
      <dsp:txXfrm>
        <a:off x="0" y="7852"/>
        <a:ext cx="6553200" cy="112729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A0C9D3-A411-4C28-B061-6E7F0A999212}">
      <dsp:nvSpPr>
        <dsp:cNvPr id="0" name=""/>
        <dsp:cNvSpPr/>
      </dsp:nvSpPr>
      <dsp:spPr>
        <a:xfrm>
          <a:off x="0" y="151762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500" kern="1200" dirty="0" smtClean="0"/>
            <a:t>ESTRATEGIA A PARTIR DE UN ENFOQUE AEI</a:t>
          </a:r>
          <a:endParaRPr lang="en-US" sz="3500" kern="1200" dirty="0"/>
        </a:p>
      </dsp:txBody>
      <dsp:txXfrm>
        <a:off x="0" y="151762"/>
        <a:ext cx="8229600" cy="83947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E2BA93-48C3-4664-9DD9-2C53EFD8BCFE}">
      <dsp:nvSpPr>
        <dsp:cNvPr id="0" name=""/>
        <dsp:cNvSpPr/>
      </dsp:nvSpPr>
      <dsp:spPr>
        <a:xfrm>
          <a:off x="0" y="328"/>
          <a:ext cx="5715000" cy="79150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EL DISEÑO DIDÁCTICO</a:t>
          </a:r>
          <a:endParaRPr lang="en-US" sz="3300" kern="1200" dirty="0"/>
        </a:p>
      </dsp:txBody>
      <dsp:txXfrm>
        <a:off x="0" y="328"/>
        <a:ext cx="5715000" cy="791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4919B-4248-4969-9FE6-CEEAE34757C5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5BD02-7C91-4B71-B19B-A0BC4C2C3397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BD02-7C91-4B71-B19B-A0BC4C2C339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445F7-4937-4C82-82B2-573AA224CAE2}" type="datetimeFigureOut">
              <a:rPr lang="en-US" smtClean="0"/>
              <a:t>6/12/2010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74B02-AB41-49C6-8172-A83A0591FDC5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gif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http://www.telefonica.net/web2/formaciontic/metodos%20didacticos/imagenes/t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8425" y="4505325"/>
            <a:ext cx="2695575" cy="2352675"/>
          </a:xfrm>
          <a:prstGeom prst="rect">
            <a:avLst/>
          </a:prstGeom>
          <a:noFill/>
        </p:spPr>
      </p:pic>
      <p:graphicFrame>
        <p:nvGraphicFramePr>
          <p:cNvPr id="4" name="3 Diagrama"/>
          <p:cNvGraphicFramePr/>
          <p:nvPr/>
        </p:nvGraphicFramePr>
        <p:xfrm>
          <a:off x="838200" y="304800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458200" cy="4876800"/>
          </a:xfrm>
        </p:spPr>
        <p:txBody>
          <a:bodyPr>
            <a:normAutofit/>
          </a:bodyPr>
          <a:lstStyle/>
          <a:p>
            <a:pPr algn="just"/>
            <a:r>
              <a:rPr lang="es-ES" sz="2400" dirty="0">
                <a:solidFill>
                  <a:schemeClr val="tx1"/>
                </a:solidFill>
                <a:latin typeface="TimesNewRoman"/>
              </a:rPr>
              <a:t>L</a:t>
            </a:r>
            <a:r>
              <a:rPr lang="es-ES" sz="2400" baseline="0" dirty="0" smtClean="0">
                <a:solidFill>
                  <a:schemeClr val="tx1"/>
                </a:solidFill>
                <a:latin typeface="TimesNewRoman"/>
              </a:rPr>
              <a:t>as ventajas de los nuevos ambientes de aprendizajes como forma de organizar</a:t>
            </a:r>
            <a:r>
              <a:rPr lang="es-ES" sz="2400" dirty="0" smtClean="0">
                <a:solidFill>
                  <a:schemeClr val="tx1"/>
                </a:solidFill>
                <a:latin typeface="TimesNewRoman"/>
              </a:rPr>
              <a:t> </a:t>
            </a:r>
            <a:r>
              <a:rPr lang="es-ES" sz="2400" baseline="0" dirty="0" smtClean="0">
                <a:solidFill>
                  <a:schemeClr val="tx1"/>
                </a:solidFill>
                <a:latin typeface="TimesNewRoman"/>
              </a:rPr>
              <a:t>el proceso de enseñanza para educar a la generación net. </a:t>
            </a:r>
          </a:p>
          <a:p>
            <a:pPr algn="just"/>
            <a:endParaRPr lang="es-ES" sz="2400" dirty="0">
              <a:solidFill>
                <a:schemeClr val="tx1"/>
              </a:solidFill>
              <a:latin typeface="TimesNewRoman"/>
            </a:endParaRPr>
          </a:p>
          <a:p>
            <a:pPr algn="just"/>
            <a:r>
              <a:rPr lang="es-ES" sz="2400" baseline="0" dirty="0" smtClean="0">
                <a:solidFill>
                  <a:schemeClr val="tx1"/>
                </a:solidFill>
                <a:latin typeface="TimesNewRoman"/>
              </a:rPr>
              <a:t>Se enfatizan los retos que se presentan al emplear</a:t>
            </a:r>
            <a:r>
              <a:rPr lang="es-ES" sz="2400" dirty="0" smtClean="0">
                <a:solidFill>
                  <a:schemeClr val="tx1"/>
                </a:solidFill>
                <a:latin typeface="TimesNewRoman"/>
              </a:rPr>
              <a:t> </a:t>
            </a:r>
            <a:r>
              <a:rPr lang="es-ES" sz="2400" baseline="0" dirty="0" smtClean="0">
                <a:solidFill>
                  <a:schemeClr val="tx1"/>
                </a:solidFill>
                <a:latin typeface="TimesNewRoman"/>
              </a:rPr>
              <a:t>las TIC en la educación y se presenta el Enfoque y Prueba AEI como instrumentos en que se </a:t>
            </a:r>
            <a:r>
              <a:rPr lang="es-ES" sz="2400" baseline="0" dirty="0" err="1" smtClean="0">
                <a:solidFill>
                  <a:schemeClr val="tx1"/>
                </a:solidFill>
                <a:latin typeface="TimesNewRoman"/>
              </a:rPr>
              <a:t>operacionalizan</a:t>
            </a:r>
            <a:r>
              <a:rPr lang="es-ES" sz="2400" dirty="0">
                <a:solidFill>
                  <a:schemeClr val="tx1"/>
                </a:solidFill>
                <a:latin typeface="TimesNewRoman"/>
              </a:rPr>
              <a:t> </a:t>
            </a:r>
            <a:r>
              <a:rPr lang="es-ES" sz="2400" baseline="0" dirty="0" smtClean="0">
                <a:solidFill>
                  <a:schemeClr val="tx1"/>
                </a:solidFill>
                <a:latin typeface="TimesNewRoman"/>
              </a:rPr>
              <a:t>las variables más importantes a tener presentes.</a:t>
            </a:r>
          </a:p>
          <a:p>
            <a:pPr algn="just"/>
            <a:endParaRPr lang="es-ES" sz="2400" baseline="0" dirty="0" smtClean="0">
              <a:solidFill>
                <a:schemeClr val="tx1"/>
              </a:solidFill>
              <a:latin typeface="TimesNewRoman"/>
            </a:endParaRPr>
          </a:p>
          <a:p>
            <a:pPr algn="just"/>
            <a:r>
              <a:rPr lang="es-ES" sz="2400" baseline="0" dirty="0" smtClean="0">
                <a:solidFill>
                  <a:schemeClr val="tx1"/>
                </a:solidFill>
                <a:latin typeface="TimesNewRoman"/>
              </a:rPr>
              <a:t> y que constituyen en la práctica un instrumento de</a:t>
            </a:r>
            <a:r>
              <a:rPr lang="es-ES" sz="2400" dirty="0" smtClean="0">
                <a:solidFill>
                  <a:schemeClr val="tx1"/>
                </a:solidFill>
                <a:latin typeface="TimesNewRoman"/>
              </a:rPr>
              <a:t> </a:t>
            </a:r>
            <a:r>
              <a:rPr lang="es-ES" sz="2400" baseline="0" dirty="0" smtClean="0">
                <a:solidFill>
                  <a:schemeClr val="tx1"/>
                </a:solidFill>
                <a:latin typeface="TimesNewRoman"/>
              </a:rPr>
              <a:t>acción para la introducción e integración de las TIC en los procesos de enseñanza y aprendizaje.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s-ES" dirty="0" smtClean="0"/>
              <a:t>- Énfasis en el empleo de la computadora y al internet en las distintas actividades propias de la profesión, en su relación con la administración, los directivos, entre maestros, entre maestros y alumnos.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FontTx/>
              <a:buChar char="-"/>
            </a:pPr>
            <a:r>
              <a:rPr lang="es-ES" dirty="0" smtClean="0"/>
              <a:t>Reflexión en comunidades de maestros de las posibilidades de empleo de las tecnologías en su materia desde distintas perspectivas, bien para desarrollar todo una unidad o parte de ella, bien para cumplir con determinadas funciones didácticas, por ejemplo la ejercitación, el procesamiento de la información, la recapitulación, la tarea escolar, la evaluación, entre otras.</a:t>
            </a:r>
          </a:p>
          <a:p>
            <a:pPr algn="just">
              <a:buFontTx/>
              <a:buChar char="-"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- .Elaboración de un plan por plazos que incluya la inversión necesaria en tecnología y capacitación de los docentes, y los pasos a seguir, y supuesto el cumplimiento </a:t>
            </a:r>
            <a:r>
              <a:rPr lang="en-US" dirty="0" smtClean="0"/>
              <a:t>y </a:t>
            </a:r>
            <a:r>
              <a:rPr lang="en-US" dirty="0" err="1" smtClean="0"/>
              <a:t>evaluación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33400"/>
            <a:ext cx="8534400" cy="5943600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es-ES" dirty="0" smtClean="0"/>
              <a:t>- </a:t>
            </a:r>
            <a:r>
              <a:rPr lang="es-ES" sz="4500" dirty="0" smtClean="0"/>
              <a:t>Puesta en práctica de proyectos pilotos que justifiquen las innovaciones a nivel de institución o bien a nivel de salón que se están introduciendo empleando no tan solo criterio de evaluación tecnológica y económica, sino también </a:t>
            </a:r>
            <a:r>
              <a:rPr lang="en-US" sz="4500" dirty="0" err="1" smtClean="0"/>
              <a:t>pedagógica</a:t>
            </a:r>
            <a:r>
              <a:rPr lang="en-US" sz="4500" dirty="0" smtClean="0"/>
              <a:t>.</a:t>
            </a:r>
          </a:p>
          <a:p>
            <a:pPr algn="just">
              <a:buNone/>
            </a:pPr>
            <a:endParaRPr lang="es-ES" sz="4500" dirty="0" smtClean="0"/>
          </a:p>
          <a:p>
            <a:pPr algn="just">
              <a:buNone/>
            </a:pPr>
            <a:r>
              <a:rPr lang="es-ES" sz="4500" dirty="0" smtClean="0"/>
              <a:t>- Creación a nivel de un grupo de trabajo de compañeros más preparados y entusiastas</a:t>
            </a:r>
          </a:p>
          <a:p>
            <a:pPr algn="just">
              <a:buNone/>
            </a:pPr>
            <a:r>
              <a:rPr lang="es-ES" sz="4500" dirty="0" smtClean="0"/>
              <a:t>que los restantes que cumplan funciones de asesoramiento, tanto tecnológico </a:t>
            </a:r>
            <a:r>
              <a:rPr lang="en-US" sz="4500" dirty="0" err="1" smtClean="0"/>
              <a:t>como</a:t>
            </a:r>
            <a:r>
              <a:rPr lang="en-US" sz="4500" dirty="0"/>
              <a:t> </a:t>
            </a:r>
            <a:r>
              <a:rPr lang="en-US" sz="4500" dirty="0" err="1" smtClean="0"/>
              <a:t>didáctico</a:t>
            </a:r>
            <a:r>
              <a:rPr lang="en-US" sz="4500" dirty="0" smtClean="0"/>
              <a:t>.</a:t>
            </a:r>
          </a:p>
          <a:p>
            <a:pPr algn="just">
              <a:buNone/>
            </a:pPr>
            <a:endParaRPr lang="es-ES" sz="4500" dirty="0" smtClean="0"/>
          </a:p>
          <a:p>
            <a:pPr algn="just">
              <a:buNone/>
            </a:pPr>
            <a:r>
              <a:rPr lang="es-ES" sz="4500" dirty="0" smtClean="0"/>
              <a:t>- Retroalimentación a la comunidad educativa sobre lo que se está haciendo, cómo y con qué resultados. Lo anterior permite generalizar la experiencia, la búsqueda de soluciones en común y lo que es más importante la "contaminación positiva" de toda la comunidad hacia el empleo de las tecnologías.</a:t>
            </a:r>
          </a:p>
          <a:p>
            <a:pPr algn="just">
              <a:buNone/>
            </a:pPr>
            <a:endParaRPr lang="es-ES" sz="4500" dirty="0" smtClean="0"/>
          </a:p>
          <a:p>
            <a:pPr algn="just">
              <a:buNone/>
            </a:pPr>
            <a:r>
              <a:rPr lang="es-ES" sz="4500" dirty="0" smtClean="0"/>
              <a:t>- Invertir en una plataforma electrónica comercial o bien optar por la construcción de una a la medida de las necesidades y nivel de desarrollo de la comunidad </a:t>
            </a:r>
            <a:r>
              <a:rPr lang="en-US" sz="4500" dirty="0" err="1" smtClean="0"/>
              <a:t>educativa</a:t>
            </a:r>
            <a:r>
              <a:rPr lang="en-US" sz="4500" dirty="0" smtClean="0"/>
              <a:t> </a:t>
            </a:r>
            <a:r>
              <a:rPr lang="en-US" sz="4500" dirty="0" err="1" smtClean="0"/>
              <a:t>institucional</a:t>
            </a:r>
            <a:r>
              <a:rPr lang="en-US" sz="4500" dirty="0" smtClean="0"/>
              <a:t>.</a:t>
            </a:r>
          </a:p>
          <a:p>
            <a:pPr algn="just">
              <a:buNone/>
            </a:pPr>
            <a:endParaRPr lang="es-ES" sz="4500" dirty="0" smtClean="0"/>
          </a:p>
          <a:p>
            <a:pPr algn="just">
              <a:buNone/>
            </a:pPr>
            <a:r>
              <a:rPr lang="es-ES" sz="4500" dirty="0" smtClean="0"/>
              <a:t>- Construir y/o reconstruir el Modelo Educativo de la institución contemplando como parte del mismo el empleo de las TIC para la formación de las nuevas </a:t>
            </a:r>
            <a:r>
              <a:rPr lang="en-US" sz="4500" dirty="0" err="1" smtClean="0"/>
              <a:t>generaciones</a:t>
            </a:r>
            <a:r>
              <a:rPr lang="en-US" sz="4500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Diagrama"/>
          <p:cNvGraphicFramePr/>
          <p:nvPr/>
        </p:nvGraphicFramePr>
        <p:xfrm>
          <a:off x="2057400" y="228600"/>
          <a:ext cx="5715000" cy="792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04800" y="914400"/>
            <a:ext cx="86868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El software </a:t>
            </a:r>
            <a:r>
              <a:rPr lang="es-ES" sz="2400" dirty="0" smtClean="0"/>
              <a:t>educativo </a:t>
            </a:r>
            <a:r>
              <a:rPr lang="es-ES" sz="2400" dirty="0"/>
              <a:t>(Ferreiro, R. 2000) no es una finalidad, es una herramienta </a:t>
            </a:r>
            <a:r>
              <a:rPr lang="es-ES" sz="2400" dirty="0" smtClean="0"/>
              <a:t>para acceder </a:t>
            </a:r>
            <a:r>
              <a:rPr lang="es-ES" sz="2400" dirty="0"/>
              <a:t>a la información, lo que significa buscarla, encontrarla, seleccionarla </a:t>
            </a:r>
            <a:r>
              <a:rPr lang="es-ES" sz="2400" dirty="0" smtClean="0"/>
              <a:t>y procesarla </a:t>
            </a:r>
            <a:r>
              <a:rPr lang="es-ES" sz="2400" dirty="0"/>
              <a:t>críticamente para hacer un uso creativo de ella. </a:t>
            </a:r>
            <a:endParaRPr lang="es-ES" sz="2400" dirty="0" smtClean="0"/>
          </a:p>
          <a:p>
            <a:pPr algn="just"/>
            <a:endParaRPr lang="es-ES" sz="2400" dirty="0"/>
          </a:p>
          <a:p>
            <a:pPr algn="just"/>
            <a:r>
              <a:rPr lang="es-ES" sz="2400" dirty="0" smtClean="0"/>
              <a:t>El </a:t>
            </a:r>
            <a:r>
              <a:rPr lang="es-ES" sz="2400" dirty="0"/>
              <a:t>software </a:t>
            </a:r>
            <a:r>
              <a:rPr lang="es-ES" sz="2400" dirty="0" smtClean="0"/>
              <a:t>educativo cuando </a:t>
            </a:r>
            <a:r>
              <a:rPr lang="es-ES" sz="2400" dirty="0"/>
              <a:t>está diseñado didácticamente se convierte no tan sólo en un recurso </a:t>
            </a:r>
            <a:r>
              <a:rPr lang="es-ES" sz="2400" dirty="0" smtClean="0"/>
              <a:t>para obtener </a:t>
            </a:r>
            <a:r>
              <a:rPr lang="es-ES" sz="2400" dirty="0"/>
              <a:t>información, sino también para la formación de aquellos que hacen uso </a:t>
            </a:r>
            <a:r>
              <a:rPr lang="es-ES" sz="2400" dirty="0" smtClean="0"/>
              <a:t>de ellos </a:t>
            </a:r>
            <a:r>
              <a:rPr lang="es-ES" sz="2400" dirty="0"/>
              <a:t>por la mediación que se logra entre el contenido y el alumno previsto por </a:t>
            </a:r>
            <a:r>
              <a:rPr lang="es-ES" sz="2400" dirty="0" smtClean="0"/>
              <a:t>el o </a:t>
            </a:r>
            <a:r>
              <a:rPr lang="es-ES" sz="2400" dirty="0"/>
              <a:t>los especialistas que lo diseñaron. </a:t>
            </a:r>
            <a:endParaRPr lang="es-ES" sz="2400" dirty="0" smtClean="0"/>
          </a:p>
          <a:p>
            <a:pPr algn="just"/>
            <a:endParaRPr lang="es-ES" sz="2400" dirty="0"/>
          </a:p>
          <a:p>
            <a:pPr algn="just"/>
            <a:r>
              <a:rPr lang="es-ES" sz="2400" dirty="0" smtClean="0"/>
              <a:t>Para </a:t>
            </a:r>
            <a:r>
              <a:rPr lang="es-ES" sz="2400" dirty="0"/>
              <a:t>que un software educativo, cumpla </a:t>
            </a:r>
            <a:r>
              <a:rPr lang="es-ES" sz="2400" dirty="0" smtClean="0"/>
              <a:t>su cometido</a:t>
            </a:r>
            <a:r>
              <a:rPr lang="es-ES" sz="2400" dirty="0"/>
              <a:t>, su diseño debe estar regido, por los principios psicopedagógicos </a:t>
            </a:r>
            <a:r>
              <a:rPr lang="es-ES" sz="2400" dirty="0" smtClean="0"/>
              <a:t>que garanticen </a:t>
            </a:r>
            <a:r>
              <a:rPr lang="es-ES" sz="2400" dirty="0"/>
              <a:t>de antemano altas posibilidades de eficacia en el aprendizaje</a:t>
            </a:r>
            <a:r>
              <a:rPr lang="es-ES" sz="2400" dirty="0" smtClean="0"/>
              <a:t>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icesi.edu.co/ocw/tic/imagenes/t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4625" y="0"/>
            <a:ext cx="2619375" cy="2619375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304800" y="685801"/>
            <a:ext cx="853440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los simuladores son una excelente tecnología para visualizar los procesos complejos de la realidad. Recordemos que los videojuegos son simuladores y cuán gratos e ilustrativos son de una situación determinada.</a:t>
            </a:r>
          </a:p>
          <a:p>
            <a:pPr algn="just"/>
            <a:endParaRPr lang="es-ES" sz="2400" dirty="0"/>
          </a:p>
          <a:p>
            <a:pPr algn="just"/>
            <a:r>
              <a:rPr lang="es-ES" sz="2400" dirty="0" smtClean="0"/>
              <a:t>loa </a:t>
            </a:r>
            <a:r>
              <a:rPr lang="es-ES" sz="2400" i="1" dirty="0" smtClean="0"/>
              <a:t>hipertextos e hipermedia son idóneos para el procesamiento </a:t>
            </a:r>
            <a:r>
              <a:rPr lang="es-ES" sz="2400" dirty="0" smtClean="0"/>
              <a:t>de la información. El hipertexto es en esencia un texto electrónico que presenta el contenido organizado en unidades de información que se relacionan unas con otras </a:t>
            </a:r>
            <a:r>
              <a:rPr lang="en-US" sz="2400" dirty="0" err="1" smtClean="0"/>
              <a:t>resultando</a:t>
            </a:r>
            <a:r>
              <a:rPr lang="en-US" sz="2400" dirty="0" smtClean="0"/>
              <a:t> ser </a:t>
            </a:r>
            <a:r>
              <a:rPr lang="en-US" sz="2400" dirty="0" err="1" smtClean="0"/>
              <a:t>verdaderas</a:t>
            </a:r>
            <a:r>
              <a:rPr lang="en-US" sz="2400" dirty="0" smtClean="0"/>
              <a:t> </a:t>
            </a:r>
            <a:r>
              <a:rPr lang="en-US" sz="2400" dirty="0" err="1" smtClean="0"/>
              <a:t>redes</a:t>
            </a:r>
            <a:r>
              <a:rPr lang="en-US" sz="2400" dirty="0" smtClean="0"/>
              <a:t> </a:t>
            </a:r>
            <a:r>
              <a:rPr lang="en-US" sz="2400" dirty="0" err="1" smtClean="0"/>
              <a:t>semánticas</a:t>
            </a:r>
            <a:r>
              <a:rPr lang="en-US" sz="2400" dirty="0" smtClean="0"/>
              <a:t>.</a:t>
            </a:r>
            <a:r>
              <a:rPr lang="es-ES" sz="2400" i="1" dirty="0"/>
              <a:t> </a:t>
            </a:r>
            <a:endParaRPr lang="es-ES" sz="2400" i="1" dirty="0" smtClean="0"/>
          </a:p>
          <a:p>
            <a:pPr algn="just"/>
            <a:endParaRPr lang="es-ES" sz="2400" i="1" dirty="0"/>
          </a:p>
          <a:p>
            <a:pPr algn="just"/>
            <a:r>
              <a:rPr lang="es-ES" sz="2400" i="1" dirty="0" smtClean="0"/>
              <a:t>El </a:t>
            </a:r>
            <a:r>
              <a:rPr lang="es-ES" sz="2400" i="1" dirty="0"/>
              <a:t>internet y el correo electrónico es en sí mismo un entorno de </a:t>
            </a:r>
            <a:r>
              <a:rPr lang="es-ES" sz="2400" i="1" dirty="0" smtClean="0"/>
              <a:t>aprendizaje </a:t>
            </a:r>
            <a:r>
              <a:rPr lang="es-ES" sz="2400" dirty="0" smtClean="0"/>
              <a:t>cuya </a:t>
            </a:r>
            <a:r>
              <a:rPr lang="es-ES" sz="2400" dirty="0"/>
              <a:t>bondad mayor es la de permitir la comunicación de todos los </a:t>
            </a:r>
            <a:r>
              <a:rPr lang="es-ES" sz="2400" dirty="0" smtClean="0"/>
              <a:t>comprometidos en </a:t>
            </a:r>
            <a:r>
              <a:rPr lang="es-ES" sz="2400" dirty="0"/>
              <a:t>el proceso de enseñanza. Presenta información y permite la interactividad y </a:t>
            </a:r>
            <a:r>
              <a:rPr lang="es-ES" sz="2400" dirty="0" smtClean="0"/>
              <a:t>las interacciones </a:t>
            </a:r>
            <a:r>
              <a:rPr lang="es-ES" sz="2400" dirty="0"/>
              <a:t>entre los sujetos que aprenden, tanto asincrónica como sincrónicamente.</a:t>
            </a:r>
            <a:endParaRPr lang="en-US" sz="2400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n-U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1752600" y="381000"/>
          <a:ext cx="6705600" cy="792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81000" y="1066800"/>
            <a:ext cx="83058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El diseño de nuevos ambientes de aprendizaje permite re conceptualizar </a:t>
            </a:r>
            <a:r>
              <a:rPr lang="es-ES" sz="2400" dirty="0" smtClean="0"/>
              <a:t>la forma </a:t>
            </a:r>
            <a:r>
              <a:rPr lang="es-ES" sz="2400" dirty="0"/>
              <a:t>de aprender y enseñar acorde con el desarrollo de la sociedad </a:t>
            </a:r>
            <a:r>
              <a:rPr lang="es-ES" sz="2400" dirty="0" smtClean="0"/>
              <a:t>contemporánea, al </a:t>
            </a:r>
            <a:r>
              <a:rPr lang="es-ES" sz="2400" dirty="0"/>
              <a:t>apoyarse en nuevos recursos, como por ejemplo la posibilidad del </a:t>
            </a:r>
            <a:r>
              <a:rPr lang="es-ES" sz="2400" dirty="0" smtClean="0"/>
              <a:t>vídeo conferencia </a:t>
            </a:r>
            <a:r>
              <a:rPr lang="es-ES" sz="2400" dirty="0"/>
              <a:t>interactiva y de los cursos en línea y el replantearse el empleo de </a:t>
            </a:r>
            <a:r>
              <a:rPr lang="es-ES" sz="2400" dirty="0" smtClean="0"/>
              <a:t>otros ya </a:t>
            </a:r>
            <a:r>
              <a:rPr lang="es-ES" sz="2400" dirty="0"/>
              <a:t>existentes. </a:t>
            </a:r>
            <a:endParaRPr lang="es-ES" sz="2400" dirty="0" smtClean="0"/>
          </a:p>
          <a:p>
            <a:pPr algn="just"/>
            <a:endParaRPr lang="es-ES" sz="2400" dirty="0" smtClean="0"/>
          </a:p>
          <a:p>
            <a:pPr algn="just"/>
            <a:endParaRPr lang="es-ES" sz="2400" dirty="0"/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La </a:t>
            </a:r>
            <a:r>
              <a:rPr lang="es-ES" sz="2400" dirty="0"/>
              <a:t>finalidad es optimizar todos los componentes del proceso </a:t>
            </a:r>
            <a:r>
              <a:rPr lang="es-ES" sz="2400" dirty="0" smtClean="0"/>
              <a:t>de aprendizaje-enseñanza</a:t>
            </a:r>
            <a:r>
              <a:rPr lang="es-ES" sz="2400" dirty="0"/>
              <a:t>, en aras de la formación del estudiante. La intención no </a:t>
            </a:r>
            <a:r>
              <a:rPr lang="es-ES" sz="2400" dirty="0" smtClean="0"/>
              <a:t>se reduce </a:t>
            </a:r>
            <a:r>
              <a:rPr lang="es-ES" sz="2400" dirty="0"/>
              <a:t>a informar, se plantea la necesidad, de un enfoque integral que propicie </a:t>
            </a:r>
            <a:r>
              <a:rPr lang="es-ES" sz="2400" dirty="0" smtClean="0"/>
              <a:t>el </a:t>
            </a:r>
            <a:r>
              <a:rPr lang="en-US" sz="2400" dirty="0" err="1" smtClean="0"/>
              <a:t>desempeño</a:t>
            </a:r>
            <a:r>
              <a:rPr lang="en-US" sz="2400" dirty="0" smtClean="0"/>
              <a:t> </a:t>
            </a:r>
            <a:r>
              <a:rPr lang="en-US" sz="2400" dirty="0" err="1"/>
              <a:t>laboral-profesional</a:t>
            </a:r>
            <a:r>
              <a:rPr lang="en-US" sz="2400" dirty="0"/>
              <a:t> con la </a:t>
            </a:r>
            <a:r>
              <a:rPr lang="en-US" sz="2400" dirty="0" err="1"/>
              <a:t>ética</a:t>
            </a:r>
            <a:r>
              <a:rPr lang="en-US" sz="2400" dirty="0"/>
              <a:t> </a:t>
            </a:r>
            <a:r>
              <a:rPr lang="en-US" sz="2400" dirty="0" err="1"/>
              <a:t>correspondiente</a:t>
            </a:r>
            <a:r>
              <a:rPr lang="en-US" sz="2400" dirty="0" smtClean="0"/>
              <a:t>.</a:t>
            </a:r>
          </a:p>
          <a:p>
            <a:pPr algn="just"/>
            <a:endParaRPr lang="es-ES" dirty="0"/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just"/>
            <a:endParaRPr lang="es-ES" dirty="0" smtClean="0"/>
          </a:p>
          <a:p>
            <a:pPr algn="just"/>
            <a:endParaRPr lang="es-ES" dirty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tomiza.com/tjos/images/partners/gobiernoT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257675"/>
            <a:ext cx="3048000" cy="2600325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533400" y="762000"/>
            <a:ext cx="79248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La </a:t>
            </a:r>
            <a:r>
              <a:rPr lang="en-US" sz="2400" dirty="0" err="1"/>
              <a:t>integración</a:t>
            </a:r>
            <a:r>
              <a:rPr lang="en-US" sz="2400" dirty="0"/>
              <a:t> de </a:t>
            </a:r>
            <a:r>
              <a:rPr lang="en-US" sz="2400" dirty="0" err="1" smtClean="0"/>
              <a:t>las</a:t>
            </a:r>
            <a:r>
              <a:rPr lang="en-US" sz="2400" dirty="0" smtClean="0"/>
              <a:t> </a:t>
            </a:r>
            <a:r>
              <a:rPr lang="es-ES" sz="2400" dirty="0" smtClean="0"/>
              <a:t>TIC </a:t>
            </a:r>
            <a:r>
              <a:rPr lang="es-ES" sz="2400" dirty="0"/>
              <a:t>permite visualizar una escuela distinta en la que el ambiente, la </a:t>
            </a:r>
            <a:r>
              <a:rPr lang="es-ES" sz="2400" dirty="0" smtClean="0"/>
              <a:t>organización y </a:t>
            </a:r>
            <a:r>
              <a:rPr lang="es-ES" sz="2400" dirty="0"/>
              <a:t>el horario, el maestro y los alumnos" funcionan" por decirlo de alguna </a:t>
            </a:r>
            <a:r>
              <a:rPr lang="es-ES" sz="2400" dirty="0" smtClean="0"/>
              <a:t>manera, de </a:t>
            </a:r>
            <a:r>
              <a:rPr lang="es-ES" sz="2400" dirty="0"/>
              <a:t>un modo en que se satisfagan las necesidades de aprendizajes tanto de </a:t>
            </a:r>
            <a:r>
              <a:rPr lang="es-ES" sz="2400" dirty="0" smtClean="0"/>
              <a:t>unos como </a:t>
            </a:r>
            <a:r>
              <a:rPr lang="es-ES" sz="2400" dirty="0"/>
              <a:t>de los otros en función del crecimiento integral del alumno</a:t>
            </a:r>
            <a:r>
              <a:rPr lang="es-ES" sz="2400" dirty="0" smtClean="0"/>
              <a:t>.</a:t>
            </a:r>
          </a:p>
          <a:p>
            <a:pPr algn="just"/>
            <a:endParaRPr lang="es-ES" sz="2400" dirty="0"/>
          </a:p>
          <a:p>
            <a:pPr algn="just"/>
            <a:endParaRPr lang="es-ES" sz="2400" dirty="0"/>
          </a:p>
          <a:p>
            <a:pPr algn="just"/>
            <a:r>
              <a:rPr lang="es-ES" sz="2400" dirty="0" smtClean="0"/>
              <a:t>Es relativamente fácil adquirir las tecnologías lo difícil, pero no imposible, es hacer que éstas hagan posible la formación personal y profesional de los miembros de una generación como la net ampliamente influida por la presencia de las TIC en las actuales condiciones sociales de vida.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concursoeducared.org.pe/construye/solitario-x-siempre/files/2009/09/uso-de-las-t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62200" cy="1676400"/>
          </a:xfrm>
          <a:prstGeom prst="rect">
            <a:avLst/>
          </a:prstGeom>
          <a:noFill/>
        </p:spPr>
      </p:pic>
      <p:graphicFrame>
        <p:nvGraphicFramePr>
          <p:cNvPr id="4" name="3 Diagrama"/>
          <p:cNvGraphicFramePr/>
          <p:nvPr/>
        </p:nvGraphicFramePr>
        <p:xfrm>
          <a:off x="2590800" y="304800"/>
          <a:ext cx="4800600" cy="71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La </a:t>
            </a:r>
            <a:r>
              <a:rPr lang="es-ES" dirty="0"/>
              <a:t>sociedad contemporánea se caracteriza además por la tecnología. </a:t>
            </a:r>
            <a:endParaRPr lang="es-ES" dirty="0" smtClean="0"/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Basta que observemos </a:t>
            </a:r>
            <a:r>
              <a:rPr lang="es-ES" dirty="0"/>
              <a:t>a nuestro alrededor para percatarnos de cómo la tecnología </a:t>
            </a:r>
            <a:r>
              <a:rPr lang="es-ES" dirty="0" smtClean="0"/>
              <a:t>impacta nuestras </a:t>
            </a:r>
            <a:r>
              <a:rPr lang="es-ES" dirty="0"/>
              <a:t>vidas, tanto en </a:t>
            </a:r>
            <a:r>
              <a:rPr lang="es-ES" dirty="0" smtClean="0"/>
              <a:t>lo </a:t>
            </a:r>
            <a:r>
              <a:rPr lang="es-ES" dirty="0"/>
              <a:t>social como en lo personal y profesional. </a:t>
            </a:r>
            <a:endParaRPr lang="es-ES" dirty="0" smtClean="0"/>
          </a:p>
          <a:p>
            <a:pPr algn="just">
              <a:buNone/>
            </a:pPr>
            <a:endParaRPr lang="es-ES" dirty="0"/>
          </a:p>
          <a:p>
            <a:pPr algn="just">
              <a:buNone/>
            </a:pPr>
            <a:r>
              <a:rPr lang="es-ES" dirty="0" smtClean="0"/>
              <a:t>Y </a:t>
            </a:r>
            <a:r>
              <a:rPr lang="es-ES" dirty="0"/>
              <a:t>es que </a:t>
            </a:r>
            <a:r>
              <a:rPr lang="es-ES" dirty="0" smtClean="0"/>
              <a:t>el siglo </a:t>
            </a:r>
            <a:r>
              <a:rPr lang="es-ES" dirty="0"/>
              <a:t>XX le aportó a la sociedad entre otras cosas la aceleración del cambio </a:t>
            </a:r>
            <a:r>
              <a:rPr lang="es-ES" dirty="0" smtClean="0"/>
              <a:t>tecnológico y </a:t>
            </a:r>
            <a:r>
              <a:rPr lang="es-ES" dirty="0"/>
              <a:t>como parte del mismo, la extraordinaria revolución en la informática </a:t>
            </a:r>
            <a:r>
              <a:rPr lang="es-ES" dirty="0" smtClean="0"/>
              <a:t>y </a:t>
            </a:r>
            <a:r>
              <a:rPr lang="en-US" dirty="0" smtClean="0"/>
              <a:t>en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comunicaciones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2590800" y="228600"/>
          <a:ext cx="35052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s-ES" b="1" dirty="0" smtClean="0"/>
          </a:p>
          <a:p>
            <a:pPr>
              <a:buNone/>
            </a:pPr>
            <a:r>
              <a:rPr lang="es-ES" b="1" dirty="0" smtClean="0"/>
              <a:t>Peculiaridades </a:t>
            </a:r>
            <a:r>
              <a:rPr lang="es-ES" b="1" dirty="0"/>
              <a:t>de la generación </a:t>
            </a:r>
            <a:r>
              <a:rPr lang="es-ES" b="1" dirty="0" smtClean="0"/>
              <a:t>net.</a:t>
            </a:r>
          </a:p>
          <a:p>
            <a:pPr algn="just">
              <a:buNone/>
            </a:pPr>
            <a:r>
              <a:rPr lang="es-ES" dirty="0"/>
              <a:t>Los miembros de esta generación son </a:t>
            </a:r>
            <a:r>
              <a:rPr lang="es-ES" dirty="0" err="1"/>
              <a:t>tecnofílicos</a:t>
            </a:r>
            <a:r>
              <a:rPr lang="es-ES" dirty="0"/>
              <a:t>. Siente una atracción </a:t>
            </a:r>
            <a:r>
              <a:rPr lang="es-ES" dirty="0" smtClean="0"/>
              <a:t>a veces </a:t>
            </a:r>
            <a:r>
              <a:rPr lang="es-ES" dirty="0"/>
              <a:t>sin medida por todo lo relacionado con las nuevas tecnologías, por </a:t>
            </a:r>
            <a:r>
              <a:rPr lang="es-ES" dirty="0" smtClean="0"/>
              <a:t>conocerlas, emplearlas </a:t>
            </a:r>
            <a:r>
              <a:rPr lang="es-ES" dirty="0"/>
              <a:t>y poseerlas. </a:t>
            </a:r>
            <a:endParaRPr lang="es-ES" dirty="0" smtClean="0"/>
          </a:p>
          <a:p>
            <a:pPr algn="just">
              <a:buNone/>
            </a:pPr>
            <a:endParaRPr lang="es-ES" dirty="0"/>
          </a:p>
          <a:p>
            <a:pPr algn="just">
              <a:buNone/>
            </a:pPr>
            <a:r>
              <a:rPr lang="es-ES" dirty="0" smtClean="0"/>
              <a:t>Los </a:t>
            </a:r>
            <a:r>
              <a:rPr lang="es-ES" dirty="0" err="1"/>
              <a:t>nets</a:t>
            </a:r>
            <a:r>
              <a:rPr lang="es-ES" dirty="0"/>
              <a:t> perciben que con las TIC es posible la </a:t>
            </a:r>
            <a:r>
              <a:rPr lang="es-ES" dirty="0" smtClean="0"/>
              <a:t>satisfacción de </a:t>
            </a:r>
            <a:r>
              <a:rPr lang="es-ES" dirty="0"/>
              <a:t>sus necesidades de entretenimiento </a:t>
            </a:r>
            <a:r>
              <a:rPr lang="es-ES" dirty="0" smtClean="0"/>
              <a:t>y diversión</a:t>
            </a:r>
            <a:r>
              <a:rPr lang="es-ES" dirty="0"/>
              <a:t>, comunicación, </a:t>
            </a:r>
            <a:r>
              <a:rPr lang="es-ES" dirty="0" smtClean="0"/>
              <a:t>información y </a:t>
            </a:r>
            <a:r>
              <a:rPr lang="es-ES" dirty="0"/>
              <a:t>por qué no lo sería posible también, de formación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1981200" y="228600"/>
          <a:ext cx="5410200" cy="71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43000"/>
            <a:ext cx="8915400" cy="4983163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La generación net se caracterizan por procesos de atención con márgenes </a:t>
            </a:r>
            <a:r>
              <a:rPr lang="es-ES" sz="2000" dirty="0" smtClean="0"/>
              <a:t>muy amplios</a:t>
            </a:r>
            <a:r>
              <a:rPr lang="es-ES" sz="2000" dirty="0"/>
              <a:t>. Atienden de modo simultáneo a diversas tareas, poseen una capacidad </a:t>
            </a:r>
            <a:r>
              <a:rPr lang="es-ES" sz="2000" dirty="0" smtClean="0"/>
              <a:t>de atención </a:t>
            </a:r>
            <a:r>
              <a:rPr lang="es-ES" sz="2000" dirty="0"/>
              <a:t>bien distinta a la de generaciones anteriores caracterizada más por la </a:t>
            </a:r>
            <a:r>
              <a:rPr lang="es-ES" sz="2000" dirty="0" smtClean="0"/>
              <a:t>profundidad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/>
              <a:t>por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abarque</a:t>
            </a:r>
            <a:r>
              <a:rPr lang="en-US" sz="2000" dirty="0"/>
              <a:t> </a:t>
            </a:r>
            <a:r>
              <a:rPr lang="en-US" sz="2000" dirty="0" err="1"/>
              <a:t>simultaneo</a:t>
            </a:r>
            <a:r>
              <a:rPr lang="en-US" sz="2000" dirty="0"/>
              <a:t> a </a:t>
            </a:r>
            <a:r>
              <a:rPr lang="en-US" sz="2000" dirty="0" err="1"/>
              <a:t>contenidos</a:t>
            </a:r>
            <a:r>
              <a:rPr lang="en-US" sz="2000" dirty="0"/>
              <a:t> </a:t>
            </a:r>
            <a:r>
              <a:rPr lang="en-US" sz="2000" dirty="0" err="1" smtClean="0"/>
              <a:t>diversos</a:t>
            </a:r>
            <a:r>
              <a:rPr lang="en-US" sz="2000" dirty="0" smtClean="0"/>
              <a:t>.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 El </a:t>
            </a:r>
            <a:r>
              <a:rPr lang="es-ES" sz="2000" dirty="0"/>
              <a:t>empleo de las TIC puede ser condición y fuente del desarrollo de un </a:t>
            </a:r>
            <a:r>
              <a:rPr lang="es-ES" sz="2000" dirty="0" smtClean="0"/>
              <a:t>conjunto de </a:t>
            </a:r>
            <a:r>
              <a:rPr lang="es-ES" sz="2000" dirty="0"/>
              <a:t>habilidades del pensamiento si las sabemos emplear. De lograrse los </a:t>
            </a:r>
            <a:r>
              <a:rPr lang="es-ES" sz="2000" dirty="0" smtClean="0"/>
              <a:t>miembros de </a:t>
            </a:r>
            <a:r>
              <a:rPr lang="es-ES" sz="2000" dirty="0"/>
              <a:t>esta generación poseerán un alto nivel de pensamiento formal por el </a:t>
            </a:r>
            <a:r>
              <a:rPr lang="es-ES" sz="2000" dirty="0" smtClean="0"/>
              <a:t>desarrollo de </a:t>
            </a:r>
            <a:r>
              <a:rPr lang="es-ES" sz="2000" dirty="0"/>
              <a:t>funciones psicológicas superiores como lo hemos aspirado y en </a:t>
            </a:r>
            <a:r>
              <a:rPr lang="es-ES" sz="2000" dirty="0" smtClean="0"/>
              <a:t>poca </a:t>
            </a:r>
            <a:r>
              <a:rPr lang="en-US" sz="2000" dirty="0" err="1" smtClean="0"/>
              <a:t>medida</a:t>
            </a:r>
            <a:r>
              <a:rPr lang="en-US" sz="2000" dirty="0" smtClean="0"/>
              <a:t> </a:t>
            </a:r>
            <a:r>
              <a:rPr lang="en-US" sz="2000" dirty="0" err="1"/>
              <a:t>logrado</a:t>
            </a:r>
            <a:r>
              <a:rPr lang="en-US" sz="2000" dirty="0"/>
              <a:t> </a:t>
            </a:r>
            <a:r>
              <a:rPr lang="en-US" sz="2000" dirty="0" err="1"/>
              <a:t>mediante</a:t>
            </a:r>
            <a:r>
              <a:rPr lang="en-US" sz="2000" dirty="0"/>
              <a:t> </a:t>
            </a:r>
            <a:r>
              <a:rPr lang="en-US" sz="2000" dirty="0" err="1"/>
              <a:t>métodos</a:t>
            </a:r>
            <a:r>
              <a:rPr lang="en-US" sz="2000" dirty="0"/>
              <a:t> </a:t>
            </a:r>
            <a:r>
              <a:rPr lang="en-US" sz="2000" dirty="0" err="1"/>
              <a:t>tradicionales</a:t>
            </a:r>
            <a:r>
              <a:rPr lang="en-US" sz="2000" dirty="0"/>
              <a:t>.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 smtClean="0"/>
              <a:t>El </a:t>
            </a:r>
            <a:r>
              <a:rPr lang="es-ES" sz="2000" dirty="0"/>
              <a:t>empleo de la computadora y el internet propicia por ejemplo la </a:t>
            </a:r>
            <a:r>
              <a:rPr lang="es-ES" sz="2000" dirty="0" smtClean="0"/>
              <a:t>actividad independiente</a:t>
            </a:r>
            <a:r>
              <a:rPr lang="es-ES" sz="2000" dirty="0"/>
              <a:t>, la observación, la exploración y la búsqueda, la comparación, </a:t>
            </a:r>
            <a:r>
              <a:rPr lang="es-ES" sz="2000" dirty="0" smtClean="0"/>
              <a:t>la selección</a:t>
            </a:r>
            <a:r>
              <a:rPr lang="es-ES" sz="2000" dirty="0"/>
              <a:t>, el ordenamiento y la </a:t>
            </a:r>
            <a:r>
              <a:rPr lang="es-ES" sz="2000" dirty="0" smtClean="0"/>
              <a:t>clasificación.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457200" y="274638"/>
          <a:ext cx="8229600" cy="1706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1746" name="Picture 2" descr="http://livredoponto.files.wordpress.com/2007/10/tic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95601" y="4876800"/>
            <a:ext cx="3352800" cy="198120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endParaRPr lang="es-ES" dirty="0"/>
          </a:p>
          <a:p>
            <a:pPr algn="just">
              <a:buNone/>
            </a:pPr>
            <a:r>
              <a:rPr lang="es-ES" dirty="0" smtClean="0"/>
              <a:t>Se </a:t>
            </a:r>
            <a:r>
              <a:rPr lang="es-ES" dirty="0"/>
              <a:t>requiere del empleo de las TIC en </a:t>
            </a:r>
            <a:r>
              <a:rPr lang="es-ES" dirty="0" smtClean="0"/>
              <a:t>la educación </a:t>
            </a:r>
            <a:r>
              <a:rPr lang="es-ES" dirty="0"/>
              <a:t>de la generación net. No </a:t>
            </a:r>
            <a:r>
              <a:rPr lang="es-ES" dirty="0" err="1" smtClean="0"/>
              <a:t>esposible</a:t>
            </a:r>
            <a:r>
              <a:rPr lang="es-ES" dirty="0" smtClean="0"/>
              <a:t> </a:t>
            </a:r>
            <a:r>
              <a:rPr lang="es-ES" dirty="0"/>
              <a:t>educarlos sin el uso de las tecnologías que los unen y marcan como generación</a:t>
            </a:r>
            <a:r>
              <a:rPr lang="es-ES" dirty="0" smtClean="0"/>
              <a:t>.</a:t>
            </a:r>
            <a:r>
              <a:rPr lang="it-IT" sz="1800" dirty="0" smtClean="0"/>
              <a:t>(</a:t>
            </a:r>
            <a:r>
              <a:rPr lang="it-IT" sz="1800" dirty="0"/>
              <a:t>Guiloff, A. et al. 2007; Moratalla, D. et al. 2002; Negroponte, N. 1996).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ES" dirty="0"/>
              <a:t>Las TIC propician nuevas formas de aprender que, por supuesto, no </a:t>
            </a:r>
            <a:r>
              <a:rPr lang="es-ES" dirty="0" smtClean="0"/>
              <a:t>sustituyen a </a:t>
            </a:r>
            <a:r>
              <a:rPr lang="es-ES" dirty="0"/>
              <a:t>las tradicionales, lo que hacen es ampliar y enriquecer las posibilidades de educación</a:t>
            </a:r>
            <a:r>
              <a:rPr lang="es-ES" dirty="0" smtClean="0"/>
              <a:t>.</a:t>
            </a:r>
          </a:p>
          <a:p>
            <a:pPr algn="just">
              <a:buNone/>
            </a:pPr>
            <a:endParaRPr lang="es-ES" dirty="0"/>
          </a:p>
          <a:p>
            <a:pPr algn="just">
              <a:buNone/>
            </a:pPr>
            <a:r>
              <a:rPr lang="es-ES" dirty="0"/>
              <a:t>Lo nuevo está en la forma en que usamos los recursos, tanto los </a:t>
            </a:r>
            <a:r>
              <a:rPr lang="es-ES" dirty="0" smtClean="0"/>
              <a:t>recientes como </a:t>
            </a:r>
            <a:r>
              <a:rPr lang="es-ES" dirty="0"/>
              <a:t>los que no lo son, en su combinación e integración, en el respeto a su </a:t>
            </a:r>
            <a:r>
              <a:rPr lang="es-ES" dirty="0" smtClean="0"/>
              <a:t>código propio </a:t>
            </a:r>
            <a:r>
              <a:rPr lang="es-ES" dirty="0"/>
              <a:t>de comunicación y sobre todo en el empleo pedagógico, didáctico, </a:t>
            </a:r>
            <a:r>
              <a:rPr lang="es-ES" dirty="0" smtClean="0"/>
              <a:t>que hacemos </a:t>
            </a:r>
            <a:r>
              <a:rPr lang="es-ES" dirty="0"/>
              <a:t>de cada uno y de todos, integrados como un sistema.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pastorcortes.net/wp-content/uploads/2008/12/t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191000"/>
            <a:ext cx="3886200" cy="2667000"/>
          </a:xfrm>
          <a:prstGeom prst="rect">
            <a:avLst/>
          </a:prstGeom>
          <a:noFill/>
        </p:spPr>
      </p:pic>
      <p:graphicFrame>
        <p:nvGraphicFramePr>
          <p:cNvPr id="4" name="3 Diagrama"/>
          <p:cNvGraphicFramePr/>
          <p:nvPr/>
        </p:nvGraphicFramePr>
        <p:xfrm>
          <a:off x="1295400" y="381000"/>
          <a:ext cx="75438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es-ES" baseline="0" dirty="0" smtClean="0">
              <a:latin typeface="TimesNewRoman"/>
            </a:endParaRPr>
          </a:p>
          <a:p>
            <a:pPr algn="just">
              <a:buNone/>
            </a:pPr>
            <a:r>
              <a:rPr lang="es-ES" baseline="0" dirty="0" smtClean="0">
                <a:latin typeface="TimesNewRoman"/>
              </a:rPr>
              <a:t>Las TIC son una forma de organizar el proceso de enseñanza presencial</a:t>
            </a:r>
            <a:r>
              <a:rPr lang="es-ES" dirty="0" smtClean="0">
                <a:latin typeface="TimesNewRoman"/>
              </a:rPr>
              <a:t> </a:t>
            </a:r>
            <a:r>
              <a:rPr lang="es-ES" baseline="0" dirty="0" smtClean="0">
                <a:latin typeface="TimesNewRoman"/>
              </a:rPr>
              <a:t>y a distancia que implica el empleo de tecnología. </a:t>
            </a:r>
          </a:p>
          <a:p>
            <a:pPr algn="just">
              <a:buNone/>
            </a:pPr>
            <a:endParaRPr lang="es-ES" dirty="0">
              <a:latin typeface="TimesNewRoman"/>
            </a:endParaRPr>
          </a:p>
          <a:p>
            <a:pPr algn="just">
              <a:buNone/>
            </a:pPr>
            <a:r>
              <a:rPr lang="es-ES" baseline="0" dirty="0" smtClean="0">
                <a:latin typeface="TimesNewRoman"/>
              </a:rPr>
              <a:t>Forma de organización centrada</a:t>
            </a:r>
            <a:r>
              <a:rPr lang="es-ES" dirty="0" smtClean="0">
                <a:latin typeface="TimesNewRoman"/>
              </a:rPr>
              <a:t> </a:t>
            </a:r>
            <a:r>
              <a:rPr lang="es-ES" baseline="0" dirty="0" smtClean="0">
                <a:latin typeface="TimesNewRoman"/>
              </a:rPr>
              <a:t>en el alumno que fomenta su auto aprendizaje, la construcción social de su</a:t>
            </a:r>
            <a:r>
              <a:rPr lang="es-ES" dirty="0" smtClean="0">
                <a:latin typeface="TimesNewRoman"/>
              </a:rPr>
              <a:t> </a:t>
            </a:r>
            <a:r>
              <a:rPr lang="es-ES" baseline="0" dirty="0" smtClean="0">
                <a:latin typeface="TimesNewRoman"/>
              </a:rPr>
              <a:t>conocimiento, y como parte de este proceso, el desarrollo de su pensamiento crítico</a:t>
            </a:r>
            <a:r>
              <a:rPr lang="es-ES" dirty="0" smtClean="0">
                <a:latin typeface="TimesNewRoman"/>
              </a:rPr>
              <a:t> </a:t>
            </a:r>
            <a:r>
              <a:rPr lang="es-ES" baseline="0" dirty="0" smtClean="0">
                <a:latin typeface="TimesNewRoman"/>
              </a:rPr>
              <a:t>y creativo.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1600200" y="457200"/>
          <a:ext cx="65532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Algunos </a:t>
            </a:r>
            <a:r>
              <a:rPr lang="es-ES" dirty="0"/>
              <a:t>maestros rechazan el empleo de las TIC con argumentos a veces </a:t>
            </a:r>
            <a:r>
              <a:rPr lang="es-ES" dirty="0" smtClean="0"/>
              <a:t>poco fundamentados </a:t>
            </a:r>
            <a:r>
              <a:rPr lang="es-ES" dirty="0"/>
              <a:t>o sencillamente por desconocimiento. Otros sienten temor por </a:t>
            </a:r>
            <a:r>
              <a:rPr lang="es-ES" dirty="0" smtClean="0"/>
              <a:t>la posibilidad </a:t>
            </a:r>
            <a:r>
              <a:rPr lang="es-ES" dirty="0"/>
              <a:t>de ser remplazados por ella, cosa imposible de suceder por la </a:t>
            </a:r>
            <a:r>
              <a:rPr lang="es-ES" dirty="0" smtClean="0"/>
              <a:t>naturaleza misma </a:t>
            </a:r>
            <a:r>
              <a:rPr lang="es-ES" dirty="0"/>
              <a:t>del proceso de aprendizaje formal</a:t>
            </a:r>
            <a:r>
              <a:rPr lang="es-ES" dirty="0" smtClean="0"/>
              <a:t>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/>
              <a:t>El empleo de las TIC constituye un reto a superar más en el plano </a:t>
            </a:r>
            <a:r>
              <a:rPr lang="es-ES" dirty="0" smtClean="0"/>
              <a:t>pedagógico que </a:t>
            </a:r>
            <a:r>
              <a:rPr lang="es-ES" dirty="0"/>
              <a:t>el tecnológico. Con su introducción en las escuelas se prevé que cambie </a:t>
            </a:r>
            <a:r>
              <a:rPr lang="es-ES" dirty="0" smtClean="0"/>
              <a:t>el ambiente </a:t>
            </a:r>
            <a:r>
              <a:rPr lang="es-ES" dirty="0"/>
              <a:t>escolar, la organización y los horarios, el papel del maestro y el de </a:t>
            </a:r>
            <a:r>
              <a:rPr lang="es-ES" dirty="0" smtClean="0"/>
              <a:t>los </a:t>
            </a:r>
            <a:r>
              <a:rPr lang="en-US" dirty="0" err="1" smtClean="0"/>
              <a:t>propios</a:t>
            </a:r>
            <a:r>
              <a:rPr lang="en-US" dirty="0" smtClean="0"/>
              <a:t> </a:t>
            </a:r>
            <a:r>
              <a:rPr lang="en-US" dirty="0" err="1"/>
              <a:t>estudiantes</a:t>
            </a:r>
            <a:endParaRPr lang="es-E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1054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s-ES" dirty="0"/>
              <a:t>- Sensibilización de los maestros sobre el papel de las TIC en la sociedad en</a:t>
            </a:r>
          </a:p>
          <a:p>
            <a:pPr algn="just">
              <a:buNone/>
            </a:pPr>
            <a:r>
              <a:rPr lang="es-ES" dirty="0"/>
              <a:t>que se desenvolverán profesionalmente sus alumnos mediante por ejemplo,</a:t>
            </a:r>
          </a:p>
          <a:p>
            <a:pPr algn="just">
              <a:buNone/>
            </a:pPr>
            <a:r>
              <a:rPr lang="es-ES" dirty="0"/>
              <a:t>charlas con expertos de reconocida credibilidad, entregándoseles material</a:t>
            </a:r>
          </a:p>
          <a:p>
            <a:pPr algn="just">
              <a:buNone/>
            </a:pPr>
            <a:r>
              <a:rPr lang="en-US" dirty="0" err="1"/>
              <a:t>impreso</a:t>
            </a:r>
            <a:r>
              <a:rPr lang="en-US" dirty="0"/>
              <a:t>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- </a:t>
            </a:r>
            <a:r>
              <a:rPr lang="es-ES" dirty="0"/>
              <a:t>Capacitación en el empleo de las TIC con énfasis en sus posibilidades como</a:t>
            </a:r>
          </a:p>
          <a:p>
            <a:pPr algn="just">
              <a:buNone/>
            </a:pPr>
            <a:r>
              <a:rPr lang="es-ES" dirty="0"/>
              <a:t>herramienta de aprendizaje- enseñanza, mediante la participación en talleres</a:t>
            </a:r>
          </a:p>
          <a:p>
            <a:pPr algn="just">
              <a:buNone/>
            </a:pPr>
            <a:r>
              <a:rPr lang="es-ES" dirty="0"/>
              <a:t>cortos y en horarios adecuados, con énfasis en la apropiación de la habilidad</a:t>
            </a:r>
          </a:p>
          <a:p>
            <a:pPr algn="just">
              <a:buNone/>
            </a:pPr>
            <a:r>
              <a:rPr lang="es-ES" dirty="0"/>
              <a:t>de empleo en asuntos prácticos cotidianos.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- </a:t>
            </a:r>
            <a:r>
              <a:rPr lang="es-ES" dirty="0"/>
              <a:t>Acceso de los maestros a las nuevas tecnologías. A más diversos tipos de </a:t>
            </a:r>
            <a:r>
              <a:rPr lang="es-ES" dirty="0" smtClean="0"/>
              <a:t>TIC, mejor</a:t>
            </a:r>
            <a:r>
              <a:rPr lang="es-ES" dirty="0"/>
              <a:t>. Pero siempre de modo paulatino y con una intención de servicio </a:t>
            </a:r>
            <a:r>
              <a:rPr lang="es-ES" dirty="0" smtClean="0"/>
              <a:t>y </a:t>
            </a:r>
            <a:r>
              <a:rPr lang="en-US" dirty="0" err="1" smtClean="0"/>
              <a:t>crecimiento</a:t>
            </a:r>
            <a:r>
              <a:rPr lang="en-US" dirty="0" smtClean="0"/>
              <a:t> </a:t>
            </a:r>
            <a:r>
              <a:rPr lang="en-US" dirty="0" err="1"/>
              <a:t>profesional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1634</Words>
  <Application>Microsoft Office PowerPoint</Application>
  <PresentationFormat>Presentación en pantalla (4:3)</PresentationFormat>
  <Paragraphs>119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MÁS ALLÁ DEL SALÓN DE CLASES: LOS NUEVOS AMBIENTES DE APRENDIZAJES</dc:title>
  <dc:creator>AMETH C. MORENO RIVE</dc:creator>
  <cp:lastModifiedBy>AMETH C. MORENO RIVE</cp:lastModifiedBy>
  <cp:revision>8</cp:revision>
  <dcterms:created xsi:type="dcterms:W3CDTF">2010-06-12T13:58:30Z</dcterms:created>
  <dcterms:modified xsi:type="dcterms:W3CDTF">2010-06-12T15:12:50Z</dcterms:modified>
</cp:coreProperties>
</file>