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02/08/2010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02/08/2010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02/08/2010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02/08/2010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02/08/2010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02/08/2010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02/08/2010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02/08/2010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02/08/2010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02/08/2010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99D-1B38-4DB2-86E6-376B454F531D}" type="datetimeFigureOut">
              <a:rPr lang="es-ES" smtClean="0"/>
              <a:pPr/>
              <a:t>02/08/2010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7D99D-1B38-4DB2-86E6-376B454F531D}" type="datetimeFigureOut">
              <a:rPr lang="es-ES" smtClean="0"/>
              <a:pPr/>
              <a:t>02/08/2010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9EF6-4B63-46FB-8FC0-F783597385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is documentos\DISCURSO\educac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715304" cy="573884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DIMENSIÓN SEMÁNTICA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h4.ggpht.com/_swo30qfhIQ4/SixpVDZ_UXI/AAAAAAAAcE8/tJtm3GabWx0/s512/Rebecca%20(5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es-ES" dirty="0" smtClean="0"/>
              <a:t>1. Selección: Permite acopiar sólo la información relevante o significativa.</a:t>
            </a:r>
          </a:p>
          <a:p>
            <a:r>
              <a:rPr lang="es-ES" dirty="0" smtClean="0"/>
              <a:t>2. Generalización: Permite derivar o hacer inferencias de contenido que contengan la secuencia de proposiciones del texto.</a:t>
            </a:r>
          </a:p>
          <a:p>
            <a:r>
              <a:rPr lang="es-ES" dirty="0" smtClean="0"/>
              <a:t>3. Construcción: Transforma la secuencia original en una unidad global de contenido( </a:t>
            </a:r>
            <a:r>
              <a:rPr lang="es-ES" dirty="0" err="1" smtClean="0"/>
              <a:t>macroproposición</a:t>
            </a:r>
            <a:r>
              <a:rPr lang="es-ES" dirty="0" smtClean="0"/>
              <a:t>) que la represente o sustituya. 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mps.fotosearch.com/comp/UNC/UNC127/fronteras-marcos_~u27788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DIMENSIÓN FÓNICA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En el discurso se emiten una cadena de unidades fonológicas donde inciden factores como: entonación, pausas, procesos de habla, rasgos pertinentes, fonación, articulación, fonemas, sonidos de la lengua etc.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2.bp.blogspot.com/_vINo6HoMG0I/SgQ5ffpaxuI/AAAAAAAAAGo/p9l3CcfhbHw/s400/91ex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064" cy="6858000"/>
          </a:xfrm>
          <a:prstGeom prst="rect">
            <a:avLst/>
          </a:prstGeom>
          <a:noFill/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1"/>
          </a:xfrm>
        </p:spPr>
        <p:txBody>
          <a:bodyPr/>
          <a:lstStyle/>
          <a:p>
            <a:r>
              <a:rPr lang="es-ES_tradnl" dirty="0" smtClean="0"/>
              <a:t>Esta dimensión responde a interrogantes como: ¿Qué significado local y global se puede interpretar? ¿ Qué unidades son portadoras de  significado y como lo configuran? ¿Cuál es el tópico? ¿ Cuales son las relaciones textuales de contenido subyacentes?</a:t>
            </a:r>
            <a:r>
              <a:rPr lang="es-ES_tradnl" dirty="0"/>
              <a:t> </a:t>
            </a:r>
            <a:r>
              <a:rPr lang="es-ES_tradnl" dirty="0" smtClean="0"/>
              <a:t>¿Qué esquema sigue el texto? ¿Qué otras relaciones de significado se encuentran en el texto? 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is documentos\DISCURSO\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58491"/>
            <a:ext cx="7215238" cy="589209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PARA TENER EN CUENTA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Significados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y sentidos: ocultos en el texto.</a:t>
            </a:r>
          </a:p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Tipo de contenido semántico: necesidad de darle al discurso una interpretación semántica que identifique la caracterización en laque se refleja el predominio y combinación de los significados básicos, el léxico, las estructuras sintácticas, el lenguaje y estilo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s-E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Niveles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significación</a:t>
            </a:r>
          </a:p>
          <a:p>
            <a:pPr>
              <a:buNone/>
            </a:pPr>
            <a:endParaRPr lang="es-E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CARACTERIZACIÓN SIGNIFICATIVA: Se manifiesta en el predominio y combinación de los significados básicos,; se traduce en el léxico, las estructuras sintácticas, el lenguaje y estilo, según el género.</a:t>
            </a:r>
            <a:endParaRPr lang="es-E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is documentos\DISCURSO\discurs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2551"/>
            <a:ext cx="8358246" cy="6110404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algn="just"/>
            <a:r>
              <a:rPr lang="es-ES" sz="2400" dirty="0" smtClean="0"/>
              <a:t>Unidades significativas: presentes y los factores estructurales que inciden en la producción o en la comprensión.( tema o tópico y el rema, </a:t>
            </a:r>
            <a:r>
              <a:rPr lang="es-ES" sz="2400" dirty="0" err="1" smtClean="0"/>
              <a:t>macroestructura</a:t>
            </a:r>
            <a:r>
              <a:rPr lang="es-ES" sz="2400" dirty="0" smtClean="0"/>
              <a:t>, superestructura, coherencia, fenómenos semánticos.</a:t>
            </a:r>
          </a:p>
          <a:p>
            <a:pPr algn="just">
              <a:buNone/>
            </a:pPr>
            <a:r>
              <a:rPr lang="es-ES" sz="2400" dirty="0" smtClean="0"/>
              <a:t>Unidades </a:t>
            </a:r>
            <a:r>
              <a:rPr lang="es-ES" sz="2400" dirty="0" smtClean="0"/>
              <a:t>significativas: Los morfemas </a:t>
            </a:r>
            <a:r>
              <a:rPr lang="es-ES" sz="2400" dirty="0" smtClean="0"/>
              <a:t>y palabras</a:t>
            </a:r>
            <a:r>
              <a:rPr lang="es-ES" sz="2400" dirty="0" smtClean="0"/>
              <a:t>, las frase y oraciones, los párrafos o cláusulas.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_hLJlfG3YyWo/SlBHCiluNFI/AAAAAAAADuI/5IeOSWDDg68/s400/Pohh+Marco+para+fot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03812" cy="664370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92500"/>
          </a:bodyPr>
          <a:lstStyle/>
          <a:p>
            <a:endParaRPr lang="es-ES" sz="2400" dirty="0" smtClean="0"/>
          </a:p>
          <a:p>
            <a:r>
              <a:rPr lang="es-ES" sz="2400" dirty="0" smtClean="0"/>
              <a:t>El tema: Equivale a la representación verbal o designación del referente( tópico central del discurso)</a:t>
            </a:r>
            <a:endParaRPr lang="es-ES" sz="2400" dirty="0" smtClean="0"/>
          </a:p>
          <a:p>
            <a:r>
              <a:rPr lang="es-ES" sz="2400" dirty="0" smtClean="0"/>
              <a:t>El </a:t>
            </a:r>
            <a:r>
              <a:rPr lang="es-ES" sz="2400" dirty="0" smtClean="0"/>
              <a:t>rema: responde a la pregunta ¿Cómo se dimensiona el tema, es decir, qué información complementaria y pertinente se le adiciona?</a:t>
            </a:r>
          </a:p>
          <a:p>
            <a:r>
              <a:rPr lang="es-ES" sz="2400" dirty="0" smtClean="0"/>
              <a:t>La macroestructura: organización secuencial y estructural del contenido, desarrollado como una gran proposición, comprende el rema. Se considera como el eje semántico que sostiene el discurso</a:t>
            </a:r>
            <a:r>
              <a:rPr lang="es-ES" sz="2400" dirty="0" smtClean="0"/>
              <a:t>.</a:t>
            </a:r>
          </a:p>
          <a:p>
            <a:r>
              <a:rPr lang="es-CO" sz="2400" dirty="0" smtClean="0"/>
              <a:t>La </a:t>
            </a:r>
            <a:r>
              <a:rPr lang="es-CO" sz="2400" dirty="0" err="1" smtClean="0"/>
              <a:t>microestructura:es</a:t>
            </a:r>
            <a:r>
              <a:rPr lang="es-CO" sz="2400" dirty="0" smtClean="0"/>
              <a:t> </a:t>
            </a:r>
            <a:r>
              <a:rPr lang="es-CO" sz="2400" dirty="0" smtClean="0"/>
              <a:t>el conjunto de proposiciones de un texto relacionadas "localmente", cuando éste se considera frase a frase. Por ejemplo, un lector probablemente podría construir la </a:t>
            </a:r>
            <a:r>
              <a:rPr lang="es-CO" sz="2400" dirty="0" err="1" smtClean="0"/>
              <a:t>microestructura</a:t>
            </a:r>
            <a:r>
              <a:rPr lang="es-CO" sz="2400" dirty="0" smtClean="0"/>
              <a:t> de un texto como el siguiente "La </a:t>
            </a:r>
            <a:r>
              <a:rPr lang="es-CO" sz="2400" dirty="0" smtClean="0"/>
              <a:t>fuerza del español está </a:t>
            </a:r>
            <a:r>
              <a:rPr lang="es-CO" sz="2400" dirty="0" smtClean="0"/>
              <a:t>en que es vehículo de una </a:t>
            </a:r>
            <a:r>
              <a:rPr lang="es-CO" sz="2400" dirty="0" smtClean="0"/>
              <a:t>cultura riquísima</a:t>
            </a:r>
            <a:r>
              <a:rPr lang="es-CO" sz="2400" dirty="0" smtClean="0"/>
              <a:t>. El español recibe fuerza constantemente, sobre todo en Hispanoamérica.</a:t>
            </a:r>
            <a:endParaRPr lang="es-ES" sz="2400" dirty="0" smtClean="0"/>
          </a:p>
          <a:p>
            <a:r>
              <a:rPr lang="es-ES" sz="2400" dirty="0" smtClean="0"/>
              <a:t>Estructura esquemática: corresponde al genero o tipología textual (texto narrativo, periodístico,</a:t>
            </a:r>
            <a:endParaRPr lang="es-E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30.tinypic.com/5f0t1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>
            <a:off x="502919" y="274638"/>
            <a:ext cx="6783725" cy="36828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dirty="0" smtClean="0"/>
              <a:t>Argumentativo, carta, informe,etc.</a:t>
            </a:r>
          </a:p>
          <a:p>
            <a:pPr>
              <a:buNone/>
            </a:pPr>
            <a:r>
              <a:rPr lang="es-ES" dirty="0" smtClean="0"/>
              <a:t>Coherencia: Es la relación de adecuación semántica entre las proposiciones de la secuencia textual.</a:t>
            </a:r>
          </a:p>
          <a:p>
            <a:pPr>
              <a:buNone/>
            </a:pPr>
            <a:r>
              <a:rPr lang="es-ES" dirty="0" smtClean="0"/>
              <a:t>     - Coherencia </a:t>
            </a:r>
            <a:r>
              <a:rPr lang="es-ES" dirty="0" smtClean="0"/>
              <a:t>lineal:</a:t>
            </a:r>
            <a:r>
              <a:rPr lang="es-CO" dirty="0" smtClean="0"/>
              <a:t>se observa entre los distintos enunciados o frases. Se infiere de la relación que se produce entre los enunciados de un mismo texto. La ponen de manifiesto los pronombres deícticos, conectores, etc.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    - Coherencia </a:t>
            </a:r>
            <a:r>
              <a:rPr lang="es-ES" dirty="0" smtClean="0"/>
              <a:t>global:</a:t>
            </a:r>
            <a:r>
              <a:rPr lang="es-CO" dirty="0" smtClean="0"/>
              <a:t>se observa en la totalidad del texto. La forman la estructura o la organización del </a:t>
            </a:r>
            <a:r>
              <a:rPr lang="es-CO" dirty="0" smtClean="0"/>
              <a:t>texto. Es la cualidad que nace de las relaciones d adecuación entre las </a:t>
            </a:r>
            <a:r>
              <a:rPr lang="es-CO" dirty="0" err="1" smtClean="0"/>
              <a:t>microestructuras</a:t>
            </a:r>
            <a:r>
              <a:rPr lang="es-CO" dirty="0" smtClean="0"/>
              <a:t> y </a:t>
            </a:r>
            <a:r>
              <a:rPr lang="es-CO" dirty="0" err="1" smtClean="0"/>
              <a:t>macroestructuras</a:t>
            </a:r>
            <a:r>
              <a:rPr lang="es-CO" dirty="0" smtClean="0"/>
              <a:t> del texto.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    - Coherencia </a:t>
            </a:r>
            <a:r>
              <a:rPr lang="es-ES" dirty="0" smtClean="0"/>
              <a:t>referencial: Permite una relación de adecuación entre lo dicho en el discurso y el marco de conocimiento comúnmente aceptados.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    - Coherencia </a:t>
            </a:r>
            <a:r>
              <a:rPr lang="es-ES" dirty="0" smtClean="0"/>
              <a:t>pragmática: Es un tipo de coherencia </a:t>
            </a:r>
            <a:r>
              <a:rPr lang="es-ES" dirty="0" smtClean="0"/>
              <a:t>e</a:t>
            </a:r>
            <a:r>
              <a:rPr lang="es-ES" dirty="0" smtClean="0"/>
              <a:t>xterna qu</a:t>
            </a:r>
            <a:r>
              <a:rPr lang="es-ES" dirty="0" smtClean="0"/>
              <a:t>e tiene que ver con una adecuada relación entre lo significado por los enunciados del discurso y las condiciones específicas de los interlocutores como son la intención comunicativa, tiempo, lugar, participación y demás circunstancias extra verbales.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\Mis imágenes\24552_121645371179439_100000019304577_332188_174926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6"/>
            <a:ext cx="9144000" cy="673102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654032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FENÓMENOS SEMÁNTICOS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2000" dirty="0" smtClean="0"/>
              <a:t>Permiten complementar la interpretación semántica del texto tales como: </a:t>
            </a:r>
          </a:p>
          <a:p>
            <a:r>
              <a:rPr lang="es-CO" sz="2000" dirty="0" smtClean="0"/>
              <a:t>Sinonimia</a:t>
            </a:r>
          </a:p>
          <a:p>
            <a:r>
              <a:rPr lang="es-CO" sz="2000" dirty="0" smtClean="0"/>
              <a:t>Antonimia</a:t>
            </a:r>
          </a:p>
          <a:p>
            <a:r>
              <a:rPr lang="es-CO" sz="2000" dirty="0" smtClean="0"/>
              <a:t>Homonimia</a:t>
            </a:r>
          </a:p>
          <a:p>
            <a:r>
              <a:rPr lang="es-CO" sz="2000" dirty="0" smtClean="0"/>
              <a:t>Polisemia</a:t>
            </a:r>
          </a:p>
          <a:p>
            <a:r>
              <a:rPr lang="es-CO" sz="2000" dirty="0" smtClean="0"/>
              <a:t>Ambigüedad</a:t>
            </a:r>
          </a:p>
          <a:p>
            <a:r>
              <a:rPr lang="es-CO" sz="2000" dirty="0" smtClean="0"/>
              <a:t>Elipsis</a:t>
            </a:r>
          </a:p>
          <a:p>
            <a:pPr>
              <a:buNone/>
            </a:pPr>
            <a:endParaRPr lang="es-CO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h4.ggpht.com/_rDqx_rdtBPg/SrcxdhHj5GE/AAAAAAAAKyU/6DzjICs1fbE/s144-c/MarcosInfant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DIMENSIÓN COGNITIVA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es-ES" dirty="0" smtClean="0"/>
              <a:t>Involucra el procesamiento de la información que se maneja en la producción y comprensión, que se genera a partir de la realidad interna y externa de los agentes que interactúan y que permiten la representación conceptual. Aquí se puede hablar de una dimensión psicolingüística ya que lo cognitivo va unido a la adquisición y uso del lenguaje y la integridad del desarrollo humano.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s.dreamstime.com/papel-quemado-de-los-bordes-thumb3148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643866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Distinción de conceptos</a:t>
            </a:r>
          </a:p>
          <a:p>
            <a:r>
              <a:rPr lang="es-ES" dirty="0" smtClean="0"/>
              <a:t>Referente: Es la realidad sobre la cual se produce la comunicación y por lo tanto, es generadora de significado. Hace parte de un mundo real y posible el cual se clasifica como natural, social, cultural o ficticio.</a:t>
            </a:r>
          </a:p>
          <a:p>
            <a:r>
              <a:rPr lang="es-ES" dirty="0" smtClean="0"/>
              <a:t>Campo de experiencia: Comprende el conjunto de conocimientos, ideas, creencias, valoraciones, intereses, opiniones, intenciones, deseos, cultura etc.</a:t>
            </a:r>
          </a:p>
          <a:p>
            <a:r>
              <a:rPr lang="es-ES" dirty="0" smtClean="0"/>
              <a:t>Marco del conocimiento: Consiste en el saber acerca de sí mismo y del mundo que rodea a los sujetos de la interacción comunicativa. Es la cosmovisión entre los participantes( que concepciones subyacen en el texto acerca del mundo) y si el contenido se expresa como nociones, conceptos o procesos lógicos de pensamiento. Dentro de este encontramos el marco REFERENCIAL que equivale al conocimiento y experiencia sobre la realidad u objeto ( referente) de que se habla.</a:t>
            </a:r>
          </a:p>
          <a:p>
            <a:r>
              <a:rPr lang="es-ES" dirty="0" smtClean="0"/>
              <a:t>Hechos cognoscitivos: Es donde se reconoce una acción – proceso, un agente, objeto, localización y tiempo.</a:t>
            </a:r>
          </a:p>
          <a:p>
            <a:r>
              <a:rPr lang="es-ES" dirty="0" smtClean="0"/>
              <a:t>Procesamiento de la información: interfieren las proposiciones expresadas en oraciones( micro-estructuras) de las cuales se pasa a las </a:t>
            </a:r>
            <a:r>
              <a:rPr lang="es-ES" dirty="0" err="1" smtClean="0"/>
              <a:t>macroestructuras</a:t>
            </a:r>
            <a:r>
              <a:rPr lang="es-ES" dirty="0" smtClean="0"/>
              <a:t> textuales mediante unas </a:t>
            </a:r>
            <a:r>
              <a:rPr lang="es-ES" dirty="0" err="1" smtClean="0"/>
              <a:t>macrorreglas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930</Words>
  <Application>Microsoft Office PowerPoint</Application>
  <PresentationFormat>Presentación en pantalla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DIMENSIÓN SEMÁNTICA</vt:lpstr>
      <vt:lpstr>Diapositiva 2</vt:lpstr>
      <vt:lpstr>PARA TENER EN CUENTA</vt:lpstr>
      <vt:lpstr>Diapositiva 4</vt:lpstr>
      <vt:lpstr>Diapositiva 5</vt:lpstr>
      <vt:lpstr>Diapositiva 6</vt:lpstr>
      <vt:lpstr>FENÓMENOS SEMÁNTICOS</vt:lpstr>
      <vt:lpstr>DIMENSIÓN COGNITIVA </vt:lpstr>
      <vt:lpstr>Diapositiva 9</vt:lpstr>
      <vt:lpstr>Diapositiva 10</vt:lpstr>
      <vt:lpstr>DIMENSIÓN FÓNICA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DIMENSIÓN SEMANTICA</dc:title>
  <dc:creator>Usuario</dc:creator>
  <cp:lastModifiedBy>USUARIO</cp:lastModifiedBy>
  <cp:revision>33</cp:revision>
  <dcterms:created xsi:type="dcterms:W3CDTF">2010-06-08T11:55:04Z</dcterms:created>
  <dcterms:modified xsi:type="dcterms:W3CDTF">2010-08-02T22:39:53Z</dcterms:modified>
</cp:coreProperties>
</file>