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66FF"/>
    <a:srgbClr val="873A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4B366F-7227-4368-A596-23D60FAC0C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D99695DD-81CF-415D-913B-97CFF364C5E8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PA" dirty="0" smtClean="0"/>
            <a:t>Correo Electrónico…</a:t>
          </a:r>
          <a:endParaRPr lang="es-PA" dirty="0"/>
        </a:p>
      </dgm:t>
    </dgm:pt>
    <dgm:pt modelId="{82A01AD0-D2A2-40B5-9B14-29DD1C5D82D7}" type="parTrans" cxnId="{E93329CA-6275-4091-B4CF-98EBA8B5386B}">
      <dgm:prSet/>
      <dgm:spPr/>
      <dgm:t>
        <a:bodyPr/>
        <a:lstStyle/>
        <a:p>
          <a:endParaRPr lang="es-PA"/>
        </a:p>
      </dgm:t>
    </dgm:pt>
    <dgm:pt modelId="{D5C8292A-7D42-4024-A085-63053B27670F}" type="sibTrans" cxnId="{E93329CA-6275-4091-B4CF-98EBA8B5386B}">
      <dgm:prSet/>
      <dgm:spPr/>
      <dgm:t>
        <a:bodyPr/>
        <a:lstStyle/>
        <a:p>
          <a:endParaRPr lang="es-PA"/>
        </a:p>
      </dgm:t>
    </dgm:pt>
    <dgm:pt modelId="{84D52FA3-BF18-489E-9243-A76D897F5E9C}" type="pres">
      <dgm:prSet presAssocID="{C24B366F-7227-4368-A596-23D60FAC0C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A"/>
        </a:p>
      </dgm:t>
    </dgm:pt>
    <dgm:pt modelId="{943E9CD6-5A66-47E9-997F-2A9159328B7F}" type="pres">
      <dgm:prSet presAssocID="{D99695DD-81CF-415D-913B-97CFF364C5E8}" presName="parentText" presStyleLbl="node1" presStyleIdx="0" presStyleCnt="1" custLinFactNeighborX="-6410" custLinFactNeighborY="15259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</dgm:ptLst>
  <dgm:cxnLst>
    <dgm:cxn modelId="{E93329CA-6275-4091-B4CF-98EBA8B5386B}" srcId="{C24B366F-7227-4368-A596-23D60FAC0CDE}" destId="{D99695DD-81CF-415D-913B-97CFF364C5E8}" srcOrd="0" destOrd="0" parTransId="{82A01AD0-D2A2-40B5-9B14-29DD1C5D82D7}" sibTransId="{D5C8292A-7D42-4024-A085-63053B27670F}"/>
    <dgm:cxn modelId="{BBF891AD-1F35-4D7C-BCF6-0586D8C62207}" type="presOf" srcId="{C24B366F-7227-4368-A596-23D60FAC0CDE}" destId="{84D52FA3-BF18-489E-9243-A76D897F5E9C}" srcOrd="0" destOrd="0" presId="urn:microsoft.com/office/officeart/2005/8/layout/vList2"/>
    <dgm:cxn modelId="{096C5D2D-EB80-4FA1-9CFD-BB782FE40934}" type="presOf" srcId="{D99695DD-81CF-415D-913B-97CFF364C5E8}" destId="{943E9CD6-5A66-47E9-997F-2A9159328B7F}" srcOrd="0" destOrd="0" presId="urn:microsoft.com/office/officeart/2005/8/layout/vList2"/>
    <dgm:cxn modelId="{36E28045-409D-4B88-B40D-8D60B0FC7D51}" type="presParOf" srcId="{84D52FA3-BF18-489E-9243-A76D897F5E9C}" destId="{943E9CD6-5A66-47E9-997F-2A9159328B7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3E9CD6-5A66-47E9-997F-2A9159328B7F}">
      <dsp:nvSpPr>
        <dsp:cNvPr id="0" name=""/>
        <dsp:cNvSpPr/>
      </dsp:nvSpPr>
      <dsp:spPr>
        <a:xfrm>
          <a:off x="0" y="150638"/>
          <a:ext cx="5328591" cy="1031354"/>
        </a:xfrm>
        <a:prstGeom prst="roundRect">
          <a:avLst/>
        </a:prstGeom>
        <a:gradFill rotWithShape="1">
          <a:gsLst>
            <a:gs pos="0">
              <a:schemeClr val="accent3">
                <a:tint val="98000"/>
                <a:shade val="25000"/>
                <a:satMod val="250000"/>
              </a:schemeClr>
            </a:gs>
            <a:gs pos="68000">
              <a:schemeClr val="accent3">
                <a:tint val="86000"/>
                <a:satMod val="115000"/>
              </a:schemeClr>
            </a:gs>
            <a:gs pos="100000">
              <a:schemeClr val="accent3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4300" kern="1200" dirty="0" smtClean="0"/>
            <a:t>Correo Electrónico…</a:t>
          </a:r>
          <a:endParaRPr lang="es-PA" sz="4300" kern="1200" dirty="0"/>
        </a:p>
      </dsp:txBody>
      <dsp:txXfrm>
        <a:off x="0" y="150638"/>
        <a:ext cx="5328591" cy="1031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780E3A-75CC-4287-B0F3-EAF930BB3233}" type="datetimeFigureOut">
              <a:rPr lang="es-PA" smtClean="0"/>
              <a:pPr/>
              <a:t>04/17/2011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402C3D-355D-429B-B9CC-FF7D842B5510}" type="slidenum">
              <a:rPr lang="es-PA" smtClean="0"/>
              <a:pPr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755576" y="620688"/>
          <a:ext cx="5328592" cy="118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2" name="Picture 2" descr="http://crearcuentahotmail.net/wp-content/uploads/2011/03/correo-electronico-hotmai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385760">
            <a:off x="6084168" y="525860"/>
            <a:ext cx="2520280" cy="2520280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971600" y="3140968"/>
            <a:ext cx="6192688" cy="31700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PA" sz="4000" dirty="0" smtClean="0">
                <a:latin typeface="Helmsley" pitchFamily="2" charset="0"/>
              </a:rPr>
              <a:t>Consiste en la compra o venta de productos o de servicios a través de medios electrónicos, tales como internet y otras redes informáticas.</a:t>
            </a:r>
            <a:endParaRPr lang="es-PA" sz="4000" dirty="0">
              <a:latin typeface="Helmsley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3.bp.blogspot.com/_GwqLSKoxqYg/S_hcI3yVyzI/AAAAAAAAAAM/qmWZuEvzrCU/s1600/Marketing-LIONH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9392">
            <a:off x="6507566" y="972030"/>
            <a:ext cx="2339752" cy="4610100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467544" y="188640"/>
            <a:ext cx="6192688" cy="6494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A" sz="3200" b="1" dirty="0" smtClean="0">
                <a:latin typeface="Helmsley" pitchFamily="2" charset="0"/>
              </a:rPr>
              <a:t>Su término se aplica a la realización de transacciones, mediante medios electrónicos tales como: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Intercambio electrónico de datos.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Formas de pagos mediante medios electrónicos, como las tarjetas de créditos.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Transferencia de fondos.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Administración de cadenas de suministro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Marketing (mercadeo)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Procesamiento de transacciones en línea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Inventarios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Sistemas automatizados re recolección  de datos.</a:t>
            </a:r>
            <a:endParaRPr lang="es-PA" sz="3200" dirty="0">
              <a:latin typeface="Helmsley" pitchFamily="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79512" y="836712"/>
            <a:ext cx="4680520" cy="3600400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s-PA" sz="3600" dirty="0" smtClean="0">
                <a:latin typeface="Helmsley" pitchFamily="2" charset="0"/>
              </a:rPr>
              <a:t>La mayor parte del comercio electrónico consiste en la compra y venta de productos o servicios entre personas y empresas.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4644008" y="3501008"/>
            <a:ext cx="4320480" cy="3168352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s-PA" sz="3600" dirty="0" smtClean="0">
                <a:latin typeface="Helmsley" pitchFamily="2" charset="0"/>
              </a:rPr>
              <a:t>Adquisición de  artículos virtuales tales como contenidos “Premium” de un sitio web.</a:t>
            </a:r>
            <a:endParaRPr lang="es-PA" sz="3600" dirty="0">
              <a:latin typeface="Helmsley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15616" y="0"/>
            <a:ext cx="802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4000" dirty="0" smtClean="0"/>
              <a:t>El </a:t>
            </a:r>
            <a:r>
              <a:rPr lang="es-PA" sz="4000" dirty="0"/>
              <a:t>C</a:t>
            </a:r>
            <a:r>
              <a:rPr lang="es-PA" sz="4000" dirty="0" smtClean="0"/>
              <a:t>orreo electrónico consiste en …</a:t>
            </a:r>
            <a:endParaRPr lang="es-PA" sz="4000" dirty="0"/>
          </a:p>
        </p:txBody>
      </p:sp>
      <p:pic>
        <p:nvPicPr>
          <p:cNvPr id="3074" name="Picture 2" descr="http://4.bp.blogspot.com/_ICedyxk8peU/SKWMR94JA7I/AAAAAAAAAEQ/DbkZlrgx05c/s400/Incredimail+XE+Premium+5.70+build+3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37566">
            <a:off x="1203440" y="4219970"/>
            <a:ext cx="2880320" cy="2239450"/>
          </a:xfrm>
          <a:prstGeom prst="rect">
            <a:avLst/>
          </a:prstGeom>
          <a:noFill/>
        </p:spPr>
      </p:pic>
      <p:pic>
        <p:nvPicPr>
          <p:cNvPr id="3076" name="Picture 4" descr="http://www.eldiario24.com/uploads/editorial/2011/01/14/imagenes/22782_Correo_Electroni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6539">
            <a:off x="5133193" y="996081"/>
            <a:ext cx="3056057" cy="220036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Elipse"/>
          <p:cNvSpPr/>
          <p:nvPr/>
        </p:nvSpPr>
        <p:spPr>
          <a:xfrm rot="20793737">
            <a:off x="135739" y="298399"/>
            <a:ext cx="2743803" cy="1491435"/>
          </a:xfrm>
          <a:prstGeom prst="ellipse">
            <a:avLst/>
          </a:prstGeom>
          <a:gradFill>
            <a:gsLst>
              <a:gs pos="0">
                <a:srgbClr val="FF66FF"/>
              </a:gs>
              <a:gs pos="68000">
                <a:schemeClr val="accent4">
                  <a:tint val="86000"/>
                  <a:satMod val="115000"/>
                </a:schemeClr>
              </a:gs>
              <a:gs pos="100000">
                <a:schemeClr val="accent4">
                  <a:tint val="50000"/>
                  <a:satMod val="150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3600" b="1" dirty="0" smtClean="0">
                <a:latin typeface="Helmsley" pitchFamily="2" charset="0"/>
              </a:rPr>
              <a:t>Ventajas</a:t>
            </a:r>
            <a:endParaRPr lang="es-PA" sz="3600" b="1" dirty="0">
              <a:latin typeface="Helmsley" pitchFamily="2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411760" y="188640"/>
            <a:ext cx="6732240" cy="6453336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Mejora la distribución y participación en el mercado.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Comunicaciones comerciales 24 horas al día.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Beneficios operacionales, reduciendo errores, tiempos y sobre costos en el tratamiento de la información.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Facilidad para fidelizar clientes, estableciendo estrategias de comunicación más efectivas de manera que incremente la compra de productos y servicios.</a:t>
            </a:r>
          </a:p>
          <a:p>
            <a:pPr>
              <a:buFont typeface="Wingdings" pitchFamily="2" charset="2"/>
              <a:buChar char="ü"/>
            </a:pPr>
            <a:r>
              <a:rPr lang="es-PA" sz="3200" dirty="0" smtClean="0">
                <a:latin typeface="Helmsley" pitchFamily="2" charset="0"/>
              </a:rPr>
              <a:t>Utilización del correo electrónico</a:t>
            </a:r>
          </a:p>
          <a:p>
            <a:pPr>
              <a:buFont typeface="Wingdings" pitchFamily="2" charset="2"/>
              <a:buChar char="ü"/>
            </a:pPr>
            <a:endParaRPr lang="es-PA" sz="3600" dirty="0" smtClean="0">
              <a:latin typeface="Helmsley" pitchFamily="2" charset="0"/>
            </a:endParaRPr>
          </a:p>
        </p:txBody>
      </p:sp>
      <p:pic>
        <p:nvPicPr>
          <p:cNvPr id="2052" name="Picture 4" descr="http://planpymes.com/wp-content/uploads/venta-por-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84802">
            <a:off x="567381" y="2644952"/>
            <a:ext cx="1852488" cy="226581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190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Maybe</dc:creator>
  <cp:lastModifiedBy>Maybe</cp:lastModifiedBy>
  <cp:revision>1</cp:revision>
  <dcterms:created xsi:type="dcterms:W3CDTF">2011-04-17T22:44:18Z</dcterms:created>
  <dcterms:modified xsi:type="dcterms:W3CDTF">2011-04-17T23:31:52Z</dcterms:modified>
</cp:coreProperties>
</file>