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9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2" name="1 Marcador de pie de página"/>
          <p:cNvSpPr>
            <a:spLocks noGrp="1"/>
          </p:cNvSpPr>
          <p:nvPr>
            <p:ph type="ftr" sz="quarter" idx="11"/>
          </p:nvPr>
        </p:nvSpPr>
        <p:spPr/>
        <p:txBody>
          <a:bodyPr/>
          <a:lstStyle/>
          <a:p>
            <a:endParaRPr lang="es-MX"/>
          </a:p>
        </p:txBody>
      </p:sp>
      <p:sp>
        <p:nvSpPr>
          <p:cNvPr id="15" name="14 Marcador de número de diapositiva"/>
          <p:cNvSpPr>
            <a:spLocks noGrp="1"/>
          </p:cNvSpPr>
          <p:nvPr>
            <p:ph type="sldNum" sz="quarter" idx="12"/>
          </p:nvPr>
        </p:nvSpPr>
        <p:spPr>
          <a:xfrm>
            <a:off x="8229600" y="6473952"/>
            <a:ext cx="758952" cy="246888"/>
          </a:xfrm>
        </p:spPr>
        <p:txBody>
          <a:bodyPr/>
          <a:lstStyle/>
          <a:p>
            <a:fld id="{6B98B856-4F41-467B-9242-CE874E7D6E51}"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B98B856-4F41-467B-9242-CE874E7D6E51}"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B98B856-4F41-467B-9242-CE874E7D6E51}"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19" name="18 Marcador de pie de página"/>
          <p:cNvSpPr>
            <a:spLocks noGrp="1"/>
          </p:cNvSpPr>
          <p:nvPr>
            <p:ph type="ftr" sz="quarter" idx="11"/>
          </p:nvPr>
        </p:nvSpPr>
        <p:spPr>
          <a:xfrm>
            <a:off x="3581400" y="76200"/>
            <a:ext cx="2895600" cy="288925"/>
          </a:xfrm>
        </p:spPr>
        <p:txBody>
          <a:bodyPr/>
          <a:lstStyle/>
          <a:p>
            <a:endParaRPr lang="es-MX"/>
          </a:p>
        </p:txBody>
      </p:sp>
      <p:sp>
        <p:nvSpPr>
          <p:cNvPr id="16" name="15 Marcador de número de diapositiva"/>
          <p:cNvSpPr>
            <a:spLocks noGrp="1"/>
          </p:cNvSpPr>
          <p:nvPr>
            <p:ph type="sldNum" sz="quarter" idx="12"/>
          </p:nvPr>
        </p:nvSpPr>
        <p:spPr>
          <a:xfrm>
            <a:off x="8229600" y="6473952"/>
            <a:ext cx="758952" cy="246888"/>
          </a:xfrm>
        </p:spPr>
        <p:txBody>
          <a:bodyPr/>
          <a:lstStyle/>
          <a:p>
            <a:fld id="{6B98B856-4F41-467B-9242-CE874E7D6E51}"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11" name="10 Marcador de pie de página"/>
          <p:cNvSpPr>
            <a:spLocks noGrp="1"/>
          </p:cNvSpPr>
          <p:nvPr>
            <p:ph type="ftr" sz="quarter" idx="11"/>
          </p:nvPr>
        </p:nvSpPr>
        <p:spPr/>
        <p:txBody>
          <a:bodyPr/>
          <a:lstStyle/>
          <a:p>
            <a:endParaRPr lang="es-MX"/>
          </a:p>
        </p:txBody>
      </p:sp>
      <p:sp>
        <p:nvSpPr>
          <p:cNvPr id="16" name="15 Marcador de número de diapositiva"/>
          <p:cNvSpPr>
            <a:spLocks noGrp="1"/>
          </p:cNvSpPr>
          <p:nvPr>
            <p:ph type="sldNum" sz="quarter" idx="12"/>
          </p:nvPr>
        </p:nvSpPr>
        <p:spPr/>
        <p:txBody>
          <a:bodyPr/>
          <a:lstStyle/>
          <a:p>
            <a:fld id="{6B98B856-4F41-467B-9242-CE874E7D6E51}" type="slidenum">
              <a:rPr lang="es-MX" smtClean="0"/>
              <a:t>‹Nº›</a:t>
            </a:fld>
            <a:endParaRPr lang="es-MX"/>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10" name="9 Marcador de pie de página"/>
          <p:cNvSpPr>
            <a:spLocks noGrp="1"/>
          </p:cNvSpPr>
          <p:nvPr>
            <p:ph type="ftr" sz="quarter" idx="11"/>
          </p:nvPr>
        </p:nvSpPr>
        <p:spPr/>
        <p:txBody>
          <a:bodyPr/>
          <a:lstStyle/>
          <a:p>
            <a:endParaRPr lang="es-MX"/>
          </a:p>
        </p:txBody>
      </p:sp>
      <p:sp>
        <p:nvSpPr>
          <p:cNvPr id="31" name="30 Marcador de número de diapositiva"/>
          <p:cNvSpPr>
            <a:spLocks noGrp="1"/>
          </p:cNvSpPr>
          <p:nvPr>
            <p:ph type="sldNum" sz="quarter" idx="12"/>
          </p:nvPr>
        </p:nvSpPr>
        <p:spPr/>
        <p:txBody>
          <a:bodyPr/>
          <a:lstStyle/>
          <a:p>
            <a:fld id="{6B98B856-4F41-467B-9242-CE874E7D6E51}"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229600" y="6477000"/>
            <a:ext cx="762000" cy="246888"/>
          </a:xfrm>
        </p:spPr>
        <p:txBody>
          <a:bodyPr/>
          <a:lstStyle/>
          <a:p>
            <a:fld id="{6B98B856-4F41-467B-9242-CE874E7D6E51}" type="slidenum">
              <a:rPr lang="es-MX" smtClean="0"/>
              <a:t>‹Nº›</a:t>
            </a:fld>
            <a:endParaRPr lang="es-MX"/>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21" name="20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B98B856-4F41-467B-9242-CE874E7D6E51}"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24" name="23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B98B856-4F41-467B-9242-CE874E7D6E51}"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29" name="28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B98B856-4F41-467B-9242-CE874E7D6E51}"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A4B4435E-8E2A-4CE6-A24B-B3994BFFE673}" type="datetimeFigureOut">
              <a:rPr lang="es-MX" smtClean="0"/>
              <a:t>28/08/2009</a:t>
            </a:fld>
            <a:endParaRPr lang="es-MX"/>
          </a:p>
        </p:txBody>
      </p:sp>
      <p:sp>
        <p:nvSpPr>
          <p:cNvPr id="5" name="4 Marcador de pie de página"/>
          <p:cNvSpPr>
            <a:spLocks noGrp="1"/>
          </p:cNvSpPr>
          <p:nvPr>
            <p:ph type="ftr" sz="quarter" idx="11"/>
          </p:nvPr>
        </p:nvSpPr>
        <p:spPr/>
        <p:txBody>
          <a:bodyPr/>
          <a:lstStyle/>
          <a:p>
            <a:endParaRPr lang="es-MX"/>
          </a:p>
        </p:txBody>
      </p:sp>
      <p:sp>
        <p:nvSpPr>
          <p:cNvPr id="31" name="30 Marcador de número de diapositiva"/>
          <p:cNvSpPr>
            <a:spLocks noGrp="1"/>
          </p:cNvSpPr>
          <p:nvPr>
            <p:ph type="sldNum" sz="quarter" idx="12"/>
          </p:nvPr>
        </p:nvSpPr>
        <p:spPr/>
        <p:txBody>
          <a:bodyPr/>
          <a:lstStyle/>
          <a:p>
            <a:fld id="{6B98B856-4F41-467B-9242-CE874E7D6E51}" type="slidenum">
              <a:rPr lang="es-MX" smtClean="0"/>
              <a:t>‹Nº›</a:t>
            </a:fld>
            <a:endParaRPr lang="es-MX"/>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4B4435E-8E2A-4CE6-A24B-B3994BFFE673}" type="datetimeFigureOut">
              <a:rPr lang="es-MX" smtClean="0"/>
              <a:t>28/08/2009</a:t>
            </a:fld>
            <a:endParaRPr lang="es-MX"/>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MX"/>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B98B856-4F41-467B-9242-CE874E7D6E51}" type="slidenum">
              <a:rPr lang="es-MX" smtClean="0"/>
              <a:t>‹Nº›</a:t>
            </a:fld>
            <a:endParaRPr lang="es-MX"/>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Como elegir un papel</a:t>
            </a:r>
            <a:endParaRPr lang="es-MX" dirty="0"/>
          </a:p>
        </p:txBody>
      </p:sp>
      <p:sp>
        <p:nvSpPr>
          <p:cNvPr id="3" name="2 Subtítulo"/>
          <p:cNvSpPr>
            <a:spLocks noGrp="1"/>
          </p:cNvSpPr>
          <p:nvPr>
            <p:ph type="subTitle" idx="1"/>
          </p:nvPr>
        </p:nvSpPr>
        <p:spPr/>
        <p:txBody>
          <a:bodyPr/>
          <a:lstStyle/>
          <a:p>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TÉCNICA DE IMPRESIÓN </a:t>
            </a:r>
            <a:endParaRPr lang="es-MX" dirty="0"/>
          </a:p>
        </p:txBody>
      </p:sp>
      <p:sp>
        <p:nvSpPr>
          <p:cNvPr id="3" name="2 Marcador de contenido"/>
          <p:cNvSpPr>
            <a:spLocks noGrp="1"/>
          </p:cNvSpPr>
          <p:nvPr>
            <p:ph idx="1"/>
          </p:nvPr>
        </p:nvSpPr>
        <p:spPr/>
        <p:txBody>
          <a:bodyPr>
            <a:normAutofit fontScale="70000" lnSpcReduction="20000"/>
          </a:bodyPr>
          <a:lstStyle/>
          <a:p>
            <a:r>
              <a:rPr lang="es-MX" dirty="0" smtClean="0"/>
              <a:t>Los </a:t>
            </a:r>
            <a:r>
              <a:rPr lang="es-MX" dirty="0" smtClean="0"/>
              <a:t>impresores de impresión digital recomiendan utilizar papeles basados en sus </a:t>
            </a:r>
            <a:r>
              <a:rPr lang="es-MX" dirty="0" smtClean="0"/>
              <a:t>propias </a:t>
            </a:r>
            <a:r>
              <a:rPr lang="es-MX" dirty="0" smtClean="0"/>
              <a:t>pruebas, por lo que es conveniente consultar al impresor e informarse bien antes de tomar una decisión. </a:t>
            </a:r>
            <a:endParaRPr lang="es-MX" dirty="0" smtClean="0"/>
          </a:p>
          <a:p>
            <a:r>
              <a:rPr lang="es-MX" dirty="0" smtClean="0"/>
              <a:t>La </a:t>
            </a:r>
            <a:r>
              <a:rPr lang="es-MX" dirty="0" smtClean="0"/>
              <a:t>técnica xerográfica (impresoras láser y copiadoras) exige papeles de superficie un poco más rugosa, en su mayor parte papeles no estucados, por la </a:t>
            </a:r>
            <a:r>
              <a:rPr lang="es-MX" dirty="0" smtClean="0"/>
              <a:t>dificultad </a:t>
            </a:r>
            <a:r>
              <a:rPr lang="es-MX" dirty="0" smtClean="0"/>
              <a:t>del tóner para adherirse al papel estucado. </a:t>
            </a:r>
            <a:endParaRPr lang="es-MX" dirty="0" smtClean="0"/>
          </a:p>
          <a:p>
            <a:r>
              <a:rPr lang="es-MX" dirty="0" smtClean="0"/>
              <a:t>Tampoco </a:t>
            </a:r>
            <a:r>
              <a:rPr lang="es-MX" dirty="0" smtClean="0"/>
              <a:t>debe usarse papel estucado común en una impresora láser. Sin embargo, los fabricantes de papel han desarrollado papeles especiales que se asemejan al papel estucado para su empleo en impresoras </a:t>
            </a:r>
            <a:r>
              <a:rPr lang="es-MX" dirty="0" smtClean="0"/>
              <a:t>xerográficas. </a:t>
            </a:r>
          </a:p>
          <a:p>
            <a:r>
              <a:rPr lang="es-MX" dirty="0" smtClean="0"/>
              <a:t>Pero </a:t>
            </a:r>
            <a:r>
              <a:rPr lang="es-MX" dirty="0" smtClean="0"/>
              <a:t>este tipo de papel no es apropiado para offset, dado que, al no absorber los componentes oleaginosos, el pigmento de la tinta se adhiere a él con dificultad </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ACABADO DEL PRODUCTO IMPRESO </a:t>
            </a:r>
            <a:endParaRPr lang="es-MX" dirty="0"/>
          </a:p>
        </p:txBody>
      </p:sp>
      <p:sp>
        <p:nvSpPr>
          <p:cNvPr id="3" name="2 Marcador de contenido"/>
          <p:cNvSpPr>
            <a:spLocks noGrp="1"/>
          </p:cNvSpPr>
          <p:nvPr>
            <p:ph idx="1"/>
          </p:nvPr>
        </p:nvSpPr>
        <p:spPr/>
        <p:txBody>
          <a:bodyPr>
            <a:normAutofit/>
          </a:bodyPr>
          <a:lstStyle/>
          <a:p>
            <a:r>
              <a:rPr lang="es-MX" dirty="0" smtClean="0"/>
              <a:t>El </a:t>
            </a:r>
            <a:r>
              <a:rPr lang="es-MX" dirty="0" smtClean="0"/>
              <a:t>tipo de plegado afecta a la elección del papel. </a:t>
            </a:r>
            <a:endParaRPr lang="es-MX" dirty="0" smtClean="0"/>
          </a:p>
          <a:p>
            <a:r>
              <a:rPr lang="es-MX" dirty="0" smtClean="0"/>
              <a:t>Es </a:t>
            </a:r>
            <a:r>
              <a:rPr lang="es-MX" dirty="0" smtClean="0"/>
              <a:t>conveniente doblar el </a:t>
            </a:r>
            <a:r>
              <a:rPr lang="es-MX" dirty="0" smtClean="0"/>
              <a:t>papel longitudinalmente </a:t>
            </a:r>
            <a:r>
              <a:rPr lang="es-MX" dirty="0" smtClean="0"/>
              <a:t>a la dirección de la fibra, pues si el plegado es transversal, se rompen las uniones de las fibras y la superficie del papel adquiere un aspecto agrietado .</a:t>
            </a:r>
            <a:r>
              <a:rPr lang="es-MX" dirty="0" smtClean="0"/>
              <a:t> </a:t>
            </a:r>
            <a:endParaRPr lang="es-MX"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ACABADO DEL PRODUCTO IMPRESO </a:t>
            </a:r>
            <a:endParaRPr lang="es-MX" dirty="0"/>
          </a:p>
        </p:txBody>
      </p:sp>
      <p:sp>
        <p:nvSpPr>
          <p:cNvPr id="3" name="2 Marcador de contenido"/>
          <p:cNvSpPr>
            <a:spLocks noGrp="1"/>
          </p:cNvSpPr>
          <p:nvPr>
            <p:ph idx="1"/>
          </p:nvPr>
        </p:nvSpPr>
        <p:spPr/>
        <p:txBody>
          <a:bodyPr>
            <a:normAutofit fontScale="92500" lnSpcReduction="10000"/>
          </a:bodyPr>
          <a:lstStyle/>
          <a:p>
            <a:r>
              <a:rPr lang="es-MX" dirty="0" smtClean="0"/>
              <a:t>Los </a:t>
            </a:r>
            <a:r>
              <a:rPr lang="es-MX" dirty="0" smtClean="0"/>
              <a:t>papeles gruesos o rígidos siempre tienen que ser hendidos antes de someterlos al plegado. </a:t>
            </a:r>
            <a:endParaRPr lang="es-MX" dirty="0" smtClean="0"/>
          </a:p>
          <a:p>
            <a:r>
              <a:rPr lang="es-MX" dirty="0" smtClean="0"/>
              <a:t>El </a:t>
            </a:r>
            <a:r>
              <a:rPr lang="es-MX" dirty="0" smtClean="0"/>
              <a:t>hendido significa que las fibras son dobladas a lo largo de una línea, donde luego se hará la doblez al papel. </a:t>
            </a:r>
            <a:endParaRPr lang="es-MX" dirty="0" smtClean="0"/>
          </a:p>
          <a:p>
            <a:r>
              <a:rPr lang="es-MX" dirty="0" smtClean="0"/>
              <a:t>Después </a:t>
            </a:r>
            <a:r>
              <a:rPr lang="es-MX" dirty="0" smtClean="0"/>
              <a:t>del plegado las fibras se desplazan fácilmente y no oponen resistencia al doblado. </a:t>
            </a:r>
            <a:endParaRPr lang="es-MX" dirty="0" smtClean="0"/>
          </a:p>
          <a:p>
            <a:r>
              <a:rPr lang="es-MX" dirty="0" smtClean="0"/>
              <a:t>Practicar </a:t>
            </a:r>
            <a:r>
              <a:rPr lang="es-MX" dirty="0" smtClean="0"/>
              <a:t>un hendido puede salvar un trabajo, si por algún motivo no se puede lograr que la dirección de fibra sea la correcta para el </a:t>
            </a:r>
            <a:r>
              <a:rPr lang="es-MX" dirty="0" smtClean="0"/>
              <a:t>plegado.</a:t>
            </a:r>
            <a:endParaRPr lang="es-MX"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ACABADO DEL PRODUCTO IMPRESO </a:t>
            </a:r>
            <a:endParaRPr lang="es-MX" dirty="0"/>
          </a:p>
        </p:txBody>
      </p:sp>
      <p:sp>
        <p:nvSpPr>
          <p:cNvPr id="3" name="2 Marcador de contenido"/>
          <p:cNvSpPr>
            <a:spLocks noGrp="1"/>
          </p:cNvSpPr>
          <p:nvPr>
            <p:ph idx="1"/>
          </p:nvPr>
        </p:nvSpPr>
        <p:spPr/>
        <p:txBody>
          <a:bodyPr>
            <a:normAutofit fontScale="92500" lnSpcReduction="10000"/>
          </a:bodyPr>
          <a:lstStyle/>
          <a:p>
            <a:r>
              <a:rPr lang="es-MX" dirty="0" smtClean="0"/>
              <a:t>Si </a:t>
            </a:r>
            <a:r>
              <a:rPr lang="es-MX" dirty="0" smtClean="0"/>
              <a:t>la encuadernación se va a hacer mediante encolado, éste será más resistente cuanto menor sea el volumen específico del papel, es decir, cuanto más grueso y poroso sea. </a:t>
            </a:r>
            <a:endParaRPr lang="es-MX" dirty="0" smtClean="0"/>
          </a:p>
          <a:p>
            <a:r>
              <a:rPr lang="es-MX" dirty="0" smtClean="0"/>
              <a:t>El </a:t>
            </a:r>
            <a:r>
              <a:rPr lang="es-MX" dirty="0" smtClean="0"/>
              <a:t>mayor espesor proporciona una mayor superficie de contacto para el encolado, mientras que la porosidad facilita la penetración de la cola. </a:t>
            </a:r>
            <a:endParaRPr lang="es-MX" dirty="0" smtClean="0"/>
          </a:p>
          <a:p>
            <a:r>
              <a:rPr lang="es-MX" smtClean="0"/>
              <a:t>Los </a:t>
            </a:r>
            <a:r>
              <a:rPr lang="es-MX" dirty="0" smtClean="0"/>
              <a:t>papeles estucados y satinados son, por lo general, menos apropiados para la encuadernación </a:t>
            </a:r>
            <a:r>
              <a:rPr lang="es-MX" smtClean="0"/>
              <a:t>mediante </a:t>
            </a:r>
            <a:r>
              <a:rPr lang="es-MX" smtClean="0"/>
              <a:t>encolado.</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mtClean="0"/>
              <a:t>A la hora de…</a:t>
            </a:r>
            <a:endParaRPr lang="es-MX" dirty="0"/>
          </a:p>
        </p:txBody>
      </p:sp>
      <p:sp>
        <p:nvSpPr>
          <p:cNvPr id="3" name="2 Marcador de contenido"/>
          <p:cNvSpPr>
            <a:spLocks noGrp="1"/>
          </p:cNvSpPr>
          <p:nvPr>
            <p:ph idx="1"/>
          </p:nvPr>
        </p:nvSpPr>
        <p:spPr/>
        <p:txBody>
          <a:bodyPr>
            <a:normAutofit/>
          </a:bodyPr>
          <a:lstStyle/>
          <a:p>
            <a:r>
              <a:rPr lang="es-MX" dirty="0" smtClean="0"/>
              <a:t>…elegir el papel para el producto impreso deben tenerse en cuenta diversos criterios:</a:t>
            </a:r>
          </a:p>
          <a:p>
            <a:pPr lvl="1"/>
            <a:r>
              <a:rPr lang="es-MX" dirty="0" smtClean="0"/>
              <a:t>Sensación que se quiere </a:t>
            </a:r>
            <a:r>
              <a:rPr lang="es-MX" dirty="0" err="1" smtClean="0"/>
              <a:t>transmitar</a:t>
            </a:r>
            <a:r>
              <a:rPr lang="es-MX" dirty="0" smtClean="0"/>
              <a:t> </a:t>
            </a:r>
          </a:p>
          <a:p>
            <a:pPr lvl="1"/>
            <a:r>
              <a:rPr lang="es-MX" dirty="0" smtClean="0"/>
              <a:t>Perdurabilidad</a:t>
            </a:r>
          </a:p>
          <a:p>
            <a:pPr lvl="1"/>
            <a:r>
              <a:rPr lang="es-MX" dirty="0" smtClean="0"/>
              <a:t>Precio</a:t>
            </a:r>
            <a:r>
              <a:rPr lang="es-MX" dirty="0" smtClean="0"/>
              <a:t> </a:t>
            </a:r>
            <a:r>
              <a:rPr lang="es-MX" dirty="0" smtClean="0"/>
              <a:t>(presupuesto del cliente y precio de venta) </a:t>
            </a:r>
          </a:p>
          <a:p>
            <a:pPr lvl="1"/>
            <a:r>
              <a:rPr lang="es-MX" dirty="0" smtClean="0"/>
              <a:t>Legibilidad y Calidad de las imágenes</a:t>
            </a:r>
          </a:p>
          <a:p>
            <a:pPr lvl="1"/>
            <a:r>
              <a:rPr lang="es-MX" dirty="0" smtClean="0"/>
              <a:t>Técnica de impresión, los acabados, el medio de distribución, el impacto ecológico que ocasionará y las exigencias del impresor. </a:t>
            </a:r>
          </a:p>
          <a:p>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a:t>
            </a:r>
            <a:r>
              <a:rPr lang="es-MX" dirty="0" err="1" smtClean="0"/>
              <a:t>sENSACiÓN</a:t>
            </a:r>
            <a:r>
              <a:rPr lang="es-MX" dirty="0" smtClean="0"/>
              <a:t>…</a:t>
            </a:r>
            <a:endParaRPr lang="es-MX" dirty="0"/>
          </a:p>
        </p:txBody>
      </p:sp>
      <p:sp>
        <p:nvSpPr>
          <p:cNvPr id="3" name="2 Marcador de contenido"/>
          <p:cNvSpPr>
            <a:spLocks noGrp="1"/>
          </p:cNvSpPr>
          <p:nvPr>
            <p:ph idx="1"/>
          </p:nvPr>
        </p:nvSpPr>
        <p:spPr/>
        <p:txBody>
          <a:bodyPr>
            <a:normAutofit/>
          </a:bodyPr>
          <a:lstStyle/>
          <a:p>
            <a:r>
              <a:rPr lang="es-MX" dirty="0" smtClean="0"/>
              <a:t>…que transmite el impreso, es </a:t>
            </a:r>
            <a:r>
              <a:rPr lang="es-MX" dirty="0" smtClean="0"/>
              <a:t>un factor muy </a:t>
            </a:r>
            <a:r>
              <a:rPr lang="es-MX" dirty="0" smtClean="0"/>
              <a:t>importante.</a:t>
            </a:r>
          </a:p>
          <a:p>
            <a:r>
              <a:rPr lang="es-MX" dirty="0" smtClean="0"/>
              <a:t>Cada </a:t>
            </a:r>
            <a:r>
              <a:rPr lang="es-MX" dirty="0" smtClean="0"/>
              <a:t>producto tiene un propósito distinto: vender, informar, </a:t>
            </a:r>
            <a:r>
              <a:rPr lang="es-MX" dirty="0" smtClean="0"/>
              <a:t>anunciar una marca. </a:t>
            </a:r>
          </a:p>
          <a:p>
            <a:r>
              <a:rPr lang="es-MX" dirty="0" smtClean="0"/>
              <a:t>Hay </a:t>
            </a:r>
            <a:r>
              <a:rPr lang="es-MX" dirty="0" smtClean="0"/>
              <a:t>una gran variedad de </a:t>
            </a:r>
            <a:r>
              <a:rPr lang="es-MX" dirty="0" smtClean="0"/>
              <a:t>papeles cuyas  </a:t>
            </a:r>
            <a:r>
              <a:rPr lang="es-MX" dirty="0" smtClean="0"/>
              <a:t>cualidades ópticas, </a:t>
            </a:r>
            <a:r>
              <a:rPr lang="es-MX" dirty="0" smtClean="0"/>
              <a:t>táctiles etc., pueden </a:t>
            </a:r>
            <a:r>
              <a:rPr lang="es-MX" dirty="0" smtClean="0"/>
              <a:t>despertar, </a:t>
            </a:r>
            <a:r>
              <a:rPr lang="es-MX" dirty="0" smtClean="0"/>
              <a:t>según </a:t>
            </a:r>
            <a:r>
              <a:rPr lang="es-MX" dirty="0" smtClean="0"/>
              <a:t>el </a:t>
            </a:r>
            <a:r>
              <a:rPr lang="es-MX" dirty="0" smtClean="0"/>
              <a:t>papel que se elija.</a:t>
            </a:r>
            <a:endParaRPr lang="es-MX" dirty="0" smtClean="0"/>
          </a:p>
          <a:p>
            <a:endParaRPr lang="es-MX" dirty="0" smtClean="0"/>
          </a:p>
          <a:p>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LONGEVIDAD DEL IMPRESO </a:t>
            </a:r>
            <a:endParaRPr lang="es-MX" dirty="0"/>
          </a:p>
        </p:txBody>
      </p:sp>
      <p:sp>
        <p:nvSpPr>
          <p:cNvPr id="3" name="2 Marcador de contenido"/>
          <p:cNvSpPr>
            <a:spLocks noGrp="1"/>
          </p:cNvSpPr>
          <p:nvPr>
            <p:ph idx="1"/>
          </p:nvPr>
        </p:nvSpPr>
        <p:spPr/>
        <p:txBody>
          <a:bodyPr>
            <a:normAutofit fontScale="85000" lnSpcReduction="20000"/>
          </a:bodyPr>
          <a:lstStyle/>
          <a:p>
            <a:r>
              <a:rPr lang="es-MX" dirty="0" smtClean="0"/>
              <a:t>Si </a:t>
            </a:r>
            <a:r>
              <a:rPr lang="es-MX" dirty="0" smtClean="0"/>
              <a:t>se quiere que un impreso tenga una vida larga, existen dos tipos de papel apropiados para ello: </a:t>
            </a:r>
            <a:endParaRPr lang="es-MX" dirty="0" smtClean="0"/>
          </a:p>
          <a:p>
            <a:pPr lvl="1"/>
            <a:r>
              <a:rPr lang="es-MX" dirty="0" smtClean="0"/>
              <a:t>el </a:t>
            </a:r>
            <a:r>
              <a:rPr lang="es-MX" dirty="0" smtClean="0"/>
              <a:t>papel permanente y el papel archivo. </a:t>
            </a:r>
            <a:endParaRPr lang="es-MX" dirty="0" smtClean="0"/>
          </a:p>
          <a:p>
            <a:r>
              <a:rPr lang="es-MX" dirty="0" smtClean="0"/>
              <a:t>La </a:t>
            </a:r>
            <a:r>
              <a:rPr lang="es-MX" dirty="0" smtClean="0"/>
              <a:t>única diferencia entre ambos es que el papel archivo es más resistente, gracias a que contiene fibra de algodón. </a:t>
            </a:r>
            <a:endParaRPr lang="es-MX" dirty="0" smtClean="0"/>
          </a:p>
          <a:p>
            <a:r>
              <a:rPr lang="es-MX" dirty="0" smtClean="0"/>
              <a:t>Como </a:t>
            </a:r>
            <a:r>
              <a:rPr lang="es-MX" dirty="0" smtClean="0"/>
              <a:t>regla </a:t>
            </a:r>
            <a:r>
              <a:rPr lang="es-MX" dirty="0" smtClean="0"/>
              <a:t>general:</a:t>
            </a:r>
          </a:p>
          <a:p>
            <a:pPr lvl="1"/>
            <a:r>
              <a:rPr lang="es-MX" dirty="0" smtClean="0"/>
              <a:t>Los </a:t>
            </a:r>
            <a:r>
              <a:rPr lang="es-MX" dirty="0" smtClean="0"/>
              <a:t>papeles de pasta mecánica son más sensibles al paso del tiempo que los papeles de pasta química, </a:t>
            </a:r>
            <a:endParaRPr lang="es-MX" dirty="0" smtClean="0"/>
          </a:p>
          <a:p>
            <a:pPr lvl="1"/>
            <a:r>
              <a:rPr lang="es-MX" dirty="0" smtClean="0"/>
              <a:t>El </a:t>
            </a:r>
            <a:r>
              <a:rPr lang="es-MX" dirty="0" smtClean="0"/>
              <a:t>empleo de carbonato de calcio en las cargas de relleno durante la preparación de la pasta le da al papel una mejor protección contra el envejecimiento. </a:t>
            </a:r>
          </a:p>
          <a:p>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COSTE DEL IMPRESO </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El </a:t>
            </a:r>
            <a:r>
              <a:rPr lang="es-MX" dirty="0" smtClean="0"/>
              <a:t>precio del papel puede variar considerablemente, según la calidad elegida. </a:t>
            </a:r>
            <a:endParaRPr lang="es-MX" dirty="0" smtClean="0"/>
          </a:p>
          <a:p>
            <a:r>
              <a:rPr lang="es-MX" dirty="0" smtClean="0"/>
              <a:t>El </a:t>
            </a:r>
            <a:r>
              <a:rPr lang="es-MX" dirty="0" smtClean="0"/>
              <a:t>precio también se ve influido por la relación entre el impresor y el fabricante o distribuidor papelero y por las cantidades adquiridas; los precios de un mismo papel pueden variar de un impresor a otro. </a:t>
            </a:r>
          </a:p>
          <a:p>
            <a:r>
              <a:rPr lang="es-MX" dirty="0" smtClean="0"/>
              <a:t>Hay </a:t>
            </a:r>
            <a:r>
              <a:rPr lang="es-MX" dirty="0" smtClean="0"/>
              <a:t>que tener presente que para las tiradas cortas el precio del papel tiene un peso relativamente bajo en el coste total del impreso, mientras que en las tiradas largas sucede lo contrario. </a:t>
            </a:r>
          </a:p>
          <a:p>
            <a:endParaRPr lang="es-MX"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COSTE DEL IMPRESO </a:t>
            </a:r>
            <a:endParaRPr lang="es-MX" dirty="0"/>
          </a:p>
        </p:txBody>
      </p:sp>
      <p:sp>
        <p:nvSpPr>
          <p:cNvPr id="3" name="2 Marcador de contenido"/>
          <p:cNvSpPr>
            <a:spLocks noGrp="1"/>
          </p:cNvSpPr>
          <p:nvPr>
            <p:ph idx="1"/>
          </p:nvPr>
        </p:nvSpPr>
        <p:spPr/>
        <p:txBody>
          <a:bodyPr>
            <a:normAutofit fontScale="92500" lnSpcReduction="20000"/>
          </a:bodyPr>
          <a:lstStyle/>
          <a:p>
            <a:r>
              <a:rPr lang="es-MX" dirty="0" smtClean="0"/>
              <a:t>Cuando </a:t>
            </a:r>
            <a:r>
              <a:rPr lang="es-MX" dirty="0" smtClean="0"/>
              <a:t>se imprimen imágenes, </a:t>
            </a:r>
            <a:r>
              <a:rPr lang="es-MX" dirty="0" smtClean="0"/>
              <a:t>se </a:t>
            </a:r>
            <a:r>
              <a:rPr lang="es-MX" dirty="0" smtClean="0"/>
              <a:t>desea obtener el mayor contraste </a:t>
            </a:r>
            <a:r>
              <a:rPr lang="es-MX" dirty="0" smtClean="0"/>
              <a:t>posible </a:t>
            </a:r>
            <a:r>
              <a:rPr lang="es-MX" dirty="0" smtClean="0"/>
              <a:t>entre tinta y papel. </a:t>
            </a:r>
            <a:endParaRPr lang="es-MX" dirty="0" smtClean="0"/>
          </a:p>
          <a:p>
            <a:r>
              <a:rPr lang="es-MX" dirty="0" smtClean="0"/>
              <a:t>Un </a:t>
            </a:r>
            <a:r>
              <a:rPr lang="es-MX" dirty="0" smtClean="0"/>
              <a:t>contraste demasiado grande entre el papel y el texto impreso puede causar fatiga ocular. </a:t>
            </a:r>
            <a:endParaRPr lang="es-MX" dirty="0" smtClean="0"/>
          </a:p>
          <a:p>
            <a:r>
              <a:rPr lang="es-MX" dirty="0" smtClean="0"/>
              <a:t>Por </a:t>
            </a:r>
            <a:r>
              <a:rPr lang="es-MX" dirty="0" smtClean="0"/>
              <a:t>eso se recomienda un papel blanco suave (algo amarillento) para </a:t>
            </a:r>
            <a:r>
              <a:rPr lang="es-MX" dirty="0" smtClean="0"/>
              <a:t>impresos </a:t>
            </a:r>
            <a:r>
              <a:rPr lang="es-MX" dirty="0" smtClean="0"/>
              <a:t>con mucho texto; además, es conveniente que sea mate e incluso no estucado, para evitar reflejos molestos. </a:t>
            </a:r>
            <a:endParaRPr lang="es-MX" dirty="0" smtClean="0"/>
          </a:p>
          <a:p>
            <a:r>
              <a:rPr lang="es-MX" dirty="0" smtClean="0"/>
              <a:t>Los </a:t>
            </a:r>
            <a:r>
              <a:rPr lang="es-MX" dirty="0" smtClean="0"/>
              <a:t>libros de texto son un ejemplo de productos impresos en papel no estucado y de una tonalidad ligeramente amarilla. </a:t>
            </a:r>
          </a:p>
          <a:p>
            <a:endParaRPr lang="es-MX"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COSTE DEL IMPRESO </a:t>
            </a:r>
            <a:endParaRPr lang="es-MX" dirty="0"/>
          </a:p>
        </p:txBody>
      </p:sp>
      <p:sp>
        <p:nvSpPr>
          <p:cNvPr id="3" name="2 Marcador de contenido"/>
          <p:cNvSpPr>
            <a:spLocks noGrp="1"/>
          </p:cNvSpPr>
          <p:nvPr>
            <p:ph idx="1"/>
          </p:nvPr>
        </p:nvSpPr>
        <p:spPr/>
        <p:txBody>
          <a:bodyPr>
            <a:normAutofit fontScale="70000" lnSpcReduction="20000"/>
          </a:bodyPr>
          <a:lstStyle/>
          <a:p>
            <a:r>
              <a:rPr lang="es-MX" dirty="0" smtClean="0"/>
              <a:t>Las </a:t>
            </a:r>
            <a:r>
              <a:rPr lang="es-MX" dirty="0" smtClean="0"/>
              <a:t>imágenes quedan mejor en papel satinado estucado blanco, ya que así se obtiene el máximo contraste. </a:t>
            </a:r>
            <a:endParaRPr lang="es-MX" dirty="0" smtClean="0"/>
          </a:p>
          <a:p>
            <a:r>
              <a:rPr lang="es-MX" dirty="0" smtClean="0"/>
              <a:t>Si </a:t>
            </a:r>
            <a:r>
              <a:rPr lang="es-MX" dirty="0" smtClean="0"/>
              <a:t>se desean imprimir imágenes en papel coloreado o con un bajo componente de blanco, debe tenerse en cuenta la dificultad de compensar el color del papel, y que ello puede comportar una peor calidad. </a:t>
            </a:r>
            <a:endParaRPr lang="es-MX" dirty="0" smtClean="0"/>
          </a:p>
          <a:p>
            <a:r>
              <a:rPr lang="es-MX" dirty="0" smtClean="0"/>
              <a:t>Lo </a:t>
            </a:r>
            <a:r>
              <a:rPr lang="es-MX" dirty="0" smtClean="0"/>
              <a:t>mismo ocurre cuando se quieren imprimir sobre papel coloreado textos o ilustraciones, pues los colores de estos últimos pueden variar en el producto final impreso. </a:t>
            </a:r>
            <a:endParaRPr lang="es-MX" dirty="0" smtClean="0"/>
          </a:p>
          <a:p>
            <a:r>
              <a:rPr lang="es-MX" dirty="0" smtClean="0"/>
              <a:t>Si </a:t>
            </a:r>
            <a:r>
              <a:rPr lang="es-MX" dirty="0" smtClean="0"/>
              <a:t>texto e imágenes tienen la misma </a:t>
            </a:r>
            <a:r>
              <a:rPr lang="es-MX" dirty="0" smtClean="0"/>
              <a:t>importancia </a:t>
            </a:r>
            <a:r>
              <a:rPr lang="es-MX" dirty="0" smtClean="0"/>
              <a:t>en un impreso, se suele utilizar un papel estucado mate como solución intermedia. </a:t>
            </a:r>
            <a:endParaRPr lang="es-MX" dirty="0" smtClean="0"/>
          </a:p>
          <a:p>
            <a:r>
              <a:rPr lang="es-MX" dirty="0" smtClean="0"/>
              <a:t>Para </a:t>
            </a:r>
            <a:r>
              <a:rPr lang="es-MX" dirty="0" smtClean="0"/>
              <a:t>lograr una calidad de imagen óptima, es necesario que la transferencia de tinta al papel se extienda de manera uniforme, para que no se produzcan manchas, y los papeles estucado s son los apropiados en estos casos. </a:t>
            </a:r>
          </a:p>
          <a:p>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LiNEATURA</a:t>
            </a:r>
            <a:r>
              <a:rPr lang="es-MX" dirty="0" smtClean="0"/>
              <a:t> </a:t>
            </a:r>
            <a:r>
              <a:rPr lang="es-MX" dirty="0" smtClean="0"/>
              <a:t>y RANGO DE TONOS </a:t>
            </a:r>
            <a:endParaRPr lang="es-MX" dirty="0"/>
          </a:p>
        </p:txBody>
      </p:sp>
      <p:sp>
        <p:nvSpPr>
          <p:cNvPr id="3" name="2 Marcador de contenido"/>
          <p:cNvSpPr>
            <a:spLocks noGrp="1"/>
          </p:cNvSpPr>
          <p:nvPr>
            <p:ph idx="1"/>
          </p:nvPr>
        </p:nvSpPr>
        <p:spPr/>
        <p:txBody>
          <a:bodyPr>
            <a:normAutofit fontScale="70000" lnSpcReduction="20000"/>
          </a:bodyPr>
          <a:lstStyle/>
          <a:p>
            <a:r>
              <a:rPr lang="es-MX" dirty="0" smtClean="0"/>
              <a:t>Cada </a:t>
            </a:r>
            <a:r>
              <a:rPr lang="es-MX" dirty="0" smtClean="0"/>
              <a:t>papel tiene sus limitaciones en cuanto a lineatura de trama y capacidad de </a:t>
            </a:r>
            <a:r>
              <a:rPr lang="es-MX" dirty="0" smtClean="0"/>
              <a:t>reproducir </a:t>
            </a:r>
            <a:r>
              <a:rPr lang="es-MX" dirty="0" smtClean="0"/>
              <a:t>el rango de tonos completo de las </a:t>
            </a:r>
            <a:r>
              <a:rPr lang="es-MX" dirty="0" smtClean="0"/>
              <a:t>imágenes.</a:t>
            </a:r>
          </a:p>
          <a:p>
            <a:r>
              <a:rPr lang="es-MX" dirty="0" smtClean="0"/>
              <a:t>Cuanto </a:t>
            </a:r>
            <a:r>
              <a:rPr lang="es-MX" dirty="0" smtClean="0"/>
              <a:t>mayor sea la lineatura con que se puede imprimir en un papel, tanto mejor resulta la </a:t>
            </a:r>
            <a:r>
              <a:rPr lang="es-MX" dirty="0" smtClean="0"/>
              <a:t>calidad </a:t>
            </a:r>
            <a:r>
              <a:rPr lang="es-MX" dirty="0" smtClean="0"/>
              <a:t>de la imagen. </a:t>
            </a:r>
            <a:endParaRPr lang="es-MX" dirty="0" smtClean="0"/>
          </a:p>
          <a:p>
            <a:r>
              <a:rPr lang="es-MX" dirty="0" smtClean="0"/>
              <a:t>La </a:t>
            </a:r>
            <a:r>
              <a:rPr lang="es-MX" dirty="0" smtClean="0"/>
              <a:t>capacidad para reproducir el rango de tonos de una imagen puede variar considerablemente entre los diferentes tipos de papel. Estos dos factores deben tenerse en cuenta en el momento de la elección de papel para el impreso. </a:t>
            </a:r>
          </a:p>
          <a:p>
            <a:r>
              <a:rPr lang="es-MX" dirty="0" smtClean="0"/>
              <a:t>Los </a:t>
            </a:r>
            <a:r>
              <a:rPr lang="es-MX" dirty="0" smtClean="0"/>
              <a:t>fabricantes de papel recomiendan las </a:t>
            </a:r>
            <a:r>
              <a:rPr lang="es-MX" dirty="0" err="1" smtClean="0"/>
              <a:t>lineaturas</a:t>
            </a:r>
            <a:r>
              <a:rPr lang="es-MX" dirty="0" smtClean="0"/>
              <a:t> máximas para sus diferentes </a:t>
            </a:r>
            <a:r>
              <a:rPr lang="es-MX" dirty="0" smtClean="0"/>
              <a:t>papeles. </a:t>
            </a:r>
          </a:p>
          <a:p>
            <a:r>
              <a:rPr lang="es-MX" dirty="0" smtClean="0"/>
              <a:t>En </a:t>
            </a:r>
            <a:r>
              <a:rPr lang="es-MX" dirty="0" smtClean="0"/>
              <a:t>el escaneado y en la separación de colores, la imagen debe ser adaptada a la </a:t>
            </a:r>
            <a:r>
              <a:rPr lang="es-MX" dirty="0" smtClean="0"/>
              <a:t>lineatura </a:t>
            </a:r>
            <a:r>
              <a:rPr lang="es-MX" dirty="0" smtClean="0"/>
              <a:t>y al rango de tonos permitidos por el papel</a:t>
            </a:r>
            <a:r>
              <a:rPr lang="es-MX" dirty="0" smtClean="0"/>
              <a:t>.</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TÉCNICA DE IMPRESIÓN </a:t>
            </a:r>
            <a:endParaRPr lang="es-MX" dirty="0"/>
          </a:p>
        </p:txBody>
      </p:sp>
      <p:sp>
        <p:nvSpPr>
          <p:cNvPr id="3" name="2 Marcador de contenido"/>
          <p:cNvSpPr>
            <a:spLocks noGrp="1"/>
          </p:cNvSpPr>
          <p:nvPr>
            <p:ph idx="1"/>
          </p:nvPr>
        </p:nvSpPr>
        <p:spPr/>
        <p:txBody>
          <a:bodyPr>
            <a:normAutofit fontScale="70000" lnSpcReduction="20000"/>
          </a:bodyPr>
          <a:lstStyle/>
          <a:p>
            <a:r>
              <a:rPr lang="es-MX" dirty="0" smtClean="0"/>
              <a:t>Ciertas </a:t>
            </a:r>
            <a:r>
              <a:rPr lang="es-MX" dirty="0" smtClean="0"/>
              <a:t>técnicas de impresión requieren una determinada dirección de fibra para lograr un buen comportamiento del papel en la máquina de imprimir. </a:t>
            </a:r>
            <a:endParaRPr lang="es-MX" dirty="0" smtClean="0"/>
          </a:p>
          <a:p>
            <a:r>
              <a:rPr lang="es-MX" dirty="0" smtClean="0"/>
              <a:t>Las </a:t>
            </a:r>
            <a:r>
              <a:rPr lang="es-MX" dirty="0" smtClean="0"/>
              <a:t>diferentes técnicas de impresión también tienen distintas limitaciones respecto al espesor del papel y al tamaño del pliego. </a:t>
            </a:r>
            <a:endParaRPr lang="es-MX" dirty="0" smtClean="0"/>
          </a:p>
          <a:p>
            <a:r>
              <a:rPr lang="es-MX" dirty="0" smtClean="0"/>
              <a:t>La </a:t>
            </a:r>
            <a:r>
              <a:rPr lang="es-MX" dirty="0" smtClean="0"/>
              <a:t>máquina de imprimir offset requiere un papel con buena resistencia </a:t>
            </a:r>
            <a:r>
              <a:rPr lang="es-MX" dirty="0" smtClean="0"/>
              <a:t>superficial. </a:t>
            </a:r>
          </a:p>
          <a:p>
            <a:r>
              <a:rPr lang="es-MX" dirty="0" smtClean="0"/>
              <a:t>La </a:t>
            </a:r>
            <a:r>
              <a:rPr lang="es-MX" dirty="0" smtClean="0"/>
              <a:t>tinta muy viscosa tiende a arrancar fibras del papel, mientras que el agua del proceso debilita el papel. </a:t>
            </a:r>
            <a:endParaRPr lang="es-MX" dirty="0" smtClean="0"/>
          </a:p>
          <a:p>
            <a:r>
              <a:rPr lang="es-MX" dirty="0" smtClean="0"/>
              <a:t>En </a:t>
            </a:r>
            <a:r>
              <a:rPr lang="es-MX" dirty="0" smtClean="0"/>
              <a:t>offset seco no hay agua que lo debilite, pero en cambio se usa una tinta aún más </a:t>
            </a:r>
            <a:r>
              <a:rPr lang="es-MX" dirty="0" smtClean="0"/>
              <a:t>viscosa. </a:t>
            </a:r>
          </a:p>
          <a:p>
            <a:r>
              <a:rPr lang="es-MX" dirty="0" smtClean="0"/>
              <a:t>El </a:t>
            </a:r>
            <a:r>
              <a:rPr lang="es-MX" dirty="0" smtClean="0"/>
              <a:t>huecograbado, por su parte, requiere un papel con una superficie muy lisa, de lo contrario, la aplicación de la tinta sobre el papel puede causar problemas que afecten a la calidad del producto impreso</a:t>
            </a:r>
            <a:r>
              <a:rPr lang="es-MX" dirty="0" smtClean="0"/>
              <a:t>.</a:t>
            </a:r>
            <a:endParaRPr lang="es-MX"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TotalTime>
  <Words>1197</Words>
  <Application>Microsoft Office PowerPoint</Application>
  <PresentationFormat>Presentación en pantalla (4:3)</PresentationFormat>
  <Paragraphs>64</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Viajes</vt:lpstr>
      <vt:lpstr>Como elegir un papel</vt:lpstr>
      <vt:lpstr>A la hora de…</vt:lpstr>
      <vt:lpstr>La sENSACiÓN…</vt:lpstr>
      <vt:lpstr>LONGEVIDAD DEL IMPRESO </vt:lpstr>
      <vt:lpstr>EL COSTE DEL IMPRESO </vt:lpstr>
      <vt:lpstr>EL COSTE DEL IMPRESO </vt:lpstr>
      <vt:lpstr>EL COSTE DEL IMPRESO </vt:lpstr>
      <vt:lpstr>LiNEATURA y RANGO DE TONOS </vt:lpstr>
      <vt:lpstr>TÉCNICA DE IMPRESIÓN </vt:lpstr>
      <vt:lpstr>TÉCNICA DE IMPRESIÓN </vt:lpstr>
      <vt:lpstr>EL ACABADO DEL PRODUCTO IMPRESO </vt:lpstr>
      <vt:lpstr>EL ACABADO DEL PRODUCTO IMPRESO </vt:lpstr>
      <vt:lpstr>EL ACABADO DEL PRODUCTO IMPRESO </vt:lpstr>
    </vt:vector>
  </TitlesOfParts>
  <Company>Particular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Como elegir un papel</dc:title>
  <dc:creator>Marco</dc:creator>
  <cp:lastModifiedBy>Marco</cp:lastModifiedBy>
  <cp:revision>10</cp:revision>
  <dcterms:created xsi:type="dcterms:W3CDTF">2009-08-29T01:43:35Z</dcterms:created>
  <dcterms:modified xsi:type="dcterms:W3CDTF">2009-08-29T02:11:00Z</dcterms:modified>
</cp:coreProperties>
</file>