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2" r:id="rId2"/>
    <p:sldId id="273" r:id="rId3"/>
    <p:sldId id="256" r:id="rId4"/>
    <p:sldId id="274" r:id="rId5"/>
    <p:sldId id="257" r:id="rId6"/>
    <p:sldId id="258" r:id="rId7"/>
    <p:sldId id="259" r:id="rId8"/>
    <p:sldId id="261" r:id="rId9"/>
    <p:sldId id="262" r:id="rId10"/>
    <p:sldId id="263" r:id="rId11"/>
    <p:sldId id="260"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71110-CA44-4391-87D4-BDC80CC1A586}" type="datetimeFigureOut">
              <a:rPr lang="es-PA" smtClean="0"/>
              <a:pPr/>
              <a:t>10/22/2010</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F1DA7-0A57-4CE8-B7F8-5F3F1CCCD0C3}" type="slidenum">
              <a:rPr lang="es-PA" smtClean="0"/>
              <a:pPr/>
              <a:t>‹Nº›</a:t>
            </a:fld>
            <a:endParaRPr lang="es-P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PA" dirty="0"/>
          </a:p>
        </p:txBody>
      </p:sp>
      <p:sp>
        <p:nvSpPr>
          <p:cNvPr id="4" name="3 Marcador de número de diapositiva"/>
          <p:cNvSpPr>
            <a:spLocks noGrp="1"/>
          </p:cNvSpPr>
          <p:nvPr>
            <p:ph type="sldNum" sz="quarter" idx="10"/>
          </p:nvPr>
        </p:nvSpPr>
        <p:spPr/>
        <p:txBody>
          <a:bodyPr/>
          <a:lstStyle/>
          <a:p>
            <a:fld id="{18DF1DA7-0A57-4CE8-B7F8-5F3F1CCCD0C3}" type="slidenum">
              <a:rPr lang="es-PA" smtClean="0"/>
              <a:pPr/>
              <a:t>19</a:t>
            </a:fld>
            <a:endParaRPr lang="es-P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19" name="18 Marcador de pie de página"/>
          <p:cNvSpPr>
            <a:spLocks noGrp="1"/>
          </p:cNvSpPr>
          <p:nvPr>
            <p:ph type="ftr" sz="quarter" idx="11"/>
          </p:nvPr>
        </p:nvSpPr>
        <p:spPr/>
        <p:txBody>
          <a:bodyPr/>
          <a:lstStyle/>
          <a:p>
            <a:endParaRPr lang="es-PA"/>
          </a:p>
        </p:txBody>
      </p:sp>
      <p:sp>
        <p:nvSpPr>
          <p:cNvPr id="27" name="26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2"/>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2"/>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DEE795A-331C-4AF8-9267-8A5572C1FC7A}" type="slidenum">
              <a:rPr lang="es-PA" smtClean="0"/>
              <a:pPr/>
              <a:t>‹Nº›</a:t>
            </a:fld>
            <a:endParaRPr lang="es-P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DADC1F2-2126-4D06-8F3D-B6DAEEA3AAB2}" type="datetimeFigureOut">
              <a:rPr lang="es-PA" smtClean="0"/>
              <a:pPr/>
              <a:t>10/22/2010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a:xfrm>
            <a:off x="8077200" y="6356351"/>
            <a:ext cx="609600" cy="365125"/>
          </a:xfrm>
        </p:spPr>
        <p:txBody>
          <a:bodyPr/>
          <a:lstStyle/>
          <a:p>
            <a:fld id="{8DEE795A-331C-4AF8-9267-8A5572C1FC7A}" type="slidenum">
              <a:rPr lang="es-PA" smtClean="0"/>
              <a:pPr/>
              <a:t>‹Nº›</a:t>
            </a:fld>
            <a:endParaRPr lang="es-PA"/>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ADC1F2-2126-4D06-8F3D-B6DAEEA3AAB2}" type="datetimeFigureOut">
              <a:rPr lang="es-PA" smtClean="0"/>
              <a:pPr/>
              <a:t>10/22/2010</a:t>
            </a:fld>
            <a:endParaRPr lang="es-PA"/>
          </a:p>
        </p:txBody>
      </p:sp>
      <p:sp>
        <p:nvSpPr>
          <p:cNvPr id="22" name="21 Marcador de pie de página"/>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A"/>
          </a:p>
        </p:txBody>
      </p:sp>
      <p:sp>
        <p:nvSpPr>
          <p:cNvPr id="18" name="17 Marcador de número de diapositiva"/>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EE795A-331C-4AF8-9267-8A5572C1FC7A}" type="slidenum">
              <a:rPr lang="es-PA" smtClean="0"/>
              <a:pPr/>
              <a:t>‹Nº›</a:t>
            </a:fld>
            <a:endParaRPr lang="es-PA"/>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8760"/>
            <a:ext cx="8830816" cy="5589240"/>
          </a:xfrm>
        </p:spPr>
        <p:txBody>
          <a:bodyPr>
            <a:normAutofit fontScale="47500" lnSpcReduction="20000"/>
          </a:bodyPr>
          <a:lstStyle/>
          <a:p>
            <a:pPr algn="just"/>
            <a:r>
              <a:rPr lang="es-ES_tradnl" sz="4400" dirty="0" smtClean="0"/>
              <a:t>Un carpintero ya entrado en años estaba listo para retirarse. Le dijo a su Jefe de sus planes de dejar el negocio de la construcción para llevar una vida más placentera con su esposa y disfrutar de su familia. </a:t>
            </a:r>
          </a:p>
          <a:p>
            <a:pPr algn="just"/>
            <a:endParaRPr lang="es-PA" sz="4400" dirty="0" smtClean="0"/>
          </a:p>
          <a:p>
            <a:pPr algn="just"/>
            <a:r>
              <a:rPr lang="es-ES_tradnl" sz="4400" dirty="0" smtClean="0"/>
              <a:t>Ellos superarían esta etapa de alguna manera.</a:t>
            </a:r>
          </a:p>
          <a:p>
            <a:pPr algn="just">
              <a:buNone/>
            </a:pPr>
            <a:endParaRPr lang="es-PA" sz="4400" dirty="0" smtClean="0"/>
          </a:p>
          <a:p>
            <a:pPr algn="just"/>
            <a:r>
              <a:rPr lang="es-ES_tradnl" sz="4400" dirty="0" smtClean="0"/>
              <a:t>El Jefe sentía ver que su buen empleado dejaba la compañía y le pidió que si podría construir una sola casa más, como un favor personal. El carpintero accedió, pero se veía fácilmente que no estaba poniendo el corazón en su trabajo.</a:t>
            </a:r>
            <a:endParaRPr lang="es-PA" sz="4400" dirty="0" smtClean="0"/>
          </a:p>
          <a:p>
            <a:pPr algn="just">
              <a:buNone/>
            </a:pPr>
            <a:r>
              <a:rPr lang="es-ES_tradnl" sz="4400" dirty="0" smtClean="0"/>
              <a:t/>
            </a:r>
            <a:br>
              <a:rPr lang="es-ES_tradnl" sz="4400" dirty="0" smtClean="0"/>
            </a:br>
            <a:r>
              <a:rPr lang="es-ES_tradnl" sz="4400" dirty="0" smtClean="0"/>
              <a:t>Utilizaba materiales de inferior calidad y el trabajo era deficiente. Era una desafortunada manera de terminar su carrera.</a:t>
            </a:r>
            <a:endParaRPr lang="es-PA" sz="4400" dirty="0" smtClean="0"/>
          </a:p>
          <a:p>
            <a:pPr algn="just">
              <a:buNone/>
            </a:pPr>
            <a:r>
              <a:rPr lang="es-ES_tradnl" sz="4400" dirty="0" smtClean="0"/>
              <a:t/>
            </a:r>
            <a:br>
              <a:rPr lang="es-ES_tradnl" sz="4400" dirty="0" smtClean="0"/>
            </a:br>
            <a:r>
              <a:rPr lang="es-ES_tradnl" sz="4400" dirty="0" smtClean="0"/>
              <a:t>Cuando el carpintero terminó su trabajo y su Jefe fue a inspeccionar la casa, el Jefe le extendió al carpintero, las llaves de la puerta principal.</a:t>
            </a:r>
            <a:endParaRPr lang="es-PA" sz="4400" dirty="0" smtClean="0"/>
          </a:p>
          <a:p>
            <a:pPr algn="just">
              <a:buNone/>
            </a:pPr>
            <a:r>
              <a:rPr lang="es-ES_tradnl" sz="4400" dirty="0" smtClean="0"/>
              <a:t/>
            </a:r>
            <a:br>
              <a:rPr lang="es-ES_tradnl" sz="4400" dirty="0" smtClean="0"/>
            </a:br>
            <a:r>
              <a:rPr lang="es-ES_tradnl" sz="4400" dirty="0" smtClean="0"/>
              <a:t>"Esta es tu casa, dijo, es mi regalo para tí."</a:t>
            </a:r>
            <a:r>
              <a:rPr lang="es-ES_tradnl" dirty="0" smtClean="0"/>
              <a:t/>
            </a:r>
            <a:br>
              <a:rPr lang="es-ES_tradnl" dirty="0" smtClean="0"/>
            </a:br>
            <a:endParaRPr lang="es-PA" dirty="0"/>
          </a:p>
        </p:txBody>
      </p:sp>
      <p:sp>
        <p:nvSpPr>
          <p:cNvPr id="4" name="3 Título"/>
          <p:cNvSpPr>
            <a:spLocks noGrp="1"/>
          </p:cNvSpPr>
          <p:nvPr>
            <p:ph type="title"/>
          </p:nvPr>
        </p:nvSpPr>
        <p:spPr>
          <a:xfrm>
            <a:off x="395536" y="404664"/>
            <a:ext cx="8229600" cy="1143000"/>
          </a:xfrm>
        </p:spPr>
        <p:txBody>
          <a:bodyPr>
            <a:normAutofit fontScale="90000"/>
          </a:bodyPr>
          <a:lstStyle/>
          <a:p>
            <a:pPr algn="ctr"/>
            <a:r>
              <a:rPr lang="es-ES_tradnl" dirty="0" smtClean="0">
                <a:latin typeface="+mn-lt"/>
              </a:rPr>
              <a:t>El Carpintero</a:t>
            </a:r>
            <a:r>
              <a:rPr lang="es-PA" dirty="0" smtClean="0"/>
              <a:t/>
            </a:r>
            <a:br>
              <a:rPr lang="es-PA" dirty="0" smtClean="0"/>
            </a:br>
            <a:endParaRPr lang="es-PA"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eb.educastur.princast.es/proyectos/biogeo_ov/2bch/B4_INFORMACION/T411_MUTACIONES/diapositivas/Diapositiva24.JPG"/>
          <p:cNvPicPr>
            <a:picLocks noGrp="1"/>
          </p:cNvPicPr>
          <p:nvPr>
            <p:ph idx="1"/>
          </p:nvPr>
        </p:nvPicPr>
        <p:blipFill>
          <a:blip r:embed="rId2" cstate="print"/>
          <a:srcRect/>
          <a:stretch>
            <a:fillRect/>
          </a:stretch>
        </p:blipFill>
        <p:spPr bwMode="auto">
          <a:xfrm>
            <a:off x="1691682" y="1268761"/>
            <a:ext cx="5852583" cy="438943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normAutofit fontScale="90000"/>
          </a:bodyPr>
          <a:lstStyle/>
          <a:p>
            <a:pPr algn="ctr"/>
            <a:r>
              <a:rPr lang="es-PA" sz="5400" dirty="0" smtClean="0">
                <a:latin typeface="Constantia" pitchFamily="18" charset="0"/>
              </a:rPr>
              <a:t>Mutaciones Cromosómicas Numéricas</a:t>
            </a:r>
            <a:endParaRPr lang="es-PA" dirty="0"/>
          </a:p>
        </p:txBody>
      </p:sp>
      <p:sp>
        <p:nvSpPr>
          <p:cNvPr id="3" name="2 Marcador de contenido"/>
          <p:cNvSpPr>
            <a:spLocks noGrp="1"/>
          </p:cNvSpPr>
          <p:nvPr>
            <p:ph idx="1"/>
          </p:nvPr>
        </p:nvSpPr>
        <p:spPr>
          <a:xfrm>
            <a:off x="467544" y="1916832"/>
            <a:ext cx="8229600" cy="4389120"/>
          </a:xfrm>
        </p:spPr>
        <p:txBody>
          <a:bodyPr>
            <a:normAutofit lnSpcReduction="10000"/>
          </a:bodyPr>
          <a:lstStyle/>
          <a:p>
            <a:pPr algn="just"/>
            <a:r>
              <a:rPr lang="es-PA" dirty="0" smtClean="0"/>
              <a:t>Son las que implican la perdida o ganancia de uno o varios cromosomas y puede reducir a los cromosomas sexuales como a los autosomas.</a:t>
            </a:r>
          </a:p>
          <a:p>
            <a:pPr algn="just"/>
            <a:r>
              <a:rPr lang="es-PA" dirty="0" smtClean="0"/>
              <a:t>La causa principal es el proceso que ocurre durante la meiosis, cuando los cromosomas homólogos no se separan y se forman gametos, con mas o menos cromosomas de los que deben ser (Monosomía y Trisonomia). </a:t>
            </a:r>
          </a:p>
          <a:p>
            <a:pPr algn="just"/>
            <a:r>
              <a:rPr lang="es-PA" dirty="0" smtClean="0"/>
              <a:t>En cromosomas sexuales los resultados serían XX,YY o XY en caso del masculino y XO ó XX en caso del femenino.</a:t>
            </a:r>
            <a:endParaRPr lang="es-PA"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PA" dirty="0" smtClean="0">
                <a:latin typeface="+mn-lt"/>
              </a:rPr>
              <a:t>Agentes Mutágenos</a:t>
            </a:r>
            <a:endParaRPr lang="es-PA" dirty="0">
              <a:latin typeface="+mn-lt"/>
            </a:endParaRPr>
          </a:p>
        </p:txBody>
      </p:sp>
      <p:sp>
        <p:nvSpPr>
          <p:cNvPr id="3" name="2 Marcador de contenido"/>
          <p:cNvSpPr>
            <a:spLocks noGrp="1"/>
          </p:cNvSpPr>
          <p:nvPr>
            <p:ph idx="1"/>
          </p:nvPr>
        </p:nvSpPr>
        <p:spPr>
          <a:xfrm>
            <a:off x="395536" y="2132856"/>
            <a:ext cx="8229600" cy="4389120"/>
          </a:xfrm>
        </p:spPr>
        <p:txBody>
          <a:bodyPr/>
          <a:lstStyle/>
          <a:p>
            <a:pPr algn="just"/>
            <a:r>
              <a:rPr lang="es-PA" dirty="0" smtClean="0"/>
              <a:t>Agentes Físicos: Radiaciones, Ultrasonido de alta energía, Elementos radioactivos (Uranio, Cobalto y Plutonio).</a:t>
            </a:r>
          </a:p>
          <a:p>
            <a:pPr algn="just"/>
            <a:endParaRPr lang="es-PA" dirty="0" smtClean="0"/>
          </a:p>
          <a:p>
            <a:pPr algn="just"/>
            <a:r>
              <a:rPr lang="es-PA" dirty="0" smtClean="0"/>
              <a:t>Agentes Químicos: Cafeína, Ácido Bórico, Nicotina.</a:t>
            </a:r>
          </a:p>
          <a:p>
            <a:pPr algn="just"/>
            <a:endParaRPr lang="es-PA" dirty="0" smtClean="0"/>
          </a:p>
          <a:p>
            <a:pPr algn="just"/>
            <a:r>
              <a:rPr lang="es-PA" dirty="0" smtClean="0"/>
              <a:t>Agentes Biológicos: Virus y Bacterias.</a:t>
            </a: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a:bodyPr>
          <a:lstStyle/>
          <a:p>
            <a:pPr algn="ctr"/>
            <a:r>
              <a:rPr lang="es-PA" dirty="0" smtClean="0">
                <a:latin typeface="+mn-lt"/>
              </a:rPr>
              <a:t>Efectos de las Mutaciones</a:t>
            </a:r>
            <a:endParaRPr lang="es-PA" dirty="0">
              <a:latin typeface="+mn-lt"/>
            </a:endParaRPr>
          </a:p>
        </p:txBody>
      </p:sp>
      <p:sp>
        <p:nvSpPr>
          <p:cNvPr id="3" name="2 Marcador de contenido"/>
          <p:cNvSpPr>
            <a:spLocks noGrp="1"/>
          </p:cNvSpPr>
          <p:nvPr>
            <p:ph idx="1"/>
          </p:nvPr>
        </p:nvSpPr>
        <p:spPr/>
        <p:txBody>
          <a:bodyPr>
            <a:normAutofit/>
          </a:bodyPr>
          <a:lstStyle/>
          <a:p>
            <a:pPr algn="just">
              <a:buNone/>
            </a:pPr>
            <a:r>
              <a:rPr lang="es-PA" dirty="0" smtClean="0"/>
              <a:t>Desventajas:</a:t>
            </a:r>
          </a:p>
          <a:p>
            <a:pPr algn="just"/>
            <a:r>
              <a:rPr lang="es-PA" dirty="0" smtClean="0"/>
              <a:t>Afectan los gametos, cigotos o células del embrión del que pueden surgir individuos u órganos anómalos.</a:t>
            </a:r>
          </a:p>
          <a:p>
            <a:pPr algn="just"/>
            <a:r>
              <a:rPr lang="es-PA" dirty="0" smtClean="0"/>
              <a:t>Si las mutaciones ocurren en las células somáticas, pueden desencadenar un cáncer.</a:t>
            </a:r>
          </a:p>
          <a:p>
            <a:pPr algn="just">
              <a:buNone/>
            </a:pPr>
            <a:r>
              <a:rPr lang="es-PA" dirty="0" smtClean="0"/>
              <a:t>Ventajas:</a:t>
            </a:r>
          </a:p>
          <a:p>
            <a:pPr algn="just"/>
            <a:r>
              <a:rPr lang="es-PA" dirty="0" smtClean="0"/>
              <a:t>Frutas como las naranjas, toronjas y uvas sin semillas, son ejemplos de mutaciones que por medio de la selección y el entrecruzamiento, han producido nuevas variedades de plantas.</a:t>
            </a:r>
          </a:p>
          <a:p>
            <a:pPr>
              <a:buNone/>
            </a:pPr>
            <a:endParaRPr lang="es-PA" dirty="0" smtClean="0"/>
          </a:p>
          <a:p>
            <a:pPr>
              <a:buNone/>
            </a:pPr>
            <a:endParaRPr lang="es-PA" dirty="0" smtClean="0"/>
          </a:p>
          <a:p>
            <a:endParaRPr lang="es-PA" dirty="0" smtClean="0"/>
          </a:p>
          <a:p>
            <a:endParaRPr lang="es-PA"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010376"/>
          </a:xfrm>
        </p:spPr>
        <p:txBody>
          <a:bodyPr>
            <a:normAutofit/>
          </a:bodyPr>
          <a:lstStyle/>
          <a:p>
            <a:pPr algn="ctr"/>
            <a:r>
              <a:rPr lang="es-PA" dirty="0" smtClean="0">
                <a:latin typeface="+mn-lt"/>
              </a:rPr>
              <a:t>Mutaciones Cromosómicas</a:t>
            </a:r>
            <a:endParaRPr lang="es-PA" dirty="0">
              <a:latin typeface="+mn-lt"/>
            </a:endParaRPr>
          </a:p>
        </p:txBody>
      </p:sp>
      <p:sp>
        <p:nvSpPr>
          <p:cNvPr id="3" name="2 Marcador de contenido"/>
          <p:cNvSpPr>
            <a:spLocks noGrp="1"/>
          </p:cNvSpPr>
          <p:nvPr>
            <p:ph sz="half" idx="1"/>
          </p:nvPr>
        </p:nvSpPr>
        <p:spPr>
          <a:xfrm>
            <a:off x="457200" y="1920085"/>
            <a:ext cx="4690864" cy="4434840"/>
          </a:xfrm>
        </p:spPr>
        <p:txBody>
          <a:bodyPr>
            <a:normAutofit lnSpcReduction="10000"/>
          </a:bodyPr>
          <a:lstStyle/>
          <a:p>
            <a:pPr algn="just"/>
            <a:r>
              <a:rPr lang="es-PA" dirty="0" smtClean="0"/>
              <a:t>Síndrome de Down o trisonomía 21: </a:t>
            </a:r>
          </a:p>
          <a:p>
            <a:pPr algn="just">
              <a:buNone/>
            </a:pPr>
            <a:r>
              <a:rPr lang="es-PA" dirty="0" smtClean="0"/>
              <a:t>*Baja estatura.</a:t>
            </a:r>
          </a:p>
          <a:p>
            <a:pPr algn="just">
              <a:buNone/>
            </a:pPr>
            <a:r>
              <a:rPr lang="es-PA" dirty="0" smtClean="0"/>
              <a:t>*Cara redonda.</a:t>
            </a:r>
          </a:p>
          <a:p>
            <a:pPr algn="just">
              <a:buNone/>
            </a:pPr>
            <a:r>
              <a:rPr lang="es-PA" dirty="0" smtClean="0"/>
              <a:t>*Párpados gruesos.</a:t>
            </a:r>
          </a:p>
          <a:p>
            <a:pPr algn="just">
              <a:buNone/>
            </a:pPr>
            <a:r>
              <a:rPr lang="es-PA" dirty="0" smtClean="0"/>
              <a:t>*Boca pequeña.</a:t>
            </a:r>
          </a:p>
          <a:p>
            <a:pPr algn="just">
              <a:buNone/>
            </a:pPr>
            <a:r>
              <a:rPr lang="es-PA" dirty="0" smtClean="0"/>
              <a:t>*Mal formación del corazón.</a:t>
            </a:r>
          </a:p>
          <a:p>
            <a:pPr algn="just">
              <a:buNone/>
            </a:pPr>
            <a:r>
              <a:rPr lang="es-PA" dirty="0" smtClean="0"/>
              <a:t>*Retraso mental.</a:t>
            </a:r>
          </a:p>
          <a:p>
            <a:pPr algn="just">
              <a:buNone/>
            </a:pPr>
            <a:r>
              <a:rPr lang="es-PA" dirty="0" smtClean="0"/>
              <a:t>*Poca resistencia a las enfermedades infecciosas.</a:t>
            </a:r>
          </a:p>
          <a:p>
            <a:pPr>
              <a:buNone/>
            </a:pPr>
            <a:endParaRPr lang="es-PA" dirty="0" smtClean="0"/>
          </a:p>
          <a:p>
            <a:endParaRPr lang="es-PA" dirty="0" smtClean="0"/>
          </a:p>
          <a:p>
            <a:endParaRPr lang="es-PA" dirty="0" smtClean="0"/>
          </a:p>
          <a:p>
            <a:endParaRPr lang="es-PA" dirty="0" smtClean="0"/>
          </a:p>
          <a:p>
            <a:endParaRPr lang="es-PA" dirty="0"/>
          </a:p>
        </p:txBody>
      </p:sp>
      <p:pic>
        <p:nvPicPr>
          <p:cNvPr id="4" name="il_fi" descr="http://www.leon7dias.com/images/stories/D/sindrome%20dow.jpg"/>
          <p:cNvPicPr/>
          <p:nvPr/>
        </p:nvPicPr>
        <p:blipFill>
          <a:blip r:embed="rId2" cstate="print"/>
          <a:srcRect/>
          <a:stretch>
            <a:fillRect/>
          </a:stretch>
        </p:blipFill>
        <p:spPr bwMode="auto">
          <a:xfrm>
            <a:off x="5580114" y="2132856"/>
            <a:ext cx="3273679" cy="3168352"/>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9"/>
            <a:ext cx="8229600" cy="938368"/>
          </a:xfrm>
        </p:spPr>
        <p:txBody>
          <a:bodyPr/>
          <a:lstStyle/>
          <a:p>
            <a:pPr algn="ctr"/>
            <a:r>
              <a:rPr lang="es-PA" dirty="0" smtClean="0">
                <a:latin typeface="+mn-lt"/>
              </a:rPr>
              <a:t>Síndrome de Turner</a:t>
            </a:r>
            <a:endParaRPr lang="es-PA" dirty="0">
              <a:latin typeface="+mn-lt"/>
            </a:endParaRPr>
          </a:p>
        </p:txBody>
      </p:sp>
      <p:sp>
        <p:nvSpPr>
          <p:cNvPr id="3" name="2 Marcador de contenido"/>
          <p:cNvSpPr>
            <a:spLocks noGrp="1"/>
          </p:cNvSpPr>
          <p:nvPr>
            <p:ph sz="half" idx="1"/>
          </p:nvPr>
        </p:nvSpPr>
        <p:spPr>
          <a:xfrm>
            <a:off x="457200" y="1920085"/>
            <a:ext cx="4978896" cy="4677267"/>
          </a:xfrm>
        </p:spPr>
        <p:txBody>
          <a:bodyPr>
            <a:normAutofit fontScale="92500" lnSpcReduction="20000"/>
          </a:bodyPr>
          <a:lstStyle/>
          <a:p>
            <a:pPr algn="just"/>
            <a:r>
              <a:rPr lang="es-PA" dirty="0" smtClean="0"/>
              <a:t>Las mujeres sólo poseen un cromosoma X y no dos XX como las mujeres normales.</a:t>
            </a:r>
          </a:p>
          <a:p>
            <a:pPr algn="just"/>
            <a:endParaRPr lang="es-PA" dirty="0" smtClean="0"/>
          </a:p>
          <a:p>
            <a:pPr algn="just"/>
            <a:r>
              <a:rPr lang="es-PA" dirty="0" smtClean="0"/>
              <a:t>No poseen menstruación ni desarrollo      de las glándulas mamarias y son infértiles.</a:t>
            </a:r>
          </a:p>
          <a:p>
            <a:pPr algn="just"/>
            <a:endParaRPr lang="es-PA" dirty="0" smtClean="0"/>
          </a:p>
          <a:p>
            <a:pPr algn="just"/>
            <a:r>
              <a:rPr lang="es-PA" dirty="0" smtClean="0"/>
              <a:t>Presentan estaturas bajas, pliegues en </a:t>
            </a:r>
          </a:p>
          <a:p>
            <a:pPr algn="just">
              <a:buNone/>
            </a:pPr>
            <a:r>
              <a:rPr lang="es-PA" dirty="0" smtClean="0"/>
              <a:t>   la piel alrededor del cuello, mayor riesgo de padecer enfermedades cardiovasculares y defectos renales.</a:t>
            </a:r>
            <a:endParaRPr lang="es-PA" dirty="0"/>
          </a:p>
        </p:txBody>
      </p:sp>
      <p:pic>
        <p:nvPicPr>
          <p:cNvPr id="4" name="il_fi" descr="http://1.bp.blogspot.com/_9Bjk6kdta0k/SZsc1Co7fAI/AAAAAAAAAE8/HqcSwYmUPwo/s320/422-turner.jpg"/>
          <p:cNvPicPr/>
          <p:nvPr/>
        </p:nvPicPr>
        <p:blipFill>
          <a:blip r:embed="rId2" cstate="print"/>
          <a:srcRect/>
          <a:stretch>
            <a:fillRect/>
          </a:stretch>
        </p:blipFill>
        <p:spPr bwMode="auto">
          <a:xfrm>
            <a:off x="6228184" y="2492896"/>
            <a:ext cx="2376264" cy="28083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1143000"/>
          </a:xfrm>
        </p:spPr>
        <p:txBody>
          <a:bodyPr/>
          <a:lstStyle/>
          <a:p>
            <a:pPr algn="ctr"/>
            <a:r>
              <a:rPr lang="es-PA" dirty="0" smtClean="0">
                <a:latin typeface="+mn-lt"/>
              </a:rPr>
              <a:t>Trisonomía X (XXX)</a:t>
            </a:r>
            <a:endParaRPr lang="es-PA" dirty="0">
              <a:latin typeface="+mn-lt"/>
            </a:endParaRPr>
          </a:p>
        </p:txBody>
      </p:sp>
      <p:sp>
        <p:nvSpPr>
          <p:cNvPr id="3" name="2 Marcador de contenido"/>
          <p:cNvSpPr>
            <a:spLocks noGrp="1"/>
          </p:cNvSpPr>
          <p:nvPr>
            <p:ph idx="1"/>
          </p:nvPr>
        </p:nvSpPr>
        <p:spPr/>
        <p:txBody>
          <a:bodyPr/>
          <a:lstStyle/>
          <a:p>
            <a:pPr algn="just"/>
            <a:r>
              <a:rPr lang="es-PA" dirty="0" smtClean="0"/>
              <a:t>Las mujeres con este desorden presentan tres cromosomas X (XXX) en lugar de dos (XX).</a:t>
            </a:r>
          </a:p>
          <a:p>
            <a:pPr algn="just"/>
            <a:r>
              <a:rPr lang="es-PA" dirty="0" smtClean="0"/>
              <a:t>Son altas y con una inteligencia por debajo de lo normal.</a:t>
            </a:r>
          </a:p>
          <a:p>
            <a:pPr algn="just"/>
            <a:r>
              <a:rPr lang="es-PA" dirty="0" smtClean="0"/>
              <a:t>Son fértiles y sus descendientes presenta cromosomas sexuales normales (XX, XY).</a:t>
            </a:r>
          </a:p>
          <a:p>
            <a:pPr algn="just">
              <a:buNone/>
            </a:pPr>
            <a:endParaRPr lang="es-PA" dirty="0" smtClean="0"/>
          </a:p>
          <a:p>
            <a:endParaRPr lang="es-PA" dirty="0"/>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1143000"/>
          </a:xfrm>
        </p:spPr>
        <p:txBody>
          <a:bodyPr>
            <a:normAutofit fontScale="90000"/>
          </a:bodyPr>
          <a:lstStyle/>
          <a:p>
            <a:pPr algn="ctr"/>
            <a:r>
              <a:rPr lang="es-PA" dirty="0" smtClean="0">
                <a:latin typeface="+mn-lt"/>
              </a:rPr>
              <a:t>Síndrome de Klinefelter (XXY)</a:t>
            </a:r>
            <a:endParaRPr lang="es-PA" dirty="0">
              <a:latin typeface="+mn-lt"/>
            </a:endParaRPr>
          </a:p>
        </p:txBody>
      </p:sp>
      <p:sp>
        <p:nvSpPr>
          <p:cNvPr id="6" name="5 Marcador de contenido"/>
          <p:cNvSpPr>
            <a:spLocks noGrp="1"/>
          </p:cNvSpPr>
          <p:nvPr>
            <p:ph sz="half" idx="2"/>
          </p:nvPr>
        </p:nvSpPr>
        <p:spPr>
          <a:xfrm>
            <a:off x="179512" y="2033464"/>
            <a:ext cx="4716016" cy="4824536"/>
          </a:xfrm>
        </p:spPr>
        <p:txBody>
          <a:bodyPr>
            <a:normAutofit fontScale="92500"/>
          </a:bodyPr>
          <a:lstStyle/>
          <a:p>
            <a:r>
              <a:rPr lang="es-PA" dirty="0" smtClean="0"/>
              <a:t>Es una trisonomía en el par de cromosomas sexuales.</a:t>
            </a:r>
          </a:p>
          <a:p>
            <a:r>
              <a:rPr lang="es-PA" dirty="0" smtClean="0"/>
              <a:t>Se presenta en el sexo masculino, los cuales nacen con dos cromosomas X y uno Y</a:t>
            </a:r>
          </a:p>
          <a:p>
            <a:r>
              <a:rPr lang="es-PA" dirty="0" smtClean="0"/>
              <a:t>Presentan ensanchamiento de la caderas, desarrollo parcial de las glándulas mamarias y testículos pocos desarrollados.</a:t>
            </a:r>
          </a:p>
          <a:p>
            <a:r>
              <a:rPr lang="es-PA" dirty="0" smtClean="0"/>
              <a:t>Son estériles y presenta deficiencia mental.</a:t>
            </a:r>
          </a:p>
          <a:p>
            <a:endParaRPr lang="es-PA" dirty="0" smtClean="0"/>
          </a:p>
          <a:p>
            <a:endParaRPr lang="es-PA" dirty="0"/>
          </a:p>
        </p:txBody>
      </p:sp>
      <p:pic>
        <p:nvPicPr>
          <p:cNvPr id="8" name="il_fi" descr="http://www.carenewengland.org/healthGate/images/si55551770_ma.jpg"/>
          <p:cNvPicPr>
            <a:picLocks noGrp="1"/>
          </p:cNvPicPr>
          <p:nvPr>
            <p:ph sz="half" idx="1"/>
          </p:nvPr>
        </p:nvPicPr>
        <p:blipFill>
          <a:blip r:embed="rId2" cstate="print"/>
          <a:stretch>
            <a:fillRect/>
          </a:stretch>
        </p:blipFill>
        <p:spPr bwMode="auto">
          <a:xfrm>
            <a:off x="5076056" y="2132857"/>
            <a:ext cx="3624064" cy="43924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722344"/>
          </a:xfrm>
        </p:spPr>
        <p:txBody>
          <a:bodyPr>
            <a:normAutofit fontScale="90000"/>
          </a:bodyPr>
          <a:lstStyle/>
          <a:p>
            <a:pPr algn="ctr"/>
            <a:r>
              <a:rPr lang="es-PA" dirty="0" smtClean="0">
                <a:latin typeface="+mn-lt"/>
              </a:rPr>
              <a:t>Varones XYY</a:t>
            </a:r>
            <a:endParaRPr lang="es-PA" dirty="0">
              <a:latin typeface="+mn-lt"/>
            </a:endParaRPr>
          </a:p>
        </p:txBody>
      </p:sp>
      <p:sp>
        <p:nvSpPr>
          <p:cNvPr id="3" name="2 Marcador de contenido"/>
          <p:cNvSpPr>
            <a:spLocks noGrp="1"/>
          </p:cNvSpPr>
          <p:nvPr>
            <p:ph sz="half" idx="1"/>
          </p:nvPr>
        </p:nvSpPr>
        <p:spPr/>
        <p:txBody>
          <a:bodyPr>
            <a:normAutofit/>
          </a:bodyPr>
          <a:lstStyle/>
          <a:p>
            <a:pPr algn="just"/>
            <a:r>
              <a:rPr lang="es-PA" dirty="0" smtClean="0"/>
              <a:t>En esta anomalía los hombres tienen un cromosoma X y dos cromosomas YY.</a:t>
            </a:r>
          </a:p>
          <a:p>
            <a:pPr algn="just"/>
            <a:r>
              <a:rPr lang="es-PA" dirty="0" smtClean="0"/>
              <a:t>Tienen altos niveles de testosterona, presentan acné bien desarrollado, una estatura mayor que los varones (más de 1.80 m) y un IC bajo.</a:t>
            </a:r>
            <a:endParaRPr lang="es-PA" dirty="0"/>
          </a:p>
        </p:txBody>
      </p:sp>
      <p:pic>
        <p:nvPicPr>
          <p:cNvPr id="5" name="il_fi" descr="http://4.bp.blogspot.com/_lmL0MNpXLeA/TGBtxMY52II/AAAAAAAAADQ/TI8Papbk6N8/s1600/xyy+1.jpg"/>
          <p:cNvPicPr>
            <a:picLocks noGrp="1"/>
          </p:cNvPicPr>
          <p:nvPr>
            <p:ph sz="half" idx="2"/>
          </p:nvPr>
        </p:nvPicPr>
        <p:blipFill>
          <a:blip r:embed="rId2" cstate="print"/>
          <a:srcRect/>
          <a:stretch>
            <a:fillRect/>
          </a:stretch>
        </p:blipFill>
        <p:spPr bwMode="auto">
          <a:xfrm>
            <a:off x="4762500" y="1844824"/>
            <a:ext cx="3810000" cy="41694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777880"/>
            <a:ext cx="8748464" cy="1080120"/>
          </a:xfrm>
        </p:spPr>
        <p:txBody>
          <a:bodyPr>
            <a:noAutofit/>
          </a:bodyPr>
          <a:lstStyle/>
          <a:p>
            <a:pPr algn="ctr"/>
            <a:r>
              <a:rPr lang="es-ES" sz="4800" b="1" cap="all" dirty="0" smtClean="0">
                <a:ln w="9000" cmpd="sng">
                  <a:solidFill>
                    <a:schemeClr val="accent4">
                      <a:lumMod val="50000"/>
                    </a:schemeClr>
                  </a:solidFill>
                  <a:prstDash val="solid"/>
                </a:ln>
                <a:solidFill>
                  <a:schemeClr val="accent5">
                    <a:lumMod val="40000"/>
                    <a:lumOff val="60000"/>
                  </a:schemeClr>
                </a:solidFill>
                <a:effectLst>
                  <a:glow rad="139700">
                    <a:schemeClr val="accent3">
                      <a:satMod val="175000"/>
                      <a:alpha val="40000"/>
                    </a:schemeClr>
                  </a:glow>
                  <a:reflection blurRad="12700" stA="28000" endPos="45000" dist="1000" dir="5400000" sy="-100000" algn="bl" rotWithShape="0"/>
                </a:effectLst>
                <a:latin typeface="AR HERMANN" pitchFamily="2" charset="0"/>
              </a:rPr>
              <a:t>GRACIAS POR SU atención</a:t>
            </a:r>
            <a:r>
              <a:rPr lang="es-ES" sz="4800" b="1" cap="all" dirty="0" smtClean="0">
                <a:ln w="9000" cmpd="sng">
                  <a:solidFill>
                    <a:schemeClr val="accent4">
                      <a:lumMod val="50000"/>
                    </a:schemeClr>
                  </a:solidFill>
                  <a:prstDash val="solid"/>
                </a:ln>
                <a:solidFill>
                  <a:schemeClr val="accent5">
                    <a:lumMod val="40000"/>
                    <a:lumOff val="60000"/>
                  </a:schemeClr>
                </a:solidFill>
                <a:effectLst>
                  <a:reflection blurRad="12700" stA="28000" endPos="45000" dist="1000" dir="5400000" sy="-100000" algn="bl" rotWithShape="0"/>
                </a:effectLst>
                <a:latin typeface="AR HERMANN" pitchFamily="2" charset="0"/>
              </a:rPr>
              <a:t>!</a:t>
            </a:r>
            <a:endParaRPr lang="es-PA" sz="4800" i="1" dirty="0">
              <a:latin typeface="+mn-lt"/>
            </a:endParaRPr>
          </a:p>
        </p:txBody>
      </p:sp>
      <p:pic>
        <p:nvPicPr>
          <p:cNvPr id="1026" name="Picture 2" descr="C:\Users\$$.. FELLY...$$\Documents\V1. IMAGENES DE FELLY\Koala.jpg"/>
          <p:cNvPicPr>
            <a:picLocks noChangeAspect="1" noChangeArrowheads="1"/>
          </p:cNvPicPr>
          <p:nvPr/>
        </p:nvPicPr>
        <p:blipFill>
          <a:blip r:embed="rId3" cstate="print"/>
          <a:srcRect/>
          <a:stretch>
            <a:fillRect/>
          </a:stretch>
        </p:blipFill>
        <p:spPr bwMode="auto">
          <a:xfrm>
            <a:off x="899592" y="908720"/>
            <a:ext cx="7308304" cy="4104456"/>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84976" cy="6669360"/>
          </a:xfrm>
        </p:spPr>
        <p:txBody>
          <a:bodyPr>
            <a:normAutofit fontScale="92500"/>
          </a:bodyPr>
          <a:lstStyle/>
          <a:p>
            <a:pPr algn="just"/>
            <a:r>
              <a:rPr lang="es-ES_tradnl" dirty="0" smtClean="0"/>
              <a:t>Qué tragedia! Qué pena! Si solamente el carpintero hubiera sabido que estaba construyendo su propia casa, la hubiera hecho de manera totalmente diferente. Ahora tendría que vivir en la casa que construyó "no muy bien" que digamos!</a:t>
            </a:r>
            <a:endParaRPr lang="es-PA" dirty="0" smtClean="0"/>
          </a:p>
          <a:p>
            <a:pPr algn="just"/>
            <a:endParaRPr lang="es-ES_tradnl" dirty="0" smtClean="0"/>
          </a:p>
          <a:p>
            <a:pPr algn="just"/>
            <a:r>
              <a:rPr lang="es-ES_tradnl" dirty="0" smtClean="0"/>
              <a:t>Así que está en nosotros. Construimos nuestras vidas de manera distraída, reaccionando cuando deberíamos actuar, dispuestos a poner en ello menos que lo mejor. En puntos importantes, no ponemos lo mejor de nosotros en nuestro trabajo.</a:t>
            </a:r>
            <a:endParaRPr lang="es-PA" dirty="0" smtClean="0"/>
          </a:p>
          <a:p>
            <a:pPr algn="just">
              <a:buNone/>
            </a:pPr>
            <a:r>
              <a:rPr lang="es-ES_tradnl" dirty="0" smtClean="0"/>
              <a:t/>
            </a:r>
            <a:br>
              <a:rPr lang="es-ES_tradnl" dirty="0" smtClean="0"/>
            </a:br>
            <a:r>
              <a:rPr lang="es-ES_tradnl" dirty="0" smtClean="0"/>
              <a:t>Quién podría decirlo más claramente? Su vida ahora, es el resultado de sus actitudes y elecciones del pasado. Su vida mañana será el resultado de sus actitudes y elecciones hechas HOY!</a:t>
            </a:r>
            <a:br>
              <a:rPr lang="es-ES_tradnl" dirty="0" smtClean="0"/>
            </a:br>
            <a:r>
              <a:rPr lang="es-ES_tradnl" dirty="0" smtClean="0"/>
              <a:t>"Los únicos errores que cometemos en la vida son las cosas que no hacemos."</a:t>
            </a:r>
            <a:endParaRPr lang="es-PA" dirty="0" smtClean="0"/>
          </a:p>
          <a:p>
            <a:endParaRPr lang="es-PA"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3400" y="3228536"/>
            <a:ext cx="7854696" cy="3080784"/>
          </a:xfrm>
        </p:spPr>
        <p:txBody>
          <a:bodyPr>
            <a:normAutofit/>
          </a:bodyPr>
          <a:lstStyle/>
          <a:p>
            <a:pPr algn="l"/>
            <a:endParaRPr lang="es-PA" dirty="0" smtClean="0"/>
          </a:p>
          <a:p>
            <a:pPr algn="ctr"/>
            <a:r>
              <a:rPr lang="es-PA" dirty="0" smtClean="0"/>
              <a:t>LAS MUTACIONES </a:t>
            </a:r>
          </a:p>
          <a:p>
            <a:pPr algn="ctr"/>
            <a:r>
              <a:rPr lang="es-PA" dirty="0" smtClean="0"/>
              <a:t>CAUSAS Y CONSECUENCIAS</a:t>
            </a:r>
          </a:p>
          <a:p>
            <a:pPr algn="ctr"/>
            <a:endParaRPr lang="es-PA" dirty="0" smtClean="0"/>
          </a:p>
          <a:p>
            <a:pPr algn="ctr"/>
            <a:r>
              <a:rPr lang="es-PA" dirty="0" smtClean="0"/>
              <a:t>POR:</a:t>
            </a:r>
          </a:p>
          <a:p>
            <a:pPr algn="ctr"/>
            <a:r>
              <a:rPr lang="es-PA" dirty="0" smtClean="0"/>
              <a:t>MÁRTIR VILLARREAL</a:t>
            </a:r>
            <a:endParaRPr lang="es-PA" dirty="0"/>
          </a:p>
        </p:txBody>
      </p:sp>
      <p:pic>
        <p:nvPicPr>
          <p:cNvPr id="4" name="Picture 5" descr="Moodle"/>
          <p:cNvPicPr>
            <a:picLocks noChangeAspect="1" noChangeArrowheads="1"/>
          </p:cNvPicPr>
          <p:nvPr/>
        </p:nvPicPr>
        <p:blipFill>
          <a:blip r:embed="rId2" cstate="print"/>
          <a:srcRect/>
          <a:stretch>
            <a:fillRect/>
          </a:stretch>
        </p:blipFill>
        <p:spPr bwMode="auto">
          <a:xfrm>
            <a:off x="714349" y="1428737"/>
            <a:ext cx="7667625" cy="1665279"/>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5"/>
            <a:ext cx="8229600" cy="5199856"/>
          </a:xfrm>
        </p:spPr>
        <p:txBody>
          <a:bodyPr>
            <a:normAutofit fontScale="85000" lnSpcReduction="20000"/>
          </a:bodyPr>
          <a:lstStyle/>
          <a:p>
            <a:r>
              <a:rPr lang="es-PA" sz="3200" b="1" dirty="0" smtClean="0"/>
              <a:t>Objetivo de la Clase: </a:t>
            </a:r>
          </a:p>
          <a:p>
            <a:endParaRPr lang="es-PA" dirty="0" smtClean="0"/>
          </a:p>
          <a:p>
            <a:pPr>
              <a:buNone/>
            </a:pPr>
            <a:r>
              <a:rPr lang="es-PA" b="1" dirty="0" smtClean="0"/>
              <a:t> +Cognoscitivo.</a:t>
            </a:r>
            <a:endParaRPr lang="es-PA" dirty="0" smtClean="0"/>
          </a:p>
          <a:p>
            <a:r>
              <a:rPr lang="es-ES_tradnl" dirty="0" smtClean="0"/>
              <a:t>Definir el concepto de Mutación Genética y Cromosómica mencionando los tipos más comunes de mutaciones, sus causas y consecuencias.</a:t>
            </a:r>
            <a:endParaRPr lang="es-PA" dirty="0" smtClean="0"/>
          </a:p>
          <a:p>
            <a:pPr>
              <a:buNone/>
            </a:pPr>
            <a:r>
              <a:rPr lang="es-ES_tradnl" dirty="0" smtClean="0"/>
              <a:t> </a:t>
            </a:r>
            <a:endParaRPr lang="es-PA" dirty="0" smtClean="0"/>
          </a:p>
          <a:p>
            <a:pPr>
              <a:buNone/>
            </a:pPr>
            <a:r>
              <a:rPr lang="es-PA" b="1" dirty="0" smtClean="0"/>
              <a:t>+Psicomotor:</a:t>
            </a:r>
            <a:endParaRPr lang="es-PA" dirty="0" smtClean="0"/>
          </a:p>
          <a:p>
            <a:r>
              <a:rPr lang="es-ES_tradnl" dirty="0" smtClean="0"/>
              <a:t>Identificar los cromosomas y agruparlos atendiendo a su forma y tamaño y Analizar los cariotipos que corresponden a los diferentes síndromes cromosómicos presentes en los seres humanos. </a:t>
            </a:r>
            <a:endParaRPr lang="es-PA" dirty="0" smtClean="0"/>
          </a:p>
          <a:p>
            <a:pPr>
              <a:buNone/>
            </a:pPr>
            <a:r>
              <a:rPr lang="es-PA" dirty="0" smtClean="0"/>
              <a:t> </a:t>
            </a:r>
          </a:p>
          <a:p>
            <a:pPr>
              <a:buNone/>
            </a:pPr>
            <a:r>
              <a:rPr lang="es-PA" b="1" dirty="0" smtClean="0"/>
              <a:t>+Afectivo:</a:t>
            </a:r>
            <a:endParaRPr lang="es-PA" dirty="0" smtClean="0"/>
          </a:p>
          <a:p>
            <a:r>
              <a:rPr lang="es-PA" dirty="0" smtClean="0"/>
              <a:t>Identificar la importancia del estudio de estas anomalías y su diagnóstico temprano.</a:t>
            </a:r>
          </a:p>
          <a:p>
            <a:endParaRPr lang="es-PA" dirty="0" smtClean="0"/>
          </a:p>
          <a:p>
            <a:endParaRPr lang="es-PA" dirty="0"/>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866360"/>
          </a:xfrm>
        </p:spPr>
        <p:txBody>
          <a:bodyPr/>
          <a:lstStyle/>
          <a:p>
            <a:pPr algn="ctr"/>
            <a:r>
              <a:rPr lang="es-PA" dirty="0" smtClean="0">
                <a:solidFill>
                  <a:schemeClr val="tx1"/>
                </a:solidFill>
                <a:latin typeface="Constantia" pitchFamily="18" charset="0"/>
              </a:rPr>
              <a:t>LAS MUTACIONES</a:t>
            </a:r>
            <a:endParaRPr lang="es-PA" dirty="0">
              <a:solidFill>
                <a:schemeClr val="tx1"/>
              </a:solidFill>
              <a:latin typeface="Constantia" pitchFamily="18" charset="0"/>
            </a:endParaRPr>
          </a:p>
        </p:txBody>
      </p:sp>
      <p:sp>
        <p:nvSpPr>
          <p:cNvPr id="4" name="3 Marcador de contenido"/>
          <p:cNvSpPr>
            <a:spLocks noGrp="1"/>
          </p:cNvSpPr>
          <p:nvPr>
            <p:ph idx="1"/>
          </p:nvPr>
        </p:nvSpPr>
        <p:spPr/>
        <p:txBody>
          <a:bodyPr>
            <a:normAutofit/>
          </a:bodyPr>
          <a:lstStyle/>
          <a:p>
            <a:pPr algn="just"/>
            <a:r>
              <a:rPr lang="es-PA" dirty="0" smtClean="0"/>
              <a:t>Una mutación es una alteración o cambio en la formación genética de un ser vivo (Genotipo).</a:t>
            </a:r>
          </a:p>
          <a:p>
            <a:pPr algn="just"/>
            <a:r>
              <a:rPr lang="es-PA" dirty="0" smtClean="0"/>
              <a:t>El concepto de mutación se refiere a cualquier cambio heredable en el fenotipo.</a:t>
            </a:r>
          </a:p>
          <a:p>
            <a:pPr algn="just"/>
            <a:r>
              <a:rPr lang="es-PA" dirty="0" smtClean="0"/>
              <a:t>Durante los procesos de división celular, las células hijas reciben la misma información genética (Bases nucleótidas), que la célula madre. Algunas veces las enzimas responsables de copiar el ADN cometen errores y la secuencia sintetizada no corresponde a la información original y aparecen las mutaciones. </a:t>
            </a:r>
            <a:endParaRPr lang="es-PA"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794352"/>
          </a:xfrm>
        </p:spPr>
        <p:txBody>
          <a:bodyPr>
            <a:normAutofit fontScale="90000"/>
          </a:bodyPr>
          <a:lstStyle/>
          <a:p>
            <a:pPr algn="ctr"/>
            <a:r>
              <a:rPr lang="es-PA" dirty="0" smtClean="0">
                <a:latin typeface="Constantia" pitchFamily="18" charset="0"/>
              </a:rPr>
              <a:t>Tipos de Mutaciones</a:t>
            </a:r>
            <a:endParaRPr lang="es-PA" dirty="0">
              <a:latin typeface="Constantia" pitchFamily="18" charset="0"/>
            </a:endParaRPr>
          </a:p>
        </p:txBody>
      </p:sp>
      <p:sp>
        <p:nvSpPr>
          <p:cNvPr id="3" name="2 Marcador de contenido"/>
          <p:cNvSpPr>
            <a:spLocks noGrp="1"/>
          </p:cNvSpPr>
          <p:nvPr>
            <p:ph idx="1"/>
          </p:nvPr>
        </p:nvSpPr>
        <p:spPr>
          <a:xfrm>
            <a:off x="539552" y="2018184"/>
            <a:ext cx="8229600" cy="4839816"/>
          </a:xfrm>
        </p:spPr>
        <p:txBody>
          <a:bodyPr/>
          <a:lstStyle/>
          <a:p>
            <a:pPr algn="just"/>
            <a:r>
              <a:rPr lang="es-PA" dirty="0" smtClean="0"/>
              <a:t>Según el mecanismo que provoca el cambio en el material genético. Se distinguen dos tipos de mutaciones: Génicas o puntuales y Cromosómicas.</a:t>
            </a:r>
          </a:p>
          <a:p>
            <a:pPr algn="just"/>
            <a:r>
              <a:rPr lang="es-PA" dirty="0" smtClean="0"/>
              <a:t>Mutaciones Génicas: Son aquellas que ocurren al alterarse la secuencia de nucleótidos del ADN.</a:t>
            </a:r>
          </a:p>
          <a:p>
            <a:pPr algn="just"/>
            <a:r>
              <a:rPr lang="es-PA" dirty="0" smtClean="0"/>
              <a:t>Mutaciones Cromosómicas: Son aquellas que ocurren a nivel de los cromosomas. Se distinguen dos tipos las Mutaciones Cromosómicas Estructurales y las Mutaciones Cromosómicas Numéricas.</a:t>
            </a:r>
            <a:endParaRPr lang="es-PA" dirty="0"/>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43000"/>
          </a:xfrm>
        </p:spPr>
        <p:txBody>
          <a:bodyPr>
            <a:noAutofit/>
          </a:bodyPr>
          <a:lstStyle/>
          <a:p>
            <a:pPr algn="ctr"/>
            <a:r>
              <a:rPr lang="es-PA" sz="4400" dirty="0" smtClean="0">
                <a:latin typeface="Constantia" pitchFamily="18" charset="0"/>
              </a:rPr>
              <a:t>Mutaciones Cromosómicas Estructurales</a:t>
            </a:r>
            <a:endParaRPr lang="es-PA" sz="4400" dirty="0">
              <a:latin typeface="Constantia" pitchFamily="18" charset="0"/>
            </a:endParaRPr>
          </a:p>
        </p:txBody>
      </p:sp>
      <p:sp>
        <p:nvSpPr>
          <p:cNvPr id="3" name="2 Marcador de contenido"/>
          <p:cNvSpPr>
            <a:spLocks noGrp="1"/>
          </p:cNvSpPr>
          <p:nvPr>
            <p:ph idx="1"/>
          </p:nvPr>
        </p:nvSpPr>
        <p:spPr/>
        <p:txBody>
          <a:bodyPr/>
          <a:lstStyle/>
          <a:p>
            <a:endParaRPr lang="es-PA" dirty="0" smtClean="0"/>
          </a:p>
          <a:p>
            <a:pPr algn="just"/>
            <a:r>
              <a:rPr lang="es-PA" dirty="0" smtClean="0"/>
              <a:t>Son las mutaciones que afectan la secuencia de los hipotéticos fragmentos en que se puede subdividir, transversalmente, un cromosoma. Dentro de estas mutaciones podemos mencionar las siguientes: Delección, Inserción, Duplicación, Inversión y Traslocación.</a:t>
            </a:r>
            <a:endParaRPr lang="es-PA" dirty="0"/>
          </a:p>
        </p:txBody>
      </p:sp>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eb.educastur.princast.es/proyectos/biogeo_ov/2bch/B4_INFORMACION/T411_MUTACIONES/diapositivas/Diapositiva22.JPG"/>
          <p:cNvPicPr>
            <a:picLocks noGrp="1"/>
          </p:cNvPicPr>
          <p:nvPr>
            <p:ph idx="1"/>
          </p:nvPr>
        </p:nvPicPr>
        <p:blipFill>
          <a:blip r:embed="rId2" cstate="print"/>
          <a:srcRect/>
          <a:stretch>
            <a:fillRect/>
          </a:stretch>
        </p:blipFill>
        <p:spPr bwMode="auto">
          <a:xfrm>
            <a:off x="4716016" y="908721"/>
            <a:ext cx="4139952" cy="4824536"/>
          </a:xfrm>
          <a:prstGeom prst="rect">
            <a:avLst/>
          </a:prstGeom>
          <a:noFill/>
          <a:ln w="9525">
            <a:noFill/>
            <a:miter lim="800000"/>
            <a:headEnd/>
            <a:tailEnd/>
          </a:ln>
        </p:spPr>
      </p:pic>
      <p:pic>
        <p:nvPicPr>
          <p:cNvPr id="5" name="4 Imagen" descr="http://web.educastur.princast.es/proyectos/biogeo_ov/2bch/B4_INFORMACION/T411_MUTACIONES/diapositivas/Diapositiva18.JPG"/>
          <p:cNvPicPr/>
          <p:nvPr/>
        </p:nvPicPr>
        <p:blipFill>
          <a:blip r:embed="rId3" cstate="print"/>
          <a:srcRect/>
          <a:stretch>
            <a:fillRect/>
          </a:stretch>
        </p:blipFill>
        <p:spPr bwMode="auto">
          <a:xfrm>
            <a:off x="251520" y="908721"/>
            <a:ext cx="4248472" cy="485137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eb.educastur.princast.es/proyectos/biogeo_ov/2bch/B4_INFORMACION/T411_MUTACIONES/diapositivas/Diapositiva20.JPG"/>
          <p:cNvPicPr>
            <a:picLocks noGrp="1"/>
          </p:cNvPicPr>
          <p:nvPr>
            <p:ph idx="1"/>
          </p:nvPr>
        </p:nvPicPr>
        <p:blipFill>
          <a:blip r:embed="rId2" cstate="print"/>
          <a:srcRect/>
          <a:stretch>
            <a:fillRect/>
          </a:stretch>
        </p:blipFill>
        <p:spPr bwMode="auto">
          <a:xfrm>
            <a:off x="4716017" y="1052736"/>
            <a:ext cx="4150427" cy="4983832"/>
          </a:xfrm>
          <a:prstGeom prst="rect">
            <a:avLst/>
          </a:prstGeom>
          <a:noFill/>
          <a:ln w="9525">
            <a:noFill/>
            <a:miter lim="800000"/>
            <a:headEnd/>
            <a:tailEnd/>
          </a:ln>
        </p:spPr>
      </p:pic>
      <p:pic>
        <p:nvPicPr>
          <p:cNvPr id="5" name="4 Imagen" descr="http://web.educastur.princast.es/proyectos/biogeo_ov/2bch/B4_INFORMACION/T411_MUTACIONES/diapositivas/Diapositiva27.JPG"/>
          <p:cNvPicPr/>
          <p:nvPr/>
        </p:nvPicPr>
        <p:blipFill>
          <a:blip r:embed="rId3" cstate="print"/>
          <a:srcRect/>
          <a:stretch>
            <a:fillRect/>
          </a:stretch>
        </p:blipFill>
        <p:spPr bwMode="auto">
          <a:xfrm>
            <a:off x="323528" y="1052736"/>
            <a:ext cx="4032448" cy="496855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TotalTime>
  <Words>875</Words>
  <Application>Microsoft Office PowerPoint</Application>
  <PresentationFormat>Presentación en pantalla (4:3)</PresentationFormat>
  <Paragraphs>91</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Flujo</vt:lpstr>
      <vt:lpstr>El Carpintero </vt:lpstr>
      <vt:lpstr>Diapositiva 2</vt:lpstr>
      <vt:lpstr>Diapositiva 3</vt:lpstr>
      <vt:lpstr>Diapositiva 4</vt:lpstr>
      <vt:lpstr>LAS MUTACIONES</vt:lpstr>
      <vt:lpstr>Tipos de Mutaciones</vt:lpstr>
      <vt:lpstr>Mutaciones Cromosómicas Estructurales</vt:lpstr>
      <vt:lpstr>Diapositiva 8</vt:lpstr>
      <vt:lpstr>Diapositiva 9</vt:lpstr>
      <vt:lpstr>Diapositiva 10</vt:lpstr>
      <vt:lpstr>Mutaciones Cromosómicas Numéricas</vt:lpstr>
      <vt:lpstr>Agentes Mutágenos</vt:lpstr>
      <vt:lpstr>Efectos de las Mutaciones</vt:lpstr>
      <vt:lpstr>Mutaciones Cromosómicas</vt:lpstr>
      <vt:lpstr>Síndrome de Turner</vt:lpstr>
      <vt:lpstr>Trisonomía X (XXX)</vt:lpstr>
      <vt:lpstr>Síndrome de Klinefelter (XXY)</vt:lpstr>
      <vt:lpstr>Varones XYY</vt:lpstr>
      <vt:lpstr>GRACIAS POR SU atención!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FELLY...$$</dc:creator>
  <cp:lastModifiedBy>$$.. FELLY...$$</cp:lastModifiedBy>
  <cp:revision>54</cp:revision>
  <dcterms:created xsi:type="dcterms:W3CDTF">2010-10-15T14:41:58Z</dcterms:created>
  <dcterms:modified xsi:type="dcterms:W3CDTF">2010-10-23T04:37:15Z</dcterms:modified>
</cp:coreProperties>
</file>