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82613FF-DF0A-4F8A-8100-05A88DCF3A87}" type="datetimeFigureOut">
              <a:rPr lang="en-US" smtClean="0"/>
              <a:pPr/>
              <a:t>6/3/2010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C4C68D9-15A3-4FD0-B439-B99CBC01F9C9}" type="slidenum">
              <a:rPr lang="en-US" smtClean="0"/>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82613FF-DF0A-4F8A-8100-05A88DCF3A87}" type="datetimeFigureOut">
              <a:rPr lang="en-US" smtClean="0"/>
              <a:pPr/>
              <a:t>6/3/2010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4C68D9-15A3-4FD0-B439-B99CBC01F9C9}"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82613FF-DF0A-4F8A-8100-05A88DCF3A87}" type="datetimeFigureOut">
              <a:rPr lang="en-US" smtClean="0"/>
              <a:pPr/>
              <a:t>6/3/2010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4C68D9-15A3-4FD0-B439-B99CBC01F9C9}"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82613FF-DF0A-4F8A-8100-05A88DCF3A87}" type="datetimeFigureOut">
              <a:rPr lang="en-US" smtClean="0"/>
              <a:pPr/>
              <a:t>6/3/2010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4C68D9-15A3-4FD0-B439-B99CBC01F9C9}"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82613FF-DF0A-4F8A-8100-05A88DCF3A87}" type="datetimeFigureOut">
              <a:rPr lang="en-US" smtClean="0"/>
              <a:pPr/>
              <a:t>6/3/2010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4C68D9-15A3-4FD0-B439-B99CBC01F9C9}" type="slidenum">
              <a:rPr lang="en-US" smtClean="0"/>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82613FF-DF0A-4F8A-8100-05A88DCF3A87}" type="datetimeFigureOut">
              <a:rPr lang="en-US" smtClean="0"/>
              <a:pPr/>
              <a:t>6/3/2010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4C68D9-15A3-4FD0-B439-B99CBC01F9C9}"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82613FF-DF0A-4F8A-8100-05A88DCF3A87}" type="datetimeFigureOut">
              <a:rPr lang="en-US" smtClean="0"/>
              <a:pPr/>
              <a:t>6/3/2010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4C68D9-15A3-4FD0-B439-B99CBC01F9C9}"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82613FF-DF0A-4F8A-8100-05A88DCF3A87}" type="datetimeFigureOut">
              <a:rPr lang="en-US" smtClean="0"/>
              <a:pPr/>
              <a:t>6/3/2010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4C68D9-15A3-4FD0-B439-B99CBC01F9C9}"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2613FF-DF0A-4F8A-8100-05A88DCF3A87}" type="datetimeFigureOut">
              <a:rPr lang="en-US" smtClean="0"/>
              <a:pPr/>
              <a:t>6/3/2010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4C68D9-15A3-4FD0-B439-B99CBC01F9C9}"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82613FF-DF0A-4F8A-8100-05A88DCF3A87}" type="datetimeFigureOut">
              <a:rPr lang="en-US" smtClean="0"/>
              <a:pPr/>
              <a:t>6/3/2010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4C68D9-15A3-4FD0-B439-B99CBC01F9C9}"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82613FF-DF0A-4F8A-8100-05A88DCF3A87}" type="datetimeFigureOut">
              <a:rPr lang="en-US" smtClean="0"/>
              <a:pPr/>
              <a:t>6/3/2010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C4C68D9-15A3-4FD0-B439-B99CBC01F9C9}" type="slidenum">
              <a:rPr lang="en-US" smtClean="0"/>
              <a:pPr/>
              <a:t>‹Nº›</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82613FF-DF0A-4F8A-8100-05A88DCF3A87}" type="datetimeFigureOut">
              <a:rPr lang="en-US" smtClean="0"/>
              <a:pPr/>
              <a:t>6/3/2010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C4C68D9-15A3-4FD0-B439-B99CBC01F9C9}" type="slidenum">
              <a:rPr lang="en-US" smtClean="0"/>
              <a:pPr/>
              <a:t>‹Nº›</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381000"/>
            <a:ext cx="8229600" cy="1219200"/>
          </a:xfrm>
        </p:spPr>
        <p:txBody>
          <a:bodyPr>
            <a:normAutofit fontScale="90000"/>
          </a:bodyPr>
          <a:lstStyle/>
          <a:p>
            <a:pPr algn="ctr"/>
            <a:r>
              <a:rPr lang="es-ES" b="1" dirty="0"/>
              <a:t>NIA 500</a:t>
            </a:r>
            <a:br>
              <a:rPr lang="es-ES" b="1" dirty="0"/>
            </a:br>
            <a:r>
              <a:rPr lang="es-ES" b="1" dirty="0"/>
              <a:t>EVIDENCIA DE AUDITORÍA</a:t>
            </a:r>
          </a:p>
        </p:txBody>
      </p:sp>
      <p:sp>
        <p:nvSpPr>
          <p:cNvPr id="27651" name="Rectangle 3"/>
          <p:cNvSpPr>
            <a:spLocks noGrp="1" noChangeArrowheads="1"/>
          </p:cNvSpPr>
          <p:nvPr>
            <p:ph type="body" idx="1"/>
          </p:nvPr>
        </p:nvSpPr>
        <p:spPr/>
        <p:txBody>
          <a:bodyPr/>
          <a:lstStyle/>
          <a:p>
            <a:pPr algn="just"/>
            <a:r>
              <a:rPr lang="es-VE" sz="2400"/>
              <a:t>El auditor deberá obtener evidencia suficiente apropiada de auditoría para poder extraer conclusiones razonables sobre las cuales basar la opinión de auditoría.</a:t>
            </a:r>
          </a:p>
          <a:p>
            <a:pPr algn="just"/>
            <a:r>
              <a:rPr lang="es-VE" sz="2400"/>
              <a:t>"Evidencia de auditoría" significa la información obtenida por el auditor para llegar a las conclusiones sobre las que se basa la opinión de auditoría. La evidencia de auditoría comprenderá documentos fuente y registros contables subyacentes a los estados financieros e información corroborativa de otras fuentes</a:t>
            </a:r>
            <a:endParaRPr lang="es-ES"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381000"/>
            <a:ext cx="8229600" cy="1219200"/>
          </a:xfrm>
        </p:spPr>
        <p:txBody>
          <a:bodyPr>
            <a:normAutofit fontScale="90000"/>
          </a:bodyPr>
          <a:lstStyle/>
          <a:p>
            <a:pPr algn="ctr"/>
            <a:r>
              <a:rPr lang="es-ES" b="1" dirty="0">
                <a:effectLst>
                  <a:outerShdw blurRad="38100" dist="38100" dir="2700000" algn="tl">
                    <a:srgbClr val="000000">
                      <a:alpha val="43137"/>
                    </a:srgbClr>
                  </a:outerShdw>
                </a:effectLst>
              </a:rPr>
              <a:t>NIA 500</a:t>
            </a:r>
            <a:br>
              <a:rPr lang="es-ES" b="1" dirty="0">
                <a:effectLst>
                  <a:outerShdw blurRad="38100" dist="38100" dir="2700000" algn="tl">
                    <a:srgbClr val="000000">
                      <a:alpha val="43137"/>
                    </a:srgbClr>
                  </a:outerShdw>
                </a:effectLst>
              </a:rPr>
            </a:br>
            <a:r>
              <a:rPr lang="es-ES" b="1" dirty="0">
                <a:effectLst>
                  <a:outerShdw blurRad="38100" dist="38100" dir="2700000" algn="tl">
                    <a:srgbClr val="000000">
                      <a:alpha val="43137"/>
                    </a:srgbClr>
                  </a:outerShdw>
                </a:effectLst>
              </a:rPr>
              <a:t>OBTENCIÓN DE EVIDENCIA</a:t>
            </a:r>
          </a:p>
        </p:txBody>
      </p:sp>
      <p:sp>
        <p:nvSpPr>
          <p:cNvPr id="28675" name="Rectangle 3"/>
          <p:cNvSpPr>
            <a:spLocks noGrp="1" noChangeArrowheads="1"/>
          </p:cNvSpPr>
          <p:nvPr>
            <p:ph type="body" idx="1"/>
          </p:nvPr>
        </p:nvSpPr>
        <p:spPr/>
        <p:txBody>
          <a:bodyPr/>
          <a:lstStyle/>
          <a:p>
            <a:pPr algn="just">
              <a:lnSpc>
                <a:spcPct val="90000"/>
              </a:lnSpc>
            </a:pPr>
            <a:r>
              <a:rPr lang="es-VE" sz="2000"/>
              <a:t>La evidencia de auditoría se obtiene de una mezcla apropiada de pruebas de control y de procedimientos sustantivos. En algunas circunstancias, la evidencia puede ser obtenida completamente de los procedimientos sustantivos.</a:t>
            </a:r>
          </a:p>
          <a:p>
            <a:pPr algn="just">
              <a:lnSpc>
                <a:spcPct val="90000"/>
              </a:lnSpc>
            </a:pPr>
            <a:r>
              <a:rPr lang="es-VE" sz="2000"/>
              <a:t>"Pruebas de control" significa pruebas realizadas para obtener evidencia de auditoría sobre la adecuación del diseño y operación efectiva de los sistemas de contabilidad y de control interno.</a:t>
            </a:r>
          </a:p>
          <a:p>
            <a:pPr algn="just">
              <a:lnSpc>
                <a:spcPct val="90000"/>
              </a:lnSpc>
            </a:pPr>
            <a:r>
              <a:rPr lang="es-VE" sz="2000"/>
              <a:t>“Pruebas de validación de saldos" significa pruebas realizadas para obtener evidencia de auditoría para detectar representaciones erróneas de importancia relativa en los estados financieros, y son de dos tipos:</a:t>
            </a:r>
          </a:p>
          <a:p>
            <a:pPr lvl="1" algn="just">
              <a:lnSpc>
                <a:spcPct val="90000"/>
              </a:lnSpc>
            </a:pPr>
            <a:r>
              <a:rPr lang="es-VE" sz="2000"/>
              <a:t>pruebas de detalles de transacciones y balances; y</a:t>
            </a:r>
          </a:p>
          <a:p>
            <a:pPr lvl="1" algn="just">
              <a:lnSpc>
                <a:spcPct val="90000"/>
              </a:lnSpc>
            </a:pPr>
            <a:r>
              <a:rPr lang="es-VE" sz="2000"/>
              <a:t>procedimientos analíticos</a:t>
            </a:r>
            <a:r>
              <a:rPr lang="es-ES" sz="2000"/>
              <a:t> </a:t>
            </a:r>
            <a:endParaRPr lang="es-VE" sz="2000"/>
          </a:p>
          <a:p>
            <a:pPr algn="just">
              <a:lnSpc>
                <a:spcPct val="90000"/>
              </a:lnSpc>
            </a:pPr>
            <a:endParaRPr lang="es-VE" sz="2000"/>
          </a:p>
          <a:p>
            <a:endParaRPr lang="es-E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228600"/>
            <a:ext cx="8229600" cy="1618488"/>
          </a:xfrm>
        </p:spPr>
        <p:txBody>
          <a:bodyPr>
            <a:noAutofit/>
          </a:bodyPr>
          <a:lstStyle/>
          <a:p>
            <a:pPr algn="ctr"/>
            <a:r>
              <a:rPr lang="es-VE" sz="3600" b="1" dirty="0">
                <a:effectLst>
                  <a:outerShdw blurRad="38100" dist="38100" dir="2700000" algn="tl">
                    <a:srgbClr val="000000">
                      <a:alpha val="43137"/>
                    </a:srgbClr>
                  </a:outerShdw>
                </a:effectLst>
              </a:rPr>
              <a:t>NIA 500</a:t>
            </a:r>
            <a:br>
              <a:rPr lang="es-VE" sz="3600" b="1" dirty="0">
                <a:effectLst>
                  <a:outerShdw blurRad="38100" dist="38100" dir="2700000" algn="tl">
                    <a:srgbClr val="000000">
                      <a:alpha val="43137"/>
                    </a:srgbClr>
                  </a:outerShdw>
                </a:effectLst>
              </a:rPr>
            </a:br>
            <a:r>
              <a:rPr lang="es-VE" sz="3600" b="1" dirty="0">
                <a:effectLst>
                  <a:outerShdw blurRad="38100" dist="38100" dir="2700000" algn="tl">
                    <a:srgbClr val="000000">
                      <a:alpha val="43137"/>
                    </a:srgbClr>
                  </a:outerShdw>
                </a:effectLst>
              </a:rPr>
              <a:t>SUFICIENCIA Y COMPETENCIA DE LA EVIDENCIA</a:t>
            </a:r>
          </a:p>
        </p:txBody>
      </p:sp>
      <p:sp>
        <p:nvSpPr>
          <p:cNvPr id="30723" name="Rectangle 3"/>
          <p:cNvSpPr>
            <a:spLocks noGrp="1" noChangeArrowheads="1"/>
          </p:cNvSpPr>
          <p:nvPr>
            <p:ph type="body" idx="1"/>
          </p:nvPr>
        </p:nvSpPr>
        <p:spPr/>
        <p:txBody>
          <a:bodyPr/>
          <a:lstStyle/>
          <a:p>
            <a:pPr algn="just">
              <a:lnSpc>
                <a:spcPct val="90000"/>
              </a:lnSpc>
            </a:pPr>
            <a:r>
              <a:rPr lang="es-VE" sz="2400" dirty="0"/>
              <a:t>La suficiencia y la competencia están interrelacionadas y son relativas a la evidencia obtenida tanto de las pruebas de control como de los procedimientos sustantivos.</a:t>
            </a:r>
          </a:p>
          <a:p>
            <a:pPr algn="just">
              <a:lnSpc>
                <a:spcPct val="90000"/>
              </a:lnSpc>
            </a:pPr>
            <a:r>
              <a:rPr lang="es-VE" sz="2400" dirty="0"/>
              <a:t>La suficiencia es la medida de la cantidad de evidencia de auditoría; la competencia es la medida de la calidad de evidencia de auditoría</a:t>
            </a:r>
          </a:p>
          <a:p>
            <a:pPr algn="just">
              <a:lnSpc>
                <a:spcPct val="90000"/>
              </a:lnSpc>
            </a:pPr>
            <a:r>
              <a:rPr lang="es-VE" sz="2400" dirty="0"/>
              <a:t>Habitualmente, el auditor confía en evidencia de auditoría que es persuasiva y no conclusiva y buscará evidencia de diferentes fuentes o de una naturaleza diferente para soportar la misma aseveración.</a:t>
            </a:r>
            <a:r>
              <a:rPr lang="es-ES" sz="2400" dirty="0"/>
              <a:t> </a:t>
            </a:r>
            <a:endParaRPr lang="es-VE"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304800"/>
            <a:ext cx="8229600" cy="1143000"/>
          </a:xfrm>
        </p:spPr>
        <p:txBody>
          <a:bodyPr>
            <a:noAutofit/>
          </a:bodyPr>
          <a:lstStyle/>
          <a:p>
            <a:r>
              <a:rPr lang="es-VE" sz="4000" b="1" dirty="0"/>
              <a:t>NIA 500</a:t>
            </a:r>
            <a:br>
              <a:rPr lang="es-VE" sz="4000" b="1" dirty="0"/>
            </a:br>
            <a:r>
              <a:rPr lang="es-VE" sz="4000" b="1" dirty="0"/>
              <a:t>EVIDENCIA EN PRUEBAS DE CONTROL</a:t>
            </a:r>
          </a:p>
        </p:txBody>
      </p:sp>
      <p:sp>
        <p:nvSpPr>
          <p:cNvPr id="31747" name="Rectangle 3"/>
          <p:cNvSpPr>
            <a:spLocks noGrp="1" noChangeArrowheads="1"/>
          </p:cNvSpPr>
          <p:nvPr>
            <p:ph type="body" idx="1"/>
          </p:nvPr>
        </p:nvSpPr>
        <p:spPr>
          <a:xfrm>
            <a:off x="457200" y="1639888"/>
            <a:ext cx="8229600" cy="4525962"/>
          </a:xfrm>
        </p:spPr>
        <p:txBody>
          <a:bodyPr/>
          <a:lstStyle/>
          <a:p>
            <a:pPr algn="just">
              <a:lnSpc>
                <a:spcPct val="80000"/>
              </a:lnSpc>
            </a:pPr>
            <a:r>
              <a:rPr lang="es-VE" sz="2400"/>
              <a:t>Al obtener la evidencia de auditoría de las pruebas de control, el auditor debería considerar la suficiencia y propiedad de la evidencia de auditoría para soportar el nivel evaluado de riesgo de control.</a:t>
            </a:r>
          </a:p>
          <a:p>
            <a:pPr algn="just">
              <a:lnSpc>
                <a:spcPct val="80000"/>
              </a:lnSpc>
            </a:pPr>
            <a:r>
              <a:rPr lang="es-VE" sz="2400"/>
              <a:t>Los aspectos de los sistemas de contabilidad y de control interno sobre los que el auditor debería obtener evidencia son:</a:t>
            </a:r>
          </a:p>
          <a:p>
            <a:pPr lvl="1" algn="just">
              <a:lnSpc>
                <a:spcPct val="80000"/>
              </a:lnSpc>
            </a:pPr>
            <a:r>
              <a:rPr lang="es-VE" i="1"/>
              <a:t>diseño</a:t>
            </a:r>
            <a:r>
              <a:rPr lang="es-VE"/>
              <a:t>: los sistemas de contabilidad y de control interno están diseñados adecuadamente para prevenir y/o detectar y corregir representaciones erróneas de importancia relativa; y</a:t>
            </a:r>
          </a:p>
          <a:p>
            <a:pPr lvl="1" algn="just">
              <a:lnSpc>
                <a:spcPct val="80000"/>
              </a:lnSpc>
            </a:pPr>
            <a:r>
              <a:rPr lang="es-VE" i="1"/>
              <a:t>operación</a:t>
            </a:r>
            <a:r>
              <a:rPr lang="es-VE"/>
              <a:t>: los sistemas existen y han operado en forma efectiva a lo largo del periodo relevante.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28600" y="228600"/>
            <a:ext cx="8763000" cy="914400"/>
          </a:xfrm>
        </p:spPr>
        <p:txBody>
          <a:bodyPr>
            <a:noAutofit/>
          </a:bodyPr>
          <a:lstStyle/>
          <a:p>
            <a:r>
              <a:rPr lang="es-VE" sz="3200" dirty="0"/>
              <a:t>NIA 500</a:t>
            </a:r>
            <a:br>
              <a:rPr lang="es-VE" sz="3200" dirty="0"/>
            </a:br>
            <a:r>
              <a:rPr lang="es-VE" sz="3200" dirty="0"/>
              <a:t>EVIDENCIA EN PRUEBAS DE VALIDACIÓN DE SALDOS</a:t>
            </a:r>
          </a:p>
        </p:txBody>
      </p:sp>
      <p:sp>
        <p:nvSpPr>
          <p:cNvPr id="32771" name="Rectangle 3"/>
          <p:cNvSpPr>
            <a:spLocks noGrp="1" noChangeArrowheads="1"/>
          </p:cNvSpPr>
          <p:nvPr>
            <p:ph type="body" idx="1"/>
          </p:nvPr>
        </p:nvSpPr>
        <p:spPr>
          <a:xfrm>
            <a:off x="395288" y="1673225"/>
            <a:ext cx="8280400" cy="5068888"/>
          </a:xfrm>
        </p:spPr>
        <p:txBody>
          <a:bodyPr/>
          <a:lstStyle/>
          <a:p>
            <a:pPr algn="just">
              <a:lnSpc>
                <a:spcPct val="80000"/>
              </a:lnSpc>
            </a:pPr>
            <a:r>
              <a:rPr lang="es-VE" sz="2400"/>
              <a:t>Al obtener evidencia de auditoría de los procedimientos sustantivos, el auditor debería considerar la suficiencia y propiedad de la evidencia de auditoría de dichos procedimientos junto con cualquiera evidencia de pruebas de control para soportar las aseveraciones de los estados financieros.</a:t>
            </a:r>
          </a:p>
          <a:p>
            <a:pPr algn="just">
              <a:lnSpc>
                <a:spcPct val="80000"/>
              </a:lnSpc>
            </a:pPr>
            <a:r>
              <a:rPr lang="es-VE" sz="2400"/>
              <a:t>Las aseveraciones de los estados financieros son aseveraciones de la administración, explícitas o de otro tipo, que están incorporadas en los estados financieros. Pueden categorizarse como sigue:</a:t>
            </a:r>
          </a:p>
          <a:p>
            <a:pPr lvl="1" algn="just">
              <a:lnSpc>
                <a:spcPct val="80000"/>
              </a:lnSpc>
            </a:pPr>
            <a:r>
              <a:rPr lang="es-VE"/>
              <a:t>Existencia</a:t>
            </a:r>
          </a:p>
          <a:p>
            <a:pPr lvl="1" algn="just">
              <a:lnSpc>
                <a:spcPct val="80000"/>
              </a:lnSpc>
            </a:pPr>
            <a:r>
              <a:rPr lang="es-VE"/>
              <a:t>Propiedad</a:t>
            </a:r>
          </a:p>
          <a:p>
            <a:pPr lvl="1" algn="just">
              <a:lnSpc>
                <a:spcPct val="80000"/>
              </a:lnSpc>
            </a:pPr>
            <a:r>
              <a:rPr lang="es-VE"/>
              <a:t>Integridad</a:t>
            </a:r>
          </a:p>
          <a:p>
            <a:pPr lvl="1" algn="just">
              <a:lnSpc>
                <a:spcPct val="80000"/>
              </a:lnSpc>
            </a:pPr>
            <a:r>
              <a:rPr lang="es-VE"/>
              <a:t>Medición</a:t>
            </a:r>
          </a:p>
          <a:p>
            <a:pPr lvl="1" algn="just">
              <a:lnSpc>
                <a:spcPct val="80000"/>
              </a:lnSpc>
            </a:pPr>
            <a:r>
              <a:rPr lang="es-VE"/>
              <a:t>Exposición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704088"/>
            <a:ext cx="8458200" cy="1143000"/>
          </a:xfrm>
        </p:spPr>
        <p:txBody>
          <a:bodyPr>
            <a:noAutofit/>
          </a:bodyPr>
          <a:lstStyle/>
          <a:p>
            <a:r>
              <a:rPr lang="es-VE" sz="4000" dirty="0"/>
              <a:t>NIA 500</a:t>
            </a:r>
            <a:br>
              <a:rPr lang="es-VE" sz="4000" dirty="0"/>
            </a:br>
            <a:r>
              <a:rPr lang="es-VE" sz="4000" dirty="0"/>
              <a:t>EVIDENCIA EN PRUEBAS DE VALIDACIÓN DE SALDOS</a:t>
            </a:r>
          </a:p>
        </p:txBody>
      </p:sp>
      <p:sp>
        <p:nvSpPr>
          <p:cNvPr id="34819" name="Rectangle 3"/>
          <p:cNvSpPr>
            <a:spLocks noGrp="1" noChangeArrowheads="1"/>
          </p:cNvSpPr>
          <p:nvPr>
            <p:ph type="body" idx="1"/>
          </p:nvPr>
        </p:nvSpPr>
        <p:spPr/>
        <p:txBody>
          <a:bodyPr/>
          <a:lstStyle/>
          <a:p>
            <a:pPr algn="just">
              <a:lnSpc>
                <a:spcPct val="90000"/>
              </a:lnSpc>
            </a:pPr>
            <a:r>
              <a:rPr lang="es-VE" dirty="0"/>
              <a:t>Cuando está en una duda sustancial respecto de una aseveración de importancia relativa en los estados financieros, el auditor debería intentar obtener evidencia suficiente apropiada de auditoría para quitar dicha duda.  Sin embargo, si no le es posible obtener evidencia suficiente apropiada de auditoría, el auditor debería expresar una opinión calificada o una abstención de opinión.</a:t>
            </a:r>
          </a:p>
          <a:p>
            <a:pPr lvl="1" algn="just">
              <a:lnSpc>
                <a:spcPct val="90000"/>
              </a:lnSpc>
            </a:pPr>
            <a:r>
              <a:rPr lang="es-VE" dirty="0"/>
              <a:t>PROCEDIMIENTOS ALTERNATIVOS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04800" y="0"/>
            <a:ext cx="8382000" cy="1847088"/>
          </a:xfrm>
        </p:spPr>
        <p:txBody>
          <a:bodyPr>
            <a:noAutofit/>
          </a:bodyPr>
          <a:lstStyle/>
          <a:p>
            <a:pPr algn="ctr"/>
            <a:r>
              <a:rPr lang="es-VE" sz="3200" dirty="0"/>
              <a:t>NIA 500</a:t>
            </a:r>
            <a:br>
              <a:rPr lang="es-VE" sz="3200" dirty="0"/>
            </a:br>
            <a:r>
              <a:rPr lang="es-VE" sz="3200" dirty="0"/>
              <a:t>EVIDENCIA EN PRUEBAS DE VALIDACIÓN DE SALDOS</a:t>
            </a:r>
          </a:p>
        </p:txBody>
      </p:sp>
      <p:sp>
        <p:nvSpPr>
          <p:cNvPr id="35843" name="Rectangle 3"/>
          <p:cNvSpPr>
            <a:spLocks noGrp="1" noChangeArrowheads="1"/>
          </p:cNvSpPr>
          <p:nvPr>
            <p:ph type="body" idx="1"/>
          </p:nvPr>
        </p:nvSpPr>
        <p:spPr/>
        <p:txBody>
          <a:bodyPr/>
          <a:lstStyle/>
          <a:p>
            <a:pPr algn="just">
              <a:lnSpc>
                <a:spcPct val="80000"/>
              </a:lnSpc>
            </a:pPr>
            <a:r>
              <a:rPr lang="es-VE" sz="2400" dirty="0"/>
              <a:t>La confiabilidad de la evidencia de auditoría es influenciada por su fuente</a:t>
            </a:r>
          </a:p>
          <a:p>
            <a:pPr lvl="1" algn="just">
              <a:lnSpc>
                <a:spcPct val="80000"/>
              </a:lnSpc>
            </a:pPr>
            <a:r>
              <a:rPr lang="es-VE" dirty="0"/>
              <a:t>La evidencia de auditoría de fuentes externas es más confiable que la generada internamente.</a:t>
            </a:r>
          </a:p>
          <a:p>
            <a:pPr lvl="1" algn="just">
              <a:lnSpc>
                <a:spcPct val="80000"/>
              </a:lnSpc>
            </a:pPr>
            <a:r>
              <a:rPr lang="es-VE" dirty="0"/>
              <a:t>La evidencia de auditoría generada internamente es más confiable cuando los sistemas de contabilidad y de control interno relacionados son efectivos.</a:t>
            </a:r>
          </a:p>
          <a:p>
            <a:pPr lvl="1" algn="just">
              <a:lnSpc>
                <a:spcPct val="80000"/>
              </a:lnSpc>
            </a:pPr>
            <a:r>
              <a:rPr lang="es-VE" dirty="0"/>
              <a:t>La evidencia de auditoría obtenida directamente por el auditor es más confiable que la obtenida de la entidad.</a:t>
            </a:r>
          </a:p>
          <a:p>
            <a:pPr lvl="1" algn="just">
              <a:lnSpc>
                <a:spcPct val="80000"/>
              </a:lnSpc>
            </a:pPr>
            <a:r>
              <a:rPr lang="es-VE" dirty="0"/>
              <a:t>La evidencia de auditoría en forma de documentos y representaciones escritas es más confiable que las representaciones orales.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r>
              <a:rPr lang="es-VE"/>
              <a:t>NIA 500</a:t>
            </a:r>
            <a:br>
              <a:rPr lang="es-VE"/>
            </a:br>
            <a:r>
              <a:rPr lang="es-VE"/>
              <a:t>PROCEDIMIENTOS DE OBTENCIÓN DE EVIDENCIA</a:t>
            </a:r>
          </a:p>
        </p:txBody>
      </p:sp>
      <p:sp>
        <p:nvSpPr>
          <p:cNvPr id="36867" name="Rectangle 3"/>
          <p:cNvSpPr>
            <a:spLocks noGrp="1" noChangeArrowheads="1"/>
          </p:cNvSpPr>
          <p:nvPr>
            <p:ph type="body" idx="1"/>
          </p:nvPr>
        </p:nvSpPr>
        <p:spPr/>
        <p:txBody>
          <a:bodyPr/>
          <a:lstStyle/>
          <a:p>
            <a:pPr algn="just"/>
            <a:r>
              <a:rPr lang="es-VE" sz="2400"/>
              <a:t>El auditor obtiene evidencia de auditoría por uno o más de los siguientes procedimientos: </a:t>
            </a:r>
            <a:r>
              <a:rPr lang="es-VE" sz="2400" b="1"/>
              <a:t>inspección, observación, investigación y confirmación, procedimientos de cómputo y analíticos.</a:t>
            </a:r>
            <a:r>
              <a:rPr lang="es-VE" sz="2400"/>
              <a:t> La oportunidad de dichos procedimientos dependerá, en parte, de los periodos de tiempo durante los que la evidencia de auditoría buscada esté disponible.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80</TotalTime>
  <Words>663</Words>
  <Application>Microsoft Office PowerPoint</Application>
  <PresentationFormat>Presentación en pantalla (4:3)</PresentationFormat>
  <Paragraphs>37</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Flow</vt:lpstr>
      <vt:lpstr>NIA 500 EVIDENCIA DE AUDITORÍA</vt:lpstr>
      <vt:lpstr>NIA 500 OBTENCIÓN DE EVIDENCIA</vt:lpstr>
      <vt:lpstr>NIA 500 SUFICIENCIA Y COMPETENCIA DE LA EVIDENCIA</vt:lpstr>
      <vt:lpstr>NIA 500 EVIDENCIA EN PRUEBAS DE CONTROL</vt:lpstr>
      <vt:lpstr>NIA 500 EVIDENCIA EN PRUEBAS DE VALIDACIÓN DE SALDOS</vt:lpstr>
      <vt:lpstr>NIA 500 EVIDENCIA EN PRUEBAS DE VALIDACIÓN DE SALDOS</vt:lpstr>
      <vt:lpstr>NIA 500 EVIDENCIA EN PRUEBAS DE VALIDACIÓN DE SALDOS</vt:lpstr>
      <vt:lpstr>NIA 500 PROCEDIMIENTOS DE OBTENCIÓN DE EVIDENCIA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NIA 500 EVIDENCIA DE AUDITORÍA</dc:title>
  <dc:creator>Mamy</dc:creator>
  <cp:lastModifiedBy>Carmen</cp:lastModifiedBy>
  <cp:revision>10</cp:revision>
  <dcterms:created xsi:type="dcterms:W3CDTF">2010-05-23T02:38:01Z</dcterms:created>
  <dcterms:modified xsi:type="dcterms:W3CDTF">2010-06-03T15:23:03Z</dcterms:modified>
</cp:coreProperties>
</file>