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618E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64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1B1B5-7933-41E1-BD2C-E4CB9A7715C7}" type="datetimeFigureOut">
              <a:rPr lang="es-CO" smtClean="0"/>
              <a:pPr/>
              <a:t>01/01/2007</a:t>
            </a:fld>
            <a:endParaRPr lang="es-CO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A1519-9B73-4DC7-B6F6-AC13219F7A9F}" type="slidenum">
              <a:rPr lang="es-CO" smtClean="0"/>
              <a:pPr/>
              <a:t>‹Nº›</a:t>
            </a:fld>
            <a:endParaRPr lang="es-C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500034" y="214290"/>
            <a:ext cx="8072494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DIVERSAS CONCEPCIONES DE PALABRAS</a:t>
            </a:r>
            <a:endParaRPr lang="es-E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428596" y="2214554"/>
            <a:ext cx="8286808" cy="120032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s-CO" dirty="0" smtClean="0"/>
              <a:t>“Las palabras se las lleva el viento”                                          (habla)</a:t>
            </a:r>
          </a:p>
          <a:p>
            <a:r>
              <a:rPr lang="es-CO" dirty="0" smtClean="0"/>
              <a:t>“El hombre tiene el bello don de la palabra”                          (lenguaje)</a:t>
            </a:r>
          </a:p>
          <a:p>
            <a:r>
              <a:rPr lang="es-CO" dirty="0" smtClean="0"/>
              <a:t>“Conviene buscar qué significa esta palabra”                          (signo)</a:t>
            </a:r>
          </a:p>
          <a:p>
            <a:r>
              <a:rPr lang="es-CO" dirty="0" smtClean="0"/>
              <a:t>“Ese señor tiene una palabra convincente”                              (retórica)</a:t>
            </a:r>
            <a:endParaRPr lang="es-CO" dirty="0"/>
          </a:p>
        </p:txBody>
      </p:sp>
      <p:sp>
        <p:nvSpPr>
          <p:cNvPr id="6" name="5 CuadroTexto"/>
          <p:cNvSpPr txBox="1"/>
          <p:nvPr/>
        </p:nvSpPr>
        <p:spPr>
          <a:xfrm>
            <a:off x="1142976" y="4071942"/>
            <a:ext cx="6786610" cy="175432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s-CO" dirty="0" smtClean="0"/>
              <a:t>De la palabra y por ella han salido nombres, situaciones, quejas, resoluciones y blasfemias, y por la palabra he comprendido personas, injusticias llamadas de auxilio, convulsiones sociales y plegarias. Yo creo que vivo en función de la palabra, es mi aliada, es mi amiga.</a:t>
            </a:r>
          </a:p>
          <a:p>
            <a:endParaRPr lang="es-CO" dirty="0" smtClean="0"/>
          </a:p>
          <a:p>
            <a:pPr algn="r"/>
            <a:r>
              <a:rPr lang="es-CO" dirty="0" smtClean="0"/>
              <a:t>(Fernando </a:t>
            </a:r>
            <a:r>
              <a:rPr lang="es-CO" dirty="0"/>
              <a:t>S</a:t>
            </a:r>
            <a:r>
              <a:rPr lang="es-CO" dirty="0" smtClean="0"/>
              <a:t>oto Aparicio)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71472" y="571480"/>
            <a:ext cx="8072494" cy="5016758"/>
          </a:xfrm>
          <a:prstGeom prst="rect">
            <a:avLst/>
          </a:prstGeom>
          <a:ln>
            <a:solidFill>
              <a:srgbClr val="4618EE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CO" sz="1600" dirty="0" smtClean="0"/>
              <a:t>La palabra es una serie de sonidos conformados  fonológicamente, provista de significación y capaz de recibir valores de campo. Tan solo es posible delimitarla intuitivamente, con base en distintos criterios, así:</a:t>
            </a:r>
          </a:p>
          <a:p>
            <a:endParaRPr lang="es-CO" sz="1600" dirty="0"/>
          </a:p>
          <a:p>
            <a:pPr marL="342900" indent="-342900">
              <a:buAutoNum type="arabicParenR"/>
            </a:pPr>
            <a:r>
              <a:rPr lang="es-CO" sz="1600" b="1" dirty="0" smtClean="0"/>
              <a:t>UNIDAD SIGNIFICATIVA: </a:t>
            </a:r>
            <a:r>
              <a:rPr lang="es-CO" sz="1600" dirty="0" smtClean="0"/>
              <a:t>Es un lexema o  morfema (libres), o un conjunto de lexemas  o morfemas ligados: ángel, sol, la, des-</a:t>
            </a:r>
            <a:r>
              <a:rPr lang="es-CO" sz="1600" dirty="0" err="1" smtClean="0"/>
              <a:t>compon</a:t>
            </a:r>
            <a:r>
              <a:rPr lang="es-CO" sz="1600" dirty="0" smtClean="0"/>
              <a:t>-</a:t>
            </a:r>
            <a:r>
              <a:rPr lang="es-CO" sz="1600" dirty="0" err="1" smtClean="0"/>
              <a:t>er</a:t>
            </a:r>
            <a:endParaRPr lang="es-CO" sz="1600" dirty="0" smtClean="0"/>
          </a:p>
          <a:p>
            <a:pPr marL="342900" indent="-342900">
              <a:buAutoNum type="arabicParenR"/>
            </a:pPr>
            <a:endParaRPr lang="es-CO" sz="1600" dirty="0"/>
          </a:p>
          <a:p>
            <a:pPr marL="342900" indent="-342900">
              <a:buAutoNum type="arabicParenR"/>
            </a:pPr>
            <a:r>
              <a:rPr lang="es-CO" sz="1600" b="1" dirty="0" smtClean="0"/>
              <a:t>UNIDAD FONÉTICA : </a:t>
            </a:r>
            <a:r>
              <a:rPr lang="es-CO" sz="1600" dirty="0" smtClean="0"/>
              <a:t>Es solo distinguible ante la presencia de una pausa o interrupción, por breve que sea, ya que en la cadena sonora no se percibe.</a:t>
            </a:r>
          </a:p>
          <a:p>
            <a:pPr marL="342900" indent="-342900"/>
            <a:endParaRPr lang="es-CO" sz="1600" b="1" dirty="0" smtClean="0"/>
          </a:p>
          <a:p>
            <a:pPr marL="342900" indent="-342900"/>
            <a:r>
              <a:rPr lang="es-CO" sz="1600" dirty="0" smtClean="0"/>
              <a:t>cuando/ el/ rio/ suena,/ piedras/ lleva./</a:t>
            </a:r>
          </a:p>
          <a:p>
            <a:pPr marL="342900" indent="-342900"/>
            <a:endParaRPr lang="es-CO" sz="1600" dirty="0"/>
          </a:p>
          <a:p>
            <a:pPr marL="342900" indent="-342900"/>
            <a:r>
              <a:rPr lang="es-CO" sz="1600" b="1" dirty="0" smtClean="0"/>
              <a:t>3) UNIDAD GRAMATICAL: </a:t>
            </a:r>
            <a:r>
              <a:rPr lang="es-CO" sz="1600" dirty="0" smtClean="0"/>
              <a:t>Es un elemento categorial (nombre, verbo, adjetivo, pronombre, artículo, adverbio, preposición y conjunción), con significados y  funciones propias.</a:t>
            </a:r>
          </a:p>
          <a:p>
            <a:pPr marL="342900" indent="-342900"/>
            <a:endParaRPr lang="es-CO" sz="1600" dirty="0" smtClean="0"/>
          </a:p>
          <a:p>
            <a:pPr marL="342900" indent="-342900"/>
            <a:r>
              <a:rPr lang="es-CO" sz="1600" b="1" dirty="0" smtClean="0"/>
              <a:t>4) UNIDAD LÉXICA:</a:t>
            </a:r>
            <a:r>
              <a:rPr lang="es-CO" sz="1600" dirty="0" smtClean="0"/>
              <a:t> Es un signo de la lengua registrable en el diccionario, con diversas acepciones o significados (ahora, tiempo, perro) . Pero frecuentemente, una unidad léxica es conformada por varias palabras: cerca de…. Sin embargo…… buenos aires….. A veces…….</a:t>
            </a:r>
          </a:p>
          <a:p>
            <a:pPr marL="342900" indent="-342900"/>
            <a:endParaRPr lang="es-CO" sz="1600" b="1" dirty="0"/>
          </a:p>
          <a:p>
            <a:pPr marL="342900" indent="-342900"/>
            <a:r>
              <a:rPr lang="es-CO" sz="1600" b="1" dirty="0" smtClean="0"/>
              <a:t>5) UNIDAD ESCRITA: </a:t>
            </a:r>
            <a:r>
              <a:rPr lang="es-CO" sz="1600" dirty="0" smtClean="0"/>
              <a:t>Se distingue por su separación en la cadena de signos.</a:t>
            </a:r>
            <a:endParaRPr lang="es-CO" sz="1600" b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71472" y="571480"/>
            <a:ext cx="81439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1785918" y="285728"/>
            <a:ext cx="5192125" cy="120032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3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latin typeface="Comic Sans MS" pitchFamily="66" charset="0"/>
              </a:rPr>
              <a:t>CLASIFICACIÒN DE LAS PALABRAS</a:t>
            </a:r>
            <a:endParaRPr lang="es-ES" sz="3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14348" y="1857364"/>
            <a:ext cx="7715304" cy="52322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sz="1400" dirty="0" smtClean="0">
                <a:latin typeface="Comic Sans MS" pitchFamily="66" charset="0"/>
              </a:rPr>
              <a:t>Las palabras se pueden clasificar desde varios puntos de vista: fonético, morfológico, sintáctico y semántico. Como lo observamos en el siguiente cuadro.</a:t>
            </a:r>
            <a:endParaRPr lang="es-ES_tradnl" sz="1400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357158" y="357166"/>
            <a:ext cx="4429156" cy="369332"/>
          </a:xfrm>
          <a:prstGeom prst="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dirty="0" smtClean="0">
                <a:latin typeface="Comic Sans MS" pitchFamily="66" charset="0"/>
              </a:rPr>
              <a:t>Existen dos grandes grupos</a:t>
            </a:r>
            <a:r>
              <a:rPr lang="es-ES_tradnl" sz="1600" dirty="0" smtClean="0">
                <a:latin typeface="Comic Sans MS" pitchFamily="66" charset="0"/>
              </a:rPr>
              <a:t>:</a:t>
            </a:r>
            <a:endParaRPr lang="es-ES_tradnl" sz="1600" dirty="0">
              <a:latin typeface="Comic Sans MS" pitchFamily="66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285984" y="1071546"/>
            <a:ext cx="6500858" cy="1200329"/>
          </a:xfrm>
          <a:prstGeom prst="rect">
            <a:avLst/>
          </a:prstGeom>
          <a:effectLst>
            <a:outerShdw blurRad="40000" dist="20000" dir="5400000" rotWithShape="0">
              <a:srgbClr val="000000">
                <a:alpha val="38000"/>
              </a:srgbClr>
            </a:outerShdw>
            <a:reflection blurRad="6350" stA="50000" endA="300" endPos="55500" dist="50800" dir="5400000" sy="-100000" algn="bl" rotWithShape="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0070C0"/>
                </a:solidFill>
                <a:latin typeface="Comic Sans MS" pitchFamily="66" charset="0"/>
              </a:rPr>
              <a:t>LAS PALABRAS PLENAS</a:t>
            </a:r>
            <a:r>
              <a:rPr lang="es-ES_tradnl" dirty="0" smtClean="0">
                <a:latin typeface="Comic Sans MS" pitchFamily="66" charset="0"/>
              </a:rPr>
              <a:t>: </a:t>
            </a:r>
            <a:r>
              <a:rPr lang="es-ES_tradnl" dirty="0" smtClean="0">
                <a:latin typeface="Comic Sans MS" pitchFamily="66" charset="0"/>
              </a:rPr>
              <a:t>D</a:t>
            </a:r>
            <a:r>
              <a:rPr lang="es-ES_tradnl" dirty="0" smtClean="0">
                <a:latin typeface="Comic Sans MS" pitchFamily="66" charset="0"/>
              </a:rPr>
              <a:t>esignadas de nociones, referencias o conceptos (lexemas), que gramaticalmente coinciden con las categorías de sustantivos, adjetivos, verbos y adverbios.  </a:t>
            </a:r>
            <a:endParaRPr lang="es-ES_tradnl" dirty="0">
              <a:latin typeface="Comic Sans MS" pitchFamily="66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357158" y="2571744"/>
            <a:ext cx="6215106" cy="923330"/>
          </a:xfrm>
          <a:prstGeom prst="rect">
            <a:avLst/>
          </a:prstGeo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b="1" dirty="0" smtClean="0">
                <a:solidFill>
                  <a:srgbClr val="0070C0"/>
                </a:solidFill>
                <a:latin typeface="Comic Sans MS" pitchFamily="66" charset="0"/>
              </a:rPr>
              <a:t>LAS PALABRAS FUNCIONALES O GRAMATICALES</a:t>
            </a:r>
            <a:r>
              <a:rPr lang="es-ES_tradnl" dirty="0" smtClean="0">
                <a:latin typeface="Comic Sans MS" pitchFamily="66" charset="0"/>
              </a:rPr>
              <a:t>: (morfemas) que corresponden al resto de categorías (pronombres, artículos,  preposiciones y conjunciones)</a:t>
            </a:r>
            <a:endParaRPr lang="es-ES_tradnl" dirty="0">
              <a:latin typeface="Comic Sans MS" pitchFamily="66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071670" y="4286256"/>
            <a:ext cx="6715172" cy="1200329"/>
          </a:xfrm>
          <a:prstGeom prst="rect">
            <a:avLst/>
          </a:prstGeom>
          <a:effectLst>
            <a:glow rad="228600">
              <a:schemeClr val="accent4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s-ES_tradnl" dirty="0" smtClean="0">
                <a:latin typeface="Comic Sans MS" pitchFamily="66" charset="0"/>
              </a:rPr>
              <a:t>Las primeras son palabras SEMÁNTICAS (con significado mas o menos autónomo).</a:t>
            </a:r>
          </a:p>
          <a:p>
            <a:r>
              <a:rPr lang="es-ES_tradnl" dirty="0" smtClean="0">
                <a:latin typeface="Comic Sans MS" pitchFamily="66" charset="0"/>
              </a:rPr>
              <a:t>Las segundas son palabras SINSEMÁNTICAS ( palabras que para significar necesitan tener relación con otros elementos).    </a:t>
            </a:r>
            <a:endParaRPr lang="es-ES_tradnl" dirty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436</Words>
  <Application>Microsoft Office PowerPoint</Application>
  <PresentationFormat>Presentación en pantalla (4:3)</PresentationFormat>
  <Paragraphs>28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PFC III</dc:creator>
  <cp:lastModifiedBy>CICLO</cp:lastModifiedBy>
  <cp:revision>6</cp:revision>
  <dcterms:created xsi:type="dcterms:W3CDTF">2010-06-08T22:04:46Z</dcterms:created>
  <dcterms:modified xsi:type="dcterms:W3CDTF">2006-12-31T23:23:44Z</dcterms:modified>
</cp:coreProperties>
</file>