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BF1A-4B90-4570-9106-BF3C7380346B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FD16-7ADE-4871-99E1-F97F12CB870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214290"/>
            <a:ext cx="81439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UNIDADES MENORES QUE LAS PALABRAS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500034" y="1214422"/>
            <a:ext cx="857256" cy="1500198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>
            <a:off x="7358082" y="1357298"/>
            <a:ext cx="714380" cy="1500198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2214554"/>
            <a:ext cx="150019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00B050"/>
                </a:solidFill>
              </a:rPr>
              <a:t>MORFEMAS Y LEXEMAS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00760" y="2500306"/>
            <a:ext cx="128588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00B050"/>
                </a:solidFill>
              </a:rPr>
              <a:t>FONEMAS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1928794" y="3000372"/>
            <a:ext cx="500066" cy="64294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6500826" y="2928934"/>
            <a:ext cx="571504" cy="78581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71472" y="3929066"/>
            <a:ext cx="3500462" cy="198515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500" dirty="0" smtClean="0">
                <a:solidFill>
                  <a:schemeClr val="tx2"/>
                </a:solidFill>
                <a:latin typeface="Goudy Old Style" pitchFamily="18" charset="0"/>
              </a:rPr>
              <a:t>Son unidades mínimas significativas de la primera articulación, portadoras de algún tipo de significado, lexical o gramatical.</a:t>
            </a:r>
          </a:p>
          <a:p>
            <a:pPr algn="ctr"/>
            <a:r>
              <a:rPr lang="es-CO" sz="1500" dirty="0" smtClean="0">
                <a:solidFill>
                  <a:schemeClr val="tx2"/>
                </a:solidFill>
                <a:latin typeface="Goudy Old Style" pitchFamily="18" charset="0"/>
              </a:rPr>
              <a:t>Los lexemas son el soporte de las unidades lexicales portadoras de conceptos; los morfemas expresan ciertos significados o relaciones gramaticales</a:t>
            </a:r>
          </a:p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14942" y="3929066"/>
            <a:ext cx="3214710" cy="206210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>
                <a:solidFill>
                  <a:srgbClr val="7030A0"/>
                </a:solidFill>
                <a:latin typeface="Goudy Old Style" pitchFamily="18" charset="0"/>
              </a:rPr>
              <a:t>Es la unidad sonora ideal de la lengua que permite la distinción de significado de unidades mayores.</a:t>
            </a:r>
          </a:p>
          <a:p>
            <a:endParaRPr lang="es-CO" sz="1600" dirty="0">
              <a:solidFill>
                <a:srgbClr val="7030A0"/>
              </a:solidFill>
              <a:latin typeface="Goudy Old Style" pitchFamily="18" charset="0"/>
            </a:endParaRPr>
          </a:p>
          <a:p>
            <a:r>
              <a:rPr lang="es-CO" sz="1600" dirty="0" smtClean="0">
                <a:solidFill>
                  <a:srgbClr val="7030A0"/>
                </a:solidFill>
                <a:latin typeface="Goudy Old Style" pitchFamily="18" charset="0"/>
              </a:rPr>
              <a:t>Las palabras </a:t>
            </a:r>
            <a:r>
              <a:rPr lang="es-CO" sz="1600" b="1" dirty="0" smtClean="0">
                <a:solidFill>
                  <a:srgbClr val="7030A0"/>
                </a:solidFill>
                <a:latin typeface="Goudy Old Style" pitchFamily="18" charset="0"/>
              </a:rPr>
              <a:t>t</a:t>
            </a:r>
            <a:r>
              <a:rPr lang="es-CO" sz="1600" dirty="0" smtClean="0">
                <a:solidFill>
                  <a:srgbClr val="7030A0"/>
                </a:solidFill>
                <a:latin typeface="Goudy Old Style" pitchFamily="18" charset="0"/>
              </a:rPr>
              <a:t>oma y </a:t>
            </a:r>
            <a:r>
              <a:rPr lang="es-CO" sz="1600" b="1" dirty="0" smtClean="0">
                <a:solidFill>
                  <a:srgbClr val="7030A0"/>
                </a:solidFill>
                <a:latin typeface="Goudy Old Style" pitchFamily="18" charset="0"/>
              </a:rPr>
              <a:t>d</a:t>
            </a:r>
            <a:r>
              <a:rPr lang="es-CO" sz="1600" dirty="0" smtClean="0">
                <a:solidFill>
                  <a:srgbClr val="7030A0"/>
                </a:solidFill>
                <a:latin typeface="Goudy Old Style" pitchFamily="18" charset="0"/>
              </a:rPr>
              <a:t>oma la diferenciación de las unidades /t/ y /d/ hace que las unidades léxicas tengan diferente significado.</a:t>
            </a:r>
            <a:endParaRPr lang="es-ES" sz="1600" dirty="0">
              <a:solidFill>
                <a:srgbClr val="7030A0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Ministerio de Educación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</dc:creator>
  <cp:lastModifiedBy>Estudiante</cp:lastModifiedBy>
  <cp:revision>3</cp:revision>
  <dcterms:created xsi:type="dcterms:W3CDTF">2010-06-08T21:32:31Z</dcterms:created>
  <dcterms:modified xsi:type="dcterms:W3CDTF">2010-06-08T21:58:13Z</dcterms:modified>
</cp:coreProperties>
</file>