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8" r:id="rId2"/>
    <p:sldId id="269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15304" cy="1714512"/>
          </a:xfrm>
        </p:spPr>
        <p:txBody>
          <a:bodyPr/>
          <a:lstStyle/>
          <a:p>
            <a:pPr algn="ctr"/>
            <a:r>
              <a:rPr lang="es-ES" dirty="0" smtClean="0"/>
              <a:t>Muestreo aleatorio en poblaciones infinitas o en muestreo con reemplazo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2643182"/>
            <a:ext cx="7858180" cy="3571900"/>
          </a:xfrm>
        </p:spPr>
        <p:txBody>
          <a:bodyPr>
            <a:normAutofit/>
          </a:bodyPr>
          <a:lstStyle/>
          <a:p>
            <a:pPr algn="just"/>
            <a:r>
              <a:rPr lang="es-ES" sz="2200" dirty="0" smtClean="0"/>
              <a:t>Cuando la población es infinita se hace inoperante la definición que dimos para muestra aleatoria en poblaciones finitas. Aceptaremos, para este caso, la siguiente definición:</a:t>
            </a:r>
          </a:p>
          <a:p>
            <a:pPr algn="just"/>
            <a:r>
              <a:rPr lang="es-ES" sz="2200" b="1" dirty="0" smtClean="0"/>
              <a:t>Definición EM2</a:t>
            </a:r>
            <a:r>
              <a:rPr lang="es-ES" sz="2200" dirty="0" smtClean="0"/>
              <a:t>. Decimos que las variables aleatorias X</a:t>
            </a:r>
            <a:r>
              <a:rPr lang="es-ES" sz="2200" baseline="-25000" dirty="0" smtClean="0"/>
              <a:t>1</a:t>
            </a:r>
            <a:r>
              <a:rPr lang="es-ES" sz="2200" dirty="0" smtClean="0"/>
              <a:t>, X</a:t>
            </a:r>
            <a:r>
              <a:rPr lang="es-ES" sz="2200" baseline="-25000" dirty="0" smtClean="0"/>
              <a:t>2</a:t>
            </a:r>
            <a:r>
              <a:rPr lang="es-ES" sz="2200" dirty="0" smtClean="0"/>
              <a:t>, …, X</a:t>
            </a:r>
            <a:r>
              <a:rPr lang="es-ES" sz="2200" baseline="-25000" dirty="0" smtClean="0"/>
              <a:t>n </a:t>
            </a:r>
            <a:r>
              <a:rPr lang="es-ES" sz="2200" dirty="0" smtClean="0"/>
              <a:t>constituyen una </a:t>
            </a:r>
            <a:r>
              <a:rPr lang="es-ES" sz="2200" b="1" dirty="0" smtClean="0"/>
              <a:t>muestra aleatoria</a:t>
            </a:r>
            <a:r>
              <a:rPr lang="es-ES" sz="2200" dirty="0" smtClean="0"/>
              <a:t> de la población W si a) están asociadas a los valores que presentan las unidades extraídas de W y b) son independientes idénticamente distribuidas.    </a:t>
            </a:r>
            <a:r>
              <a:rPr lang="es-ES" altLang="ja-JP" sz="2200" dirty="0" smtClean="0"/>
              <a:t>■</a:t>
            </a:r>
            <a:endParaRPr lang="es-ES" sz="2200" dirty="0" smtClean="0"/>
          </a:p>
          <a:p>
            <a:pPr algn="just"/>
            <a:r>
              <a:rPr lang="es-ES" sz="2200" dirty="0" smtClean="0"/>
              <a:t>Esta definición es válida tanto para poblaciones infinitas, como para poblaciones finitas en muestreos con reemplazo. </a:t>
            </a:r>
            <a:endParaRPr lang="es-E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7058052" cy="607223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dirty="0" smtClean="0"/>
              <a:t>definiciones EM1 y EM2 coinciden. Esto se refleja en la siguiente proposición.</a:t>
            </a:r>
          </a:p>
          <a:p>
            <a:pPr algn="just"/>
            <a:r>
              <a:rPr lang="es-ES" b="1" dirty="0" smtClean="0"/>
              <a:t>Proposición EM1</a:t>
            </a:r>
            <a:r>
              <a:rPr lang="es-ES" dirty="0" smtClean="0"/>
              <a:t>. Una secuencia de variables aleatorias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 </a:t>
            </a:r>
            <a:r>
              <a:rPr lang="es-ES" dirty="0" smtClean="0"/>
              <a:t>independientes e idénticamente distribuidas constituye una muestra aleatoria de la población finita W si y sólo si el proceso de muestreo es con reemplazo.</a:t>
            </a:r>
          </a:p>
          <a:p>
            <a:pPr algn="just"/>
            <a:r>
              <a:rPr lang="es-ES" b="1" dirty="0" smtClean="0"/>
              <a:t>Demostración</a:t>
            </a:r>
            <a:r>
              <a:rPr lang="es-ES" dirty="0" smtClean="0"/>
              <a:t>. Para que sean independientes las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r>
              <a:rPr lang="es-ES" dirty="0" smtClean="0"/>
              <a:t> siendo  se requiere que </a:t>
            </a:r>
          </a:p>
          <a:p>
            <a:pPr algn="just"/>
            <a:r>
              <a:rPr lang="es-ES" dirty="0" smtClean="0"/>
              <a:t>            </a:t>
            </a:r>
          </a:p>
          <a:p>
            <a:pPr algn="just"/>
            <a:r>
              <a:rPr lang="es-ES" dirty="0" smtClean="0"/>
              <a:t>Si la unidad es reemplazada, la anterior relación tiene lugar, pero si no es reemplazada, entonces</a:t>
            </a:r>
            <a:r>
              <a:rPr lang="es-ES" baseline="-25000" dirty="0" smtClean="0"/>
              <a:t> </a:t>
            </a:r>
            <a:r>
              <a:rPr lang="es-ES" dirty="0" smtClean="0"/>
              <a:t>cuando</a:t>
            </a:r>
            <a:r>
              <a:rPr lang="es-ES" baseline="-25000" dirty="0" smtClean="0"/>
              <a:t> </a:t>
            </a:r>
            <a:r>
              <a:rPr lang="es-ES" dirty="0" smtClean="0"/>
              <a:t>              </a:t>
            </a:r>
            <a:r>
              <a:rPr lang="es-ES" altLang="ja-JP" dirty="0" smtClean="0"/>
              <a:t>■</a:t>
            </a:r>
            <a:endParaRPr lang="es-ES" dirty="0" smtClean="0"/>
          </a:p>
          <a:p>
            <a:pPr algn="just"/>
            <a:r>
              <a:rPr lang="es-ES" b="1" dirty="0" smtClean="0"/>
              <a:t>Observación.</a:t>
            </a:r>
            <a:r>
              <a:rPr lang="es-ES" dirty="0" smtClean="0"/>
              <a:t> Para efectos de determinar cualquier propiedad estadística de una </a:t>
            </a:r>
            <a:r>
              <a:rPr lang="es-ES" b="1" dirty="0" smtClean="0"/>
              <a:t>muestra aleatoria</a:t>
            </a:r>
            <a:r>
              <a:rPr lang="es-ES" dirty="0" smtClean="0"/>
              <a:t>, la definición EM2 puede simplificarse diciendo: </a:t>
            </a:r>
          </a:p>
          <a:p>
            <a:pPr algn="just"/>
            <a:r>
              <a:rPr lang="es-ES" i="1" dirty="0" smtClean="0"/>
              <a:t>“La secuencia de variables aleatorias X</a:t>
            </a:r>
            <a:r>
              <a:rPr lang="es-ES" i="1" baseline="-25000" dirty="0" smtClean="0"/>
              <a:t>1</a:t>
            </a:r>
            <a:r>
              <a:rPr lang="es-ES" i="1" dirty="0" smtClean="0"/>
              <a:t>, X</a:t>
            </a:r>
            <a:r>
              <a:rPr lang="es-ES" i="1" baseline="-25000" dirty="0" smtClean="0"/>
              <a:t>2</a:t>
            </a:r>
            <a:r>
              <a:rPr lang="es-ES" i="1" dirty="0" smtClean="0"/>
              <a:t>, …, X</a:t>
            </a:r>
            <a:r>
              <a:rPr lang="es-ES" i="1" baseline="-25000" dirty="0" smtClean="0"/>
              <a:t>n</a:t>
            </a:r>
            <a:r>
              <a:rPr lang="es-ES" i="1" dirty="0" smtClean="0"/>
              <a:t> constituye una muestra aleatoria, si estas variables son independientes e idénticamente distribuidas.”                     </a:t>
            </a:r>
            <a:r>
              <a:rPr lang="es-ES" altLang="ja-JP" dirty="0" smtClean="0"/>
              <a:t>■</a:t>
            </a:r>
            <a:endParaRPr lang="es-ES" dirty="0" smtClean="0"/>
          </a:p>
          <a:p>
            <a:pPr algn="just"/>
            <a:r>
              <a:rPr lang="es-ES" dirty="0" smtClean="0"/>
              <a:t>Se acostumbra utilizar la notación iid para abreviar </a:t>
            </a:r>
            <a:r>
              <a:rPr lang="es-ES" i="1" dirty="0" smtClean="0"/>
              <a:t>“independientes e idénticamente distribuidas</a:t>
            </a:r>
            <a:r>
              <a:rPr lang="es-ES" dirty="0" smtClean="0"/>
              <a:t>”.</a:t>
            </a:r>
          </a:p>
          <a:p>
            <a:pPr algn="just"/>
            <a:r>
              <a:rPr lang="es-ES" b="1" dirty="0" smtClean="0"/>
              <a:t>Definición EM3</a:t>
            </a:r>
            <a:r>
              <a:rPr lang="es-ES" dirty="0" smtClean="0"/>
              <a:t>. Sea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r>
              <a:rPr lang="es-ES" dirty="0" smtClean="0"/>
              <a:t>, una muestra aleatoria extraída de una determinada población W. Sea g</a:t>
            </a:r>
            <a:r>
              <a:rPr lang="es-ES" baseline="-25000" dirty="0" smtClean="0"/>
              <a:t>n</a:t>
            </a:r>
            <a:r>
              <a:rPr lang="es-ES" dirty="0" smtClean="0"/>
              <a:t> = g</a:t>
            </a:r>
            <a:r>
              <a:rPr lang="es-ES" baseline="-25000" dirty="0" smtClean="0"/>
              <a:t>n</a:t>
            </a:r>
            <a:r>
              <a:rPr lang="es-ES" dirty="0" smtClean="0"/>
              <a:t>(X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r>
              <a:rPr lang="es-ES" dirty="0" smtClean="0"/>
              <a:t>) una función de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r>
              <a:rPr lang="es-ES" dirty="0" smtClean="0"/>
              <a:t>. La variable aleatoria g</a:t>
            </a:r>
            <a:r>
              <a:rPr lang="es-ES" baseline="-25000" dirty="0" smtClean="0"/>
              <a:t>n</a:t>
            </a:r>
            <a:r>
              <a:rPr lang="es-ES" dirty="0" smtClean="0"/>
              <a:t> porta el nombre de estadístico.             </a:t>
            </a:r>
            <a:r>
              <a:rPr lang="es-ES" altLang="ja-JP" dirty="0" smtClean="0"/>
              <a:t>■</a:t>
            </a:r>
            <a:endParaRPr lang="es-ES" dirty="0" smtClean="0"/>
          </a:p>
          <a:p>
            <a:pPr algn="just"/>
            <a:r>
              <a:rPr lang="es-ES" dirty="0" smtClean="0"/>
              <a:t>En otras palabras, un estadístico es cualquier función de las variables aleatorias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r>
              <a:rPr lang="es-ES" dirty="0" smtClean="0"/>
              <a:t>, que resultan de un proceso de muestreo, que no tiene ningún parámetro desconocido, es decir, que depende sólo de las variables X</a:t>
            </a:r>
            <a:r>
              <a:rPr lang="es-ES" baseline="-25000" dirty="0" smtClean="0"/>
              <a:t>1</a:t>
            </a:r>
            <a:r>
              <a:rPr lang="es-ES" dirty="0" smtClean="0"/>
              <a:t>, X</a:t>
            </a:r>
            <a:r>
              <a:rPr lang="es-ES" baseline="-25000" dirty="0" smtClean="0"/>
              <a:t>2</a:t>
            </a:r>
            <a:r>
              <a:rPr lang="es-ES" dirty="0" smtClean="0"/>
              <a:t>, …, X</a:t>
            </a:r>
            <a:r>
              <a:rPr lang="es-ES" baseline="-25000" dirty="0" smtClean="0"/>
              <a:t>n</a:t>
            </a:r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400</TotalTime>
  <Words>151</Words>
  <Application>Microsoft Office PowerPoint</Application>
  <PresentationFormat>Presentación en pantalla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Muestreo aleatorio en poblaciones infinitas o en muestreo con reemplazo</vt:lpstr>
      <vt:lpstr>Diapositiva 2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47</cp:revision>
  <dcterms:created xsi:type="dcterms:W3CDTF">2010-10-30T20:36:59Z</dcterms:created>
  <dcterms:modified xsi:type="dcterms:W3CDTF">2010-11-04T15:57:06Z</dcterms:modified>
</cp:coreProperties>
</file>