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2" r:id="rId1"/>
  </p:sldMasterIdLst>
  <p:notesMasterIdLst>
    <p:notesMasterId r:id="rId14"/>
  </p:notesMasterIdLst>
  <p:sldIdLst>
    <p:sldId id="259" r:id="rId2"/>
    <p:sldId id="262" r:id="rId3"/>
    <p:sldId id="263" r:id="rId4"/>
    <p:sldId id="265" r:id="rId5"/>
    <p:sldId id="266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PA" smtClean="0"/>
          </a:p>
        </p:txBody>
      </p:sp>
    </p:spTree>
    <p:extLst>
      <p:ext uri="{BB962C8B-B14F-4D97-AF65-F5344CB8AC3E}">
        <p14:creationId xmlns:p14="http://schemas.microsoft.com/office/powerpoint/2010/main" val="3099700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1C295150-4FD7-4802-B0EB-D52217513A72}" type="datetime1">
              <a:rPr lang="en-US" smtClean="0"/>
              <a:pPr/>
              <a:t>9/9/2011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36DD0FD-55B0-48C4-8AF2-8A69533EDFC3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D242B6C6-10FF-4510-A888-F0B9C6A788B0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F1909345-DEE0-4B07-8E32-441AC9DA095E}" type="datetime1">
              <a:rPr lang="en-US" smtClean="0"/>
              <a:pPr/>
              <a:t>9/9/2011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F36DD0FD-55B0-48C4-8AF2-8A69533EDFC3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Ventajas de los sistemas en red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39750" y="1484313"/>
            <a:ext cx="78486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Compartición de recursos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Compartir la carga: programas distribuidos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Compartir recursos: impresoras, discos, etc.</a:t>
            </a:r>
          </a:p>
          <a:p>
            <a:pPr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Mayor Confiabilidad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Duplicación de archivos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Duplicación de dispositivos</a:t>
            </a:r>
          </a:p>
          <a:p>
            <a:pPr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Reducción de costos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Servidores de archivos compartidos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Servidores de impresoras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Valores main−frame/microcomputadores</a:t>
            </a:r>
          </a:p>
          <a:p>
            <a:pPr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Medio de comunicación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Correo electrónico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Paneles de discusión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Chat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Etc.</a:t>
            </a:r>
          </a:p>
          <a:p>
            <a:pPr eaLnBrk="1" hangingPunct="1">
              <a:buClr>
                <a:srgbClr val="000000"/>
              </a:buClr>
              <a:buSzPct val="111000"/>
              <a:buFont typeface="Arial" charset="0"/>
              <a:buNone/>
            </a:pPr>
            <a:endParaRPr lang="en-GB" sz="2000">
              <a:latin typeface="Arial" charset="0"/>
              <a:ea typeface="HG Mincho Light J" charset="0"/>
              <a:cs typeface="HG Mincho Light J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288925"/>
            <a:ext cx="8229600" cy="1228725"/>
          </a:xfrm>
          <a:ln/>
        </p:spPr>
        <p:txBody>
          <a:bodyPr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Ingeniería de protocolos</a:t>
            </a:r>
            <a:br>
              <a:rPr lang="en-GB" sz="4000" b="1"/>
            </a:br>
            <a:endParaRPr lang="en-GB" sz="4000" b="1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35013" y="1000125"/>
            <a:ext cx="295592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Representación formal</a:t>
            </a:r>
          </a:p>
          <a:p>
            <a:pPr lvl="1" eaLnBrk="1" hangingPunct="1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18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Autómatas</a:t>
            </a:r>
          </a:p>
          <a:p>
            <a:pPr lvl="1" eaLnBrk="1" hangingPunct="1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18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Gráfos</a:t>
            </a:r>
          </a:p>
          <a:p>
            <a:pPr lvl="1" eaLnBrk="1" hangingPunct="1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18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Diagramas de tiempo</a:t>
            </a:r>
          </a:p>
          <a:p>
            <a:pPr lvl="1" eaLnBrk="1" hangingPunct="1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18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Redes de petri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735013" y="2513013"/>
            <a:ext cx="360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Técnicas de descripción formal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141663"/>
            <a:ext cx="6823075" cy="339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Pruebas de protocolo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884863"/>
          </a:xfrm>
          <a:ln/>
        </p:spPr>
        <p:txBody>
          <a:bodyPr/>
          <a:lstStyle/>
          <a:p>
            <a:pPr>
              <a:lnSpc>
                <a:spcPct val="93000"/>
              </a:lnSpc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Validación: </a:t>
            </a:r>
            <a:r>
              <a:rPr lang="en-GB" sz="2000"/>
              <a:t>Comprobación de que un protocolo cumple una serie de propiedades:</a:t>
            </a:r>
          </a:p>
          <a:p>
            <a:pPr lvl="1"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/>
              <a:t>ausencia de interbloqueos.</a:t>
            </a:r>
          </a:p>
          <a:p>
            <a:pPr lvl="1"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/>
              <a:t>ausencia de lazos improductivos.</a:t>
            </a:r>
          </a:p>
          <a:p>
            <a:pPr lvl="1"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/>
              <a:t>capacidad de recuperación y sincronización.</a:t>
            </a:r>
          </a:p>
          <a:p>
            <a:pPr>
              <a:spcBef>
                <a:spcPts val="588"/>
              </a:spcBef>
              <a:buSzPct val="75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/>
          </a:p>
          <a:p>
            <a:pPr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/>
              <a:t>Verificación: </a:t>
            </a:r>
            <a:r>
              <a:rPr lang="en-GB" sz="2000"/>
              <a:t>Demostración de que un protocolo, junto con el servicio dado por el nivel inferior, dan al nivel superior el servicio especificado:</a:t>
            </a:r>
          </a:p>
          <a:p>
            <a:pPr lvl="1"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/>
              <a:t>Exploración del árbol de estados (para autómatas).</a:t>
            </a:r>
          </a:p>
          <a:p>
            <a:pPr lvl="1"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/>
              <a:t>Equivalencias algebraicas (para descripciones observables).</a:t>
            </a:r>
          </a:p>
          <a:p>
            <a:pPr lvl="1"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/>
              <a:t>Verificación lógica (para descripciones axiomáticas).</a:t>
            </a:r>
          </a:p>
          <a:p>
            <a:pPr>
              <a:spcBef>
                <a:spcPts val="588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/>
          </a:p>
          <a:p>
            <a:pPr>
              <a:spcBef>
                <a:spcPts val="688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/>
          </a:p>
          <a:p>
            <a:pPr>
              <a:spcBef>
                <a:spcPts val="688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ln/>
        </p:spPr>
        <p:txBody>
          <a:bodyPr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Análisis de prestaciones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95900"/>
          </a:xfrm>
          <a:ln/>
        </p:spPr>
        <p:txBody>
          <a:bodyPr/>
          <a:lstStyle/>
          <a:p>
            <a:pPr>
              <a:lnSpc>
                <a:spcPct val="93000"/>
              </a:lnSpc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/>
              <a:t>Modelado estadístico</a:t>
            </a:r>
            <a:r>
              <a:rPr lang="en-GB" sz="2000"/>
              <a:t> de un protocolo con la finalidad de determinar su eficacia. Un protocolo no solo debe ser lógicamente correcto, también debe realizar sus funciones eficientemente.</a:t>
            </a:r>
          </a:p>
          <a:p>
            <a:pPr>
              <a:lnSpc>
                <a:spcPct val="90000"/>
              </a:lnSpc>
              <a:spcBef>
                <a:spcPts val="488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/>
          </a:p>
          <a:p>
            <a:pPr>
              <a:lnSpc>
                <a:spcPct val="90000"/>
              </a:lnSpc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/>
              <a:t>Estimación del caudal eficaz</a:t>
            </a:r>
            <a:r>
              <a:rPr lang="en-GB" sz="2000"/>
              <a:t>, ocupación de recursos y tiempos de respuesta, bajo los supuestos de tráficos característicos del nivel.</a:t>
            </a:r>
          </a:p>
          <a:p>
            <a:pPr>
              <a:lnSpc>
                <a:spcPct val="90000"/>
              </a:lnSpc>
              <a:spcBef>
                <a:spcPts val="488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/>
          </a:p>
          <a:p>
            <a:pPr>
              <a:lnSpc>
                <a:spcPct val="90000"/>
              </a:lnSpc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/>
              <a:t>Simulación</a:t>
            </a:r>
            <a:r>
              <a:rPr lang="en-GB" sz="2000"/>
              <a:t>, la complejidad de los protocolos actuales no permite hacer, en la mayoría de los casos, modelos analíticos.</a:t>
            </a:r>
          </a:p>
          <a:p>
            <a:pPr>
              <a:lnSpc>
                <a:spcPct val="90000"/>
              </a:lnSpc>
              <a:spcBef>
                <a:spcPts val="488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/>
          </a:p>
          <a:p>
            <a:pPr>
              <a:lnSpc>
                <a:spcPct val="90000"/>
              </a:lnSpc>
              <a:spcBef>
                <a:spcPts val="4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/>
              <a:t>Pruebas parciales</a:t>
            </a:r>
            <a:r>
              <a:rPr lang="en-GB" sz="2000"/>
              <a:t>. Una prueba nunca puede ser total por problemas de complejidad (salvo en casos triviales). Es necesario realizar automatización o semi automatización de la generación de pruebas.</a:t>
            </a:r>
          </a:p>
          <a:p>
            <a:pPr>
              <a:lnSpc>
                <a:spcPct val="90000"/>
              </a:lnSpc>
              <a:spcBef>
                <a:spcPts val="488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/>
          </a:p>
          <a:p>
            <a:pPr>
              <a:lnSpc>
                <a:spcPct val="90000"/>
              </a:lnSpc>
              <a:spcBef>
                <a:spcPts val="488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/>
          </a:p>
          <a:p>
            <a:pPr>
              <a:lnSpc>
                <a:spcPct val="90000"/>
              </a:lnSpc>
              <a:spcBef>
                <a:spcPts val="488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/>
              <a:t>Topologías de redes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76475"/>
            <a:ext cx="7200900" cy="108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860800"/>
            <a:ext cx="7632700" cy="177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2132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Punto−a−punto: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23850" y="3789363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Difusión: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476375" y="5876925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Bus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284663" y="5805488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Satélite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7380288" y="5734050"/>
            <a:ext cx="742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Anillo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/>
              <a:t>Tipos de comunicación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95288" y="1412875"/>
            <a:ext cx="84248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La comunicación, independientemente de su tipo, se debe adaptar a la red disponible.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763713" y="2349500"/>
            <a:ext cx="2597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Tipo de comunicación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580063" y="2349500"/>
            <a:ext cx="164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Tipo de canal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339975" y="2781300"/>
            <a:ext cx="163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Uno − a − uno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700338" y="3644900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Difusión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011863" y="3644900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Difusión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508625" y="2781300"/>
            <a:ext cx="2000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Punto − a − punto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4284663" y="2997200"/>
            <a:ext cx="1008062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284663" y="3860800"/>
            <a:ext cx="1008062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4284663" y="3067050"/>
            <a:ext cx="935037" cy="723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4284663" y="3068638"/>
            <a:ext cx="935037" cy="7207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11188" y="4292600"/>
            <a:ext cx="699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Punto − a − punto:</a:t>
            </a:r>
          </a:p>
          <a:p>
            <a:pPr lvl="2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Los mensajes pasan de un nodo a otro siguiendo una ruta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39750" y="5084763"/>
            <a:ext cx="83740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Difusión:</a:t>
            </a:r>
          </a:p>
          <a:p>
            <a:pPr eaLnBrk="1" hangingPunct="1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Si un nodo transmite un mensaje muchos pueden recibirlo.</a:t>
            </a:r>
          </a:p>
          <a:p>
            <a:pPr eaLnBrk="1" hangingPunct="1"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Si dos o más nodos transmiten simultáneamente, los mensajes</a:t>
            </a: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 </a:t>
            </a: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colisionan y se hacen ilegibles</a:t>
            </a: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/>
              <a:t>Arquitectura de red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55875" y="1268413"/>
            <a:ext cx="4349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Conjunto de capas o niveles y protocolos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116013" y="1628775"/>
            <a:ext cx="7232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Información suficiente para escribir un programa o construir hardware</a:t>
            </a:r>
          </a:p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>
                <a:latin typeface="Arial" charset="0"/>
                <a:ea typeface="HG Mincho Light J" charset="0"/>
                <a:cs typeface="HG Mincho Light J" charset="0"/>
              </a:rPr>
              <a:t>que cumpla correctamente con el protocolo especificado.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349500"/>
            <a:ext cx="5194300" cy="412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850900"/>
          </a:xfrm>
          <a:ln/>
        </p:spPr>
        <p:txBody>
          <a:bodyPr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Evolución del modelo de redes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557338"/>
            <a:ext cx="5327650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852738"/>
            <a:ext cx="5545137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437063"/>
            <a:ext cx="3744913" cy="20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292600"/>
            <a:ext cx="3311525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0" y="1484313"/>
            <a:ext cx="227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a) Modelo primitivo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0" y="2492375"/>
            <a:ext cx="442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b) Nuevas entidades pares intermedias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0" y="3860800"/>
            <a:ext cx="2178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c) Capas o niveles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4859338" y="3933825"/>
            <a:ext cx="4019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d) Integración al Sistema Operativo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val 1"/>
          <p:cNvSpPr>
            <a:spLocks noChangeArrowheads="1"/>
          </p:cNvSpPr>
          <p:nvPr/>
        </p:nvSpPr>
        <p:spPr bwMode="auto">
          <a:xfrm>
            <a:off x="1692275" y="1504950"/>
            <a:ext cx="1800225" cy="1081088"/>
          </a:xfrm>
          <a:prstGeom prst="ellipse">
            <a:avLst/>
          </a:prstGeom>
          <a:solidFill>
            <a:srgbClr val="00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3851275" y="2728913"/>
            <a:ext cx="1008063" cy="720725"/>
          </a:xfrm>
          <a:prstGeom prst="roundRect">
            <a:avLst>
              <a:gd name="adj" fmla="val 218"/>
            </a:avLst>
          </a:prstGeom>
          <a:solidFill>
            <a:srgbClr val="FF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3059113" y="3881438"/>
            <a:ext cx="2736850" cy="1152525"/>
          </a:xfrm>
          <a:prstGeom prst="ellipse">
            <a:avLst/>
          </a:prstGeom>
          <a:solidFill>
            <a:srgbClr val="00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Internet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3059113" y="4889500"/>
            <a:ext cx="144462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4356100" y="4024313"/>
            <a:ext cx="144463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3563938" y="4384675"/>
            <a:ext cx="144462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3779838" y="4600575"/>
            <a:ext cx="144462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356100" y="4600575"/>
            <a:ext cx="144463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4787900" y="4240213"/>
            <a:ext cx="144463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5003800" y="4600575"/>
            <a:ext cx="144463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5219700" y="4313238"/>
            <a:ext cx="144463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3924300" y="4024313"/>
            <a:ext cx="144463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3706813" y="4168775"/>
            <a:ext cx="219075" cy="215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3708400" y="4529138"/>
            <a:ext cx="71438" cy="7143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4068763" y="4097338"/>
            <a:ext cx="287337" cy="15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995738" y="4168775"/>
            <a:ext cx="360362" cy="4318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429125" y="4168775"/>
            <a:ext cx="1588" cy="4318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500563" y="4097338"/>
            <a:ext cx="287337" cy="1428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V="1">
            <a:off x="4500563" y="4383088"/>
            <a:ext cx="287337" cy="2190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3924300" y="4673600"/>
            <a:ext cx="431800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4500563" y="4673600"/>
            <a:ext cx="503237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4932363" y="4384675"/>
            <a:ext cx="144462" cy="215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pic>
        <p:nvPicPr>
          <p:cNvPr id="21528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305175"/>
            <a:ext cx="2665413" cy="199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21529" name="Picture 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681663"/>
            <a:ext cx="681037" cy="42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21530" name="Picture 2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537200"/>
            <a:ext cx="681038" cy="42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21531" name="Picture 2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392738"/>
            <a:ext cx="681037" cy="42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21532" name="Picture 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00" y="5249863"/>
            <a:ext cx="681038" cy="42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21533" name="Line 29"/>
          <p:cNvSpPr>
            <a:spLocks noChangeShapeType="1"/>
          </p:cNvSpPr>
          <p:nvPr/>
        </p:nvSpPr>
        <p:spPr bwMode="auto">
          <a:xfrm flipV="1">
            <a:off x="1260475" y="5103813"/>
            <a:ext cx="2160588" cy="4349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1549400" y="5465763"/>
            <a:ext cx="1588" cy="215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2124075" y="5392738"/>
            <a:ext cx="1588" cy="1444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>
            <a:off x="2700338" y="5249863"/>
            <a:ext cx="1587" cy="1428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3276600" y="5105400"/>
            <a:ext cx="1588" cy="1444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3132138" y="5032375"/>
            <a:ext cx="1587" cy="1444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 flipV="1">
            <a:off x="3203575" y="4527550"/>
            <a:ext cx="360363" cy="36353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4932363" y="4313238"/>
            <a:ext cx="287337" cy="7143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 flipV="1">
            <a:off x="5148263" y="4456113"/>
            <a:ext cx="144462" cy="1460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 flipH="1">
            <a:off x="5362575" y="3736975"/>
            <a:ext cx="1371600" cy="5762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43" name="Oval 39"/>
          <p:cNvSpPr>
            <a:spLocks noChangeArrowheads="1"/>
          </p:cNvSpPr>
          <p:nvPr/>
        </p:nvSpPr>
        <p:spPr bwMode="auto">
          <a:xfrm>
            <a:off x="4572000" y="2800350"/>
            <a:ext cx="144463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44" name="Oval 40"/>
          <p:cNvSpPr>
            <a:spLocks noChangeArrowheads="1"/>
          </p:cNvSpPr>
          <p:nvPr/>
        </p:nvSpPr>
        <p:spPr bwMode="auto">
          <a:xfrm>
            <a:off x="3635375" y="1360488"/>
            <a:ext cx="2736850" cy="1152525"/>
          </a:xfrm>
          <a:prstGeom prst="ellipse">
            <a:avLst/>
          </a:prstGeom>
          <a:solidFill>
            <a:srgbClr val="00FF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45" name="Oval 41"/>
          <p:cNvSpPr>
            <a:spLocks noChangeArrowheads="1"/>
          </p:cNvSpPr>
          <p:nvPr/>
        </p:nvSpPr>
        <p:spPr bwMode="auto">
          <a:xfrm>
            <a:off x="4283075" y="2800350"/>
            <a:ext cx="144463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46" name="Oval 42"/>
          <p:cNvSpPr>
            <a:spLocks noChangeArrowheads="1"/>
          </p:cNvSpPr>
          <p:nvPr/>
        </p:nvSpPr>
        <p:spPr bwMode="auto">
          <a:xfrm>
            <a:off x="4932363" y="1503363"/>
            <a:ext cx="144462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47" name="Oval 43"/>
          <p:cNvSpPr>
            <a:spLocks noChangeArrowheads="1"/>
          </p:cNvSpPr>
          <p:nvPr/>
        </p:nvSpPr>
        <p:spPr bwMode="auto">
          <a:xfrm>
            <a:off x="4140200" y="1863725"/>
            <a:ext cx="144463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48" name="Oval 44"/>
          <p:cNvSpPr>
            <a:spLocks noChangeArrowheads="1"/>
          </p:cNvSpPr>
          <p:nvPr/>
        </p:nvSpPr>
        <p:spPr bwMode="auto">
          <a:xfrm>
            <a:off x="4356100" y="2079625"/>
            <a:ext cx="144463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49" name="Oval 45"/>
          <p:cNvSpPr>
            <a:spLocks noChangeArrowheads="1"/>
          </p:cNvSpPr>
          <p:nvPr/>
        </p:nvSpPr>
        <p:spPr bwMode="auto">
          <a:xfrm>
            <a:off x="4932363" y="2079625"/>
            <a:ext cx="144462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50" name="Oval 46"/>
          <p:cNvSpPr>
            <a:spLocks noChangeArrowheads="1"/>
          </p:cNvSpPr>
          <p:nvPr/>
        </p:nvSpPr>
        <p:spPr bwMode="auto">
          <a:xfrm>
            <a:off x="5364163" y="1719263"/>
            <a:ext cx="144462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51" name="Oval 47"/>
          <p:cNvSpPr>
            <a:spLocks noChangeArrowheads="1"/>
          </p:cNvSpPr>
          <p:nvPr/>
        </p:nvSpPr>
        <p:spPr bwMode="auto">
          <a:xfrm>
            <a:off x="5580063" y="2079625"/>
            <a:ext cx="144462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52" name="Oval 48"/>
          <p:cNvSpPr>
            <a:spLocks noChangeArrowheads="1"/>
          </p:cNvSpPr>
          <p:nvPr/>
        </p:nvSpPr>
        <p:spPr bwMode="auto">
          <a:xfrm>
            <a:off x="5795963" y="1792288"/>
            <a:ext cx="144462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53" name="Oval 49"/>
          <p:cNvSpPr>
            <a:spLocks noChangeArrowheads="1"/>
          </p:cNvSpPr>
          <p:nvPr/>
        </p:nvSpPr>
        <p:spPr bwMode="auto">
          <a:xfrm>
            <a:off x="4500563" y="1503363"/>
            <a:ext cx="144462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54" name="Line 50"/>
          <p:cNvSpPr>
            <a:spLocks noChangeShapeType="1"/>
          </p:cNvSpPr>
          <p:nvPr/>
        </p:nvSpPr>
        <p:spPr bwMode="auto">
          <a:xfrm flipH="1">
            <a:off x="4283075" y="1647825"/>
            <a:ext cx="219075" cy="215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55" name="Line 51"/>
          <p:cNvSpPr>
            <a:spLocks noChangeShapeType="1"/>
          </p:cNvSpPr>
          <p:nvPr/>
        </p:nvSpPr>
        <p:spPr bwMode="auto">
          <a:xfrm>
            <a:off x="4284663" y="2008188"/>
            <a:ext cx="71437" cy="7143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56" name="Line 52"/>
          <p:cNvSpPr>
            <a:spLocks noChangeShapeType="1"/>
          </p:cNvSpPr>
          <p:nvPr/>
        </p:nvSpPr>
        <p:spPr bwMode="auto">
          <a:xfrm>
            <a:off x="4645025" y="1576388"/>
            <a:ext cx="287338" cy="15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57" name="Line 53"/>
          <p:cNvSpPr>
            <a:spLocks noChangeShapeType="1"/>
          </p:cNvSpPr>
          <p:nvPr/>
        </p:nvSpPr>
        <p:spPr bwMode="auto">
          <a:xfrm>
            <a:off x="4572000" y="1647825"/>
            <a:ext cx="360363" cy="4318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58" name="Line 54"/>
          <p:cNvSpPr>
            <a:spLocks noChangeShapeType="1"/>
          </p:cNvSpPr>
          <p:nvPr/>
        </p:nvSpPr>
        <p:spPr bwMode="auto">
          <a:xfrm>
            <a:off x="5005388" y="1647825"/>
            <a:ext cx="1587" cy="4318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59" name="Line 55"/>
          <p:cNvSpPr>
            <a:spLocks noChangeShapeType="1"/>
          </p:cNvSpPr>
          <p:nvPr/>
        </p:nvSpPr>
        <p:spPr bwMode="auto">
          <a:xfrm>
            <a:off x="5076825" y="1576388"/>
            <a:ext cx="287338" cy="1428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 flipV="1">
            <a:off x="5076825" y="1862138"/>
            <a:ext cx="287338" cy="2190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61" name="Line 57"/>
          <p:cNvSpPr>
            <a:spLocks noChangeShapeType="1"/>
          </p:cNvSpPr>
          <p:nvPr/>
        </p:nvSpPr>
        <p:spPr bwMode="auto">
          <a:xfrm>
            <a:off x="4500563" y="2152650"/>
            <a:ext cx="431800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62" name="Line 58"/>
          <p:cNvSpPr>
            <a:spLocks noChangeShapeType="1"/>
          </p:cNvSpPr>
          <p:nvPr/>
        </p:nvSpPr>
        <p:spPr bwMode="auto">
          <a:xfrm>
            <a:off x="5076825" y="2152650"/>
            <a:ext cx="503238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63" name="Line 59"/>
          <p:cNvSpPr>
            <a:spLocks noChangeShapeType="1"/>
          </p:cNvSpPr>
          <p:nvPr/>
        </p:nvSpPr>
        <p:spPr bwMode="auto">
          <a:xfrm>
            <a:off x="5508625" y="1863725"/>
            <a:ext cx="144463" cy="215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64" name="Line 60"/>
          <p:cNvSpPr>
            <a:spLocks noChangeShapeType="1"/>
          </p:cNvSpPr>
          <p:nvPr/>
        </p:nvSpPr>
        <p:spPr bwMode="auto">
          <a:xfrm>
            <a:off x="3276600" y="1936750"/>
            <a:ext cx="863600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65" name="Line 61"/>
          <p:cNvSpPr>
            <a:spLocks noChangeShapeType="1"/>
          </p:cNvSpPr>
          <p:nvPr/>
        </p:nvSpPr>
        <p:spPr bwMode="auto">
          <a:xfrm>
            <a:off x="5508625" y="1792288"/>
            <a:ext cx="287338" cy="7143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66" name="Line 62"/>
          <p:cNvSpPr>
            <a:spLocks noChangeShapeType="1"/>
          </p:cNvSpPr>
          <p:nvPr/>
        </p:nvSpPr>
        <p:spPr bwMode="auto">
          <a:xfrm flipV="1">
            <a:off x="5724525" y="1935163"/>
            <a:ext cx="144463" cy="14605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67" name="Oval 63"/>
          <p:cNvSpPr>
            <a:spLocks noChangeArrowheads="1"/>
          </p:cNvSpPr>
          <p:nvPr/>
        </p:nvSpPr>
        <p:spPr bwMode="auto">
          <a:xfrm>
            <a:off x="3995738" y="3232150"/>
            <a:ext cx="144462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68" name="Line 64"/>
          <p:cNvSpPr>
            <a:spLocks noChangeShapeType="1"/>
          </p:cNvSpPr>
          <p:nvPr/>
        </p:nvSpPr>
        <p:spPr bwMode="auto">
          <a:xfrm>
            <a:off x="3995738" y="3089275"/>
            <a:ext cx="720725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69" name="Line 65"/>
          <p:cNvSpPr>
            <a:spLocks noChangeShapeType="1"/>
          </p:cNvSpPr>
          <p:nvPr/>
        </p:nvSpPr>
        <p:spPr bwMode="auto">
          <a:xfrm>
            <a:off x="4356100" y="2944813"/>
            <a:ext cx="1588" cy="1444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70" name="Line 66"/>
          <p:cNvSpPr>
            <a:spLocks noChangeShapeType="1"/>
          </p:cNvSpPr>
          <p:nvPr/>
        </p:nvSpPr>
        <p:spPr bwMode="auto">
          <a:xfrm>
            <a:off x="4067175" y="3089275"/>
            <a:ext cx="1588" cy="1428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>
            <a:off x="4643438" y="2946400"/>
            <a:ext cx="1587" cy="1428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72" name="Line 68"/>
          <p:cNvSpPr>
            <a:spLocks noChangeShapeType="1"/>
          </p:cNvSpPr>
          <p:nvPr/>
        </p:nvSpPr>
        <p:spPr bwMode="auto">
          <a:xfrm flipH="1">
            <a:off x="4354513" y="2224088"/>
            <a:ext cx="74612" cy="5762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73" name="Line 69"/>
          <p:cNvSpPr>
            <a:spLocks noChangeShapeType="1"/>
          </p:cNvSpPr>
          <p:nvPr/>
        </p:nvSpPr>
        <p:spPr bwMode="auto">
          <a:xfrm flipH="1">
            <a:off x="3994150" y="3376613"/>
            <a:ext cx="74613" cy="6477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74" name="Line 70"/>
          <p:cNvSpPr>
            <a:spLocks noChangeShapeType="1"/>
          </p:cNvSpPr>
          <p:nvPr/>
        </p:nvSpPr>
        <p:spPr bwMode="auto">
          <a:xfrm flipV="1">
            <a:off x="4716463" y="2798763"/>
            <a:ext cx="792162" cy="762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75" name="Line 71"/>
          <p:cNvSpPr>
            <a:spLocks noChangeShapeType="1"/>
          </p:cNvSpPr>
          <p:nvPr/>
        </p:nvSpPr>
        <p:spPr bwMode="auto">
          <a:xfrm flipV="1">
            <a:off x="5508625" y="2727325"/>
            <a:ext cx="503238" cy="762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5691188" y="998538"/>
            <a:ext cx="197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latin typeface="Arial" charset="0"/>
                <a:ea typeface="HG Mincho Light J" charset="0"/>
                <a:cs typeface="HG Mincho Light J" charset="0"/>
              </a:rPr>
              <a:t>Red dorsal (backbone)</a:t>
            </a:r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6804025" y="2619375"/>
            <a:ext cx="182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latin typeface="Arial" charset="0"/>
                <a:ea typeface="HG Mincho Light J" charset="0"/>
                <a:cs typeface="HG Mincho Light J" charset="0"/>
              </a:rPr>
              <a:t>Granja de servidores</a:t>
            </a:r>
          </a:p>
        </p:txBody>
      </p:sp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4572000" y="5519738"/>
            <a:ext cx="962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latin typeface="Arial" charset="0"/>
                <a:ea typeface="HG Mincho Light J" charset="0"/>
                <a:cs typeface="HG Mincho Light J" charset="0"/>
              </a:rPr>
              <a:t>Enrutador</a:t>
            </a:r>
          </a:p>
        </p:txBody>
      </p:sp>
      <p:sp>
        <p:nvSpPr>
          <p:cNvPr id="21579" name="Line 75"/>
          <p:cNvSpPr>
            <a:spLocks noChangeShapeType="1"/>
          </p:cNvSpPr>
          <p:nvPr/>
        </p:nvSpPr>
        <p:spPr bwMode="auto">
          <a:xfrm flipH="1" flipV="1">
            <a:off x="4425950" y="4814888"/>
            <a:ext cx="579438" cy="723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80" name="Line 76"/>
          <p:cNvSpPr>
            <a:spLocks noChangeShapeType="1"/>
          </p:cNvSpPr>
          <p:nvPr/>
        </p:nvSpPr>
        <p:spPr bwMode="auto">
          <a:xfrm flipH="1">
            <a:off x="7523163" y="2852738"/>
            <a:ext cx="74612" cy="4318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81" name="Line 77"/>
          <p:cNvSpPr>
            <a:spLocks noChangeShapeType="1"/>
          </p:cNvSpPr>
          <p:nvPr/>
        </p:nvSpPr>
        <p:spPr bwMode="auto">
          <a:xfrm flipH="1">
            <a:off x="6226175" y="1289050"/>
            <a:ext cx="292100" cy="28733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82" name="Text Box 78"/>
          <p:cNvSpPr txBox="1">
            <a:spLocks noChangeArrowheads="1"/>
          </p:cNvSpPr>
          <p:nvPr/>
        </p:nvSpPr>
        <p:spPr bwMode="auto">
          <a:xfrm>
            <a:off x="2916238" y="3492500"/>
            <a:ext cx="550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latin typeface="Arial" charset="0"/>
                <a:ea typeface="HG Mincho Light J" charset="0"/>
                <a:cs typeface="HG Mincho Light J" charset="0"/>
              </a:rPr>
              <a:t>NAP</a:t>
            </a:r>
          </a:p>
        </p:txBody>
      </p:sp>
      <p:sp>
        <p:nvSpPr>
          <p:cNvPr id="21583" name="Line 79"/>
          <p:cNvSpPr>
            <a:spLocks noChangeShapeType="1"/>
          </p:cNvSpPr>
          <p:nvPr/>
        </p:nvSpPr>
        <p:spPr bwMode="auto">
          <a:xfrm flipV="1">
            <a:off x="3492500" y="3303588"/>
            <a:ext cx="287338" cy="14763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84" name="Oval 80"/>
          <p:cNvSpPr>
            <a:spLocks noChangeArrowheads="1"/>
          </p:cNvSpPr>
          <p:nvPr/>
        </p:nvSpPr>
        <p:spPr bwMode="auto">
          <a:xfrm>
            <a:off x="2700338" y="1647825"/>
            <a:ext cx="144462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85" name="Oval 81"/>
          <p:cNvSpPr>
            <a:spLocks noChangeArrowheads="1"/>
          </p:cNvSpPr>
          <p:nvPr/>
        </p:nvSpPr>
        <p:spPr bwMode="auto">
          <a:xfrm>
            <a:off x="1908175" y="2008188"/>
            <a:ext cx="144463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86" name="Oval 82"/>
          <p:cNvSpPr>
            <a:spLocks noChangeArrowheads="1"/>
          </p:cNvSpPr>
          <p:nvPr/>
        </p:nvSpPr>
        <p:spPr bwMode="auto">
          <a:xfrm>
            <a:off x="2124075" y="2224088"/>
            <a:ext cx="144463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87" name="Oval 83"/>
          <p:cNvSpPr>
            <a:spLocks noChangeArrowheads="1"/>
          </p:cNvSpPr>
          <p:nvPr/>
        </p:nvSpPr>
        <p:spPr bwMode="auto">
          <a:xfrm>
            <a:off x="2700338" y="2224088"/>
            <a:ext cx="144462" cy="144462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88" name="Oval 84"/>
          <p:cNvSpPr>
            <a:spLocks noChangeArrowheads="1"/>
          </p:cNvSpPr>
          <p:nvPr/>
        </p:nvSpPr>
        <p:spPr bwMode="auto">
          <a:xfrm>
            <a:off x="3132138" y="1863725"/>
            <a:ext cx="144462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89" name="Oval 85"/>
          <p:cNvSpPr>
            <a:spLocks noChangeArrowheads="1"/>
          </p:cNvSpPr>
          <p:nvPr/>
        </p:nvSpPr>
        <p:spPr bwMode="auto">
          <a:xfrm>
            <a:off x="2268538" y="1647825"/>
            <a:ext cx="144462" cy="144463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590" name="Line 86"/>
          <p:cNvSpPr>
            <a:spLocks noChangeShapeType="1"/>
          </p:cNvSpPr>
          <p:nvPr/>
        </p:nvSpPr>
        <p:spPr bwMode="auto">
          <a:xfrm flipH="1">
            <a:off x="2051050" y="1792288"/>
            <a:ext cx="219075" cy="215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91" name="Line 87"/>
          <p:cNvSpPr>
            <a:spLocks noChangeShapeType="1"/>
          </p:cNvSpPr>
          <p:nvPr/>
        </p:nvSpPr>
        <p:spPr bwMode="auto">
          <a:xfrm>
            <a:off x="2052638" y="2152650"/>
            <a:ext cx="71437" cy="7143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92" name="Line 88"/>
          <p:cNvSpPr>
            <a:spLocks noChangeShapeType="1"/>
          </p:cNvSpPr>
          <p:nvPr/>
        </p:nvSpPr>
        <p:spPr bwMode="auto">
          <a:xfrm>
            <a:off x="2413000" y="1720850"/>
            <a:ext cx="287338" cy="158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93" name="Line 89"/>
          <p:cNvSpPr>
            <a:spLocks noChangeShapeType="1"/>
          </p:cNvSpPr>
          <p:nvPr/>
        </p:nvSpPr>
        <p:spPr bwMode="auto">
          <a:xfrm>
            <a:off x="2773363" y="1792288"/>
            <a:ext cx="1587" cy="4318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94" name="Line 90"/>
          <p:cNvSpPr>
            <a:spLocks noChangeShapeType="1"/>
          </p:cNvSpPr>
          <p:nvPr/>
        </p:nvSpPr>
        <p:spPr bwMode="auto">
          <a:xfrm>
            <a:off x="2844800" y="1720850"/>
            <a:ext cx="287338" cy="1428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95" name="Line 91"/>
          <p:cNvSpPr>
            <a:spLocks noChangeShapeType="1"/>
          </p:cNvSpPr>
          <p:nvPr/>
        </p:nvSpPr>
        <p:spPr bwMode="auto">
          <a:xfrm flipV="1">
            <a:off x="2844800" y="2006600"/>
            <a:ext cx="287338" cy="21907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96" name="Line 92"/>
          <p:cNvSpPr>
            <a:spLocks noChangeShapeType="1"/>
          </p:cNvSpPr>
          <p:nvPr/>
        </p:nvSpPr>
        <p:spPr bwMode="auto">
          <a:xfrm>
            <a:off x="2268538" y="2297113"/>
            <a:ext cx="431800" cy="15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97" name="Line 93"/>
          <p:cNvSpPr>
            <a:spLocks noChangeShapeType="1"/>
          </p:cNvSpPr>
          <p:nvPr/>
        </p:nvSpPr>
        <p:spPr bwMode="auto">
          <a:xfrm flipV="1">
            <a:off x="1547813" y="2151063"/>
            <a:ext cx="360362" cy="36353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598" name="Text Box 94"/>
          <p:cNvSpPr txBox="1">
            <a:spLocks noChangeArrowheads="1"/>
          </p:cNvSpPr>
          <p:nvPr/>
        </p:nvSpPr>
        <p:spPr bwMode="auto">
          <a:xfrm>
            <a:off x="1908175" y="908050"/>
            <a:ext cx="11509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latin typeface="Arial" charset="0"/>
                <a:ea typeface="HG Mincho Light J" charset="0"/>
                <a:cs typeface="HG Mincho Light J" charset="0"/>
              </a:rPr>
              <a:t>ISP regional</a:t>
            </a:r>
          </a:p>
        </p:txBody>
      </p:sp>
      <p:sp>
        <p:nvSpPr>
          <p:cNvPr id="21599" name="Line 95"/>
          <p:cNvSpPr>
            <a:spLocks noChangeShapeType="1"/>
          </p:cNvSpPr>
          <p:nvPr/>
        </p:nvSpPr>
        <p:spPr bwMode="auto">
          <a:xfrm flipH="1">
            <a:off x="2554288" y="1216025"/>
            <a:ext cx="147637" cy="215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00" name="AutoShape 96"/>
          <p:cNvSpPr>
            <a:spLocks noChangeArrowheads="1"/>
          </p:cNvSpPr>
          <p:nvPr/>
        </p:nvSpPr>
        <p:spPr bwMode="auto">
          <a:xfrm>
            <a:off x="1116013" y="2513013"/>
            <a:ext cx="719137" cy="431800"/>
          </a:xfrm>
          <a:prstGeom prst="roundRect">
            <a:avLst>
              <a:gd name="adj" fmla="val 366"/>
            </a:avLst>
          </a:prstGeom>
          <a:solidFill>
            <a:srgbClr val="FF99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01" name="AutoShape 97"/>
          <p:cNvSpPr>
            <a:spLocks noChangeArrowheads="1"/>
          </p:cNvSpPr>
          <p:nvPr/>
        </p:nvSpPr>
        <p:spPr bwMode="auto">
          <a:xfrm>
            <a:off x="1187450" y="2584450"/>
            <a:ext cx="144463" cy="71438"/>
          </a:xfrm>
          <a:prstGeom prst="roundRect">
            <a:avLst>
              <a:gd name="adj" fmla="val 2269"/>
            </a:avLst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02" name="AutoShape 98"/>
          <p:cNvSpPr>
            <a:spLocks noChangeArrowheads="1"/>
          </p:cNvSpPr>
          <p:nvPr/>
        </p:nvSpPr>
        <p:spPr bwMode="auto">
          <a:xfrm>
            <a:off x="1403350" y="2800350"/>
            <a:ext cx="144463" cy="71438"/>
          </a:xfrm>
          <a:prstGeom prst="roundRect">
            <a:avLst>
              <a:gd name="adj" fmla="val 2269"/>
            </a:avLst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03" name="AutoShape 99"/>
          <p:cNvSpPr>
            <a:spLocks noChangeArrowheads="1"/>
          </p:cNvSpPr>
          <p:nvPr/>
        </p:nvSpPr>
        <p:spPr bwMode="auto">
          <a:xfrm>
            <a:off x="1619250" y="2584450"/>
            <a:ext cx="144463" cy="71438"/>
          </a:xfrm>
          <a:prstGeom prst="roundRect">
            <a:avLst>
              <a:gd name="adj" fmla="val 2269"/>
            </a:avLst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04" name="AutoShape 100"/>
          <p:cNvSpPr>
            <a:spLocks noChangeArrowheads="1"/>
          </p:cNvSpPr>
          <p:nvPr/>
        </p:nvSpPr>
        <p:spPr bwMode="auto">
          <a:xfrm>
            <a:off x="1619250" y="2800350"/>
            <a:ext cx="144463" cy="71438"/>
          </a:xfrm>
          <a:prstGeom prst="roundRect">
            <a:avLst>
              <a:gd name="adj" fmla="val 2269"/>
            </a:avLst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05" name="AutoShape 101"/>
          <p:cNvSpPr>
            <a:spLocks noChangeArrowheads="1"/>
          </p:cNvSpPr>
          <p:nvPr/>
        </p:nvSpPr>
        <p:spPr bwMode="auto">
          <a:xfrm>
            <a:off x="1403350" y="2584450"/>
            <a:ext cx="144463" cy="71438"/>
          </a:xfrm>
          <a:prstGeom prst="roundRect">
            <a:avLst>
              <a:gd name="adj" fmla="val 2269"/>
            </a:avLst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06" name="AutoShape 102"/>
          <p:cNvSpPr>
            <a:spLocks noChangeArrowheads="1"/>
          </p:cNvSpPr>
          <p:nvPr/>
        </p:nvSpPr>
        <p:spPr bwMode="auto">
          <a:xfrm>
            <a:off x="1187450" y="2800350"/>
            <a:ext cx="144463" cy="71438"/>
          </a:xfrm>
          <a:prstGeom prst="roundRect">
            <a:avLst>
              <a:gd name="adj" fmla="val 2269"/>
            </a:avLst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07" name="Text Box 103"/>
          <p:cNvSpPr txBox="1">
            <a:spLocks noChangeArrowheads="1"/>
          </p:cNvSpPr>
          <p:nvPr/>
        </p:nvSpPr>
        <p:spPr bwMode="auto">
          <a:xfrm>
            <a:off x="468313" y="2079625"/>
            <a:ext cx="560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latin typeface="Arial" charset="0"/>
                <a:ea typeface="HG Mincho Light J" charset="0"/>
                <a:cs typeface="HG Mincho Light J" charset="0"/>
              </a:rPr>
              <a:t>POP</a:t>
            </a:r>
          </a:p>
        </p:txBody>
      </p:sp>
      <p:sp>
        <p:nvSpPr>
          <p:cNvPr id="21608" name="Line 104"/>
          <p:cNvSpPr>
            <a:spLocks noChangeShapeType="1"/>
          </p:cNvSpPr>
          <p:nvPr/>
        </p:nvSpPr>
        <p:spPr bwMode="auto">
          <a:xfrm>
            <a:off x="827088" y="2368550"/>
            <a:ext cx="215900" cy="2889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pic>
        <p:nvPicPr>
          <p:cNvPr id="21609" name="Picture 1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210050"/>
            <a:ext cx="936625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21610" name="Line 106"/>
          <p:cNvSpPr>
            <a:spLocks noChangeShapeType="1"/>
          </p:cNvSpPr>
          <p:nvPr/>
        </p:nvSpPr>
        <p:spPr bwMode="auto">
          <a:xfrm>
            <a:off x="1476375" y="3521075"/>
            <a:ext cx="1588" cy="720725"/>
          </a:xfrm>
          <a:prstGeom prst="line">
            <a:avLst/>
          </a:prstGeom>
          <a:noFill/>
          <a:ln w="507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11" name="Line 107"/>
          <p:cNvSpPr>
            <a:spLocks noChangeShapeType="1"/>
          </p:cNvSpPr>
          <p:nvPr/>
        </p:nvSpPr>
        <p:spPr bwMode="auto">
          <a:xfrm>
            <a:off x="1260475" y="3665538"/>
            <a:ext cx="431800" cy="158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12" name="Oval 108"/>
          <p:cNvSpPr>
            <a:spLocks noChangeArrowheads="1"/>
          </p:cNvSpPr>
          <p:nvPr/>
        </p:nvSpPr>
        <p:spPr bwMode="auto">
          <a:xfrm>
            <a:off x="1619250" y="3594100"/>
            <a:ext cx="73025" cy="71438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13" name="Oval 109"/>
          <p:cNvSpPr>
            <a:spLocks noChangeArrowheads="1"/>
          </p:cNvSpPr>
          <p:nvPr/>
        </p:nvSpPr>
        <p:spPr bwMode="auto">
          <a:xfrm>
            <a:off x="1260475" y="3594100"/>
            <a:ext cx="73025" cy="71438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14" name="Line 110"/>
          <p:cNvSpPr>
            <a:spLocks noChangeShapeType="1"/>
          </p:cNvSpPr>
          <p:nvPr/>
        </p:nvSpPr>
        <p:spPr bwMode="auto">
          <a:xfrm>
            <a:off x="1692275" y="3305175"/>
            <a:ext cx="1588" cy="720725"/>
          </a:xfrm>
          <a:prstGeom prst="line">
            <a:avLst/>
          </a:prstGeom>
          <a:noFill/>
          <a:ln w="507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15" name="Line 111"/>
          <p:cNvSpPr>
            <a:spLocks noChangeShapeType="1"/>
          </p:cNvSpPr>
          <p:nvPr/>
        </p:nvSpPr>
        <p:spPr bwMode="auto">
          <a:xfrm>
            <a:off x="1476375" y="3449638"/>
            <a:ext cx="431800" cy="158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16" name="Oval 112"/>
          <p:cNvSpPr>
            <a:spLocks noChangeArrowheads="1"/>
          </p:cNvSpPr>
          <p:nvPr/>
        </p:nvSpPr>
        <p:spPr bwMode="auto">
          <a:xfrm>
            <a:off x="1835150" y="3378200"/>
            <a:ext cx="73025" cy="71438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17" name="Oval 113"/>
          <p:cNvSpPr>
            <a:spLocks noChangeArrowheads="1"/>
          </p:cNvSpPr>
          <p:nvPr/>
        </p:nvSpPr>
        <p:spPr bwMode="auto">
          <a:xfrm>
            <a:off x="1476375" y="3378200"/>
            <a:ext cx="73025" cy="71438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18" name="Line 114"/>
          <p:cNvSpPr>
            <a:spLocks noChangeShapeType="1"/>
          </p:cNvSpPr>
          <p:nvPr/>
        </p:nvSpPr>
        <p:spPr bwMode="auto">
          <a:xfrm>
            <a:off x="1908175" y="3089275"/>
            <a:ext cx="1588" cy="720725"/>
          </a:xfrm>
          <a:prstGeom prst="line">
            <a:avLst/>
          </a:prstGeom>
          <a:noFill/>
          <a:ln w="507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19" name="Line 115"/>
          <p:cNvSpPr>
            <a:spLocks noChangeShapeType="1"/>
          </p:cNvSpPr>
          <p:nvPr/>
        </p:nvSpPr>
        <p:spPr bwMode="auto">
          <a:xfrm>
            <a:off x="1692275" y="3233738"/>
            <a:ext cx="431800" cy="1587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20" name="Oval 116"/>
          <p:cNvSpPr>
            <a:spLocks noChangeArrowheads="1"/>
          </p:cNvSpPr>
          <p:nvPr/>
        </p:nvSpPr>
        <p:spPr bwMode="auto">
          <a:xfrm>
            <a:off x="2051050" y="3162300"/>
            <a:ext cx="73025" cy="71438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21" name="Oval 117"/>
          <p:cNvSpPr>
            <a:spLocks noChangeArrowheads="1"/>
          </p:cNvSpPr>
          <p:nvPr/>
        </p:nvSpPr>
        <p:spPr bwMode="auto">
          <a:xfrm>
            <a:off x="1692275" y="3162300"/>
            <a:ext cx="73025" cy="71438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PA"/>
          </a:p>
        </p:txBody>
      </p:sp>
      <p:sp>
        <p:nvSpPr>
          <p:cNvPr id="21622" name="Line 118"/>
          <p:cNvSpPr>
            <a:spLocks noChangeShapeType="1"/>
          </p:cNvSpPr>
          <p:nvPr/>
        </p:nvSpPr>
        <p:spPr bwMode="auto">
          <a:xfrm flipV="1">
            <a:off x="971550" y="3663950"/>
            <a:ext cx="288925" cy="57943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23" name="Line 119"/>
          <p:cNvSpPr>
            <a:spLocks noChangeShapeType="1"/>
          </p:cNvSpPr>
          <p:nvPr/>
        </p:nvSpPr>
        <p:spPr bwMode="auto">
          <a:xfrm flipV="1">
            <a:off x="1331913" y="3159125"/>
            <a:ext cx="431800" cy="4365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24" name="Line 120"/>
          <p:cNvSpPr>
            <a:spLocks noChangeShapeType="1"/>
          </p:cNvSpPr>
          <p:nvPr/>
        </p:nvSpPr>
        <p:spPr bwMode="auto">
          <a:xfrm>
            <a:off x="1476375" y="2944813"/>
            <a:ext cx="215900" cy="2159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25" name="Text Box 121"/>
          <p:cNvSpPr txBox="1">
            <a:spLocks noChangeArrowheads="1"/>
          </p:cNvSpPr>
          <p:nvPr/>
        </p:nvSpPr>
        <p:spPr bwMode="auto">
          <a:xfrm>
            <a:off x="2032000" y="2798763"/>
            <a:ext cx="16335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latin typeface="Arial" charset="0"/>
                <a:ea typeface="HG Mincho Light J" charset="0"/>
                <a:cs typeface="HG Mincho Light J" charset="0"/>
              </a:rPr>
              <a:t>Sistema telefónico</a:t>
            </a:r>
          </a:p>
        </p:txBody>
      </p:sp>
      <p:sp>
        <p:nvSpPr>
          <p:cNvPr id="21626" name="Line 122"/>
          <p:cNvSpPr>
            <a:spLocks noChangeShapeType="1"/>
          </p:cNvSpPr>
          <p:nvPr/>
        </p:nvSpPr>
        <p:spPr bwMode="auto">
          <a:xfrm flipH="1">
            <a:off x="2122488" y="3089275"/>
            <a:ext cx="722312" cy="36036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27" name="Text Box 123"/>
          <p:cNvSpPr txBox="1">
            <a:spLocks noChangeArrowheads="1"/>
          </p:cNvSpPr>
          <p:nvPr/>
        </p:nvSpPr>
        <p:spPr bwMode="auto">
          <a:xfrm>
            <a:off x="250825" y="3376613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latin typeface="Arial" charset="0"/>
                <a:ea typeface="HG Mincho Light J" charset="0"/>
                <a:cs typeface="HG Mincho Light J" charset="0"/>
              </a:rPr>
              <a:t>Cliente</a:t>
            </a:r>
          </a:p>
        </p:txBody>
      </p:sp>
      <p:sp>
        <p:nvSpPr>
          <p:cNvPr id="21628" name="Oval 124"/>
          <p:cNvSpPr>
            <a:spLocks noChangeArrowheads="1"/>
          </p:cNvSpPr>
          <p:nvPr/>
        </p:nvSpPr>
        <p:spPr bwMode="auto">
          <a:xfrm>
            <a:off x="250825" y="3881438"/>
            <a:ext cx="1296988" cy="1296987"/>
          </a:xfrm>
          <a:prstGeom prst="ellipse">
            <a:avLst/>
          </a:pr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PA"/>
          </a:p>
        </p:txBody>
      </p:sp>
      <p:sp>
        <p:nvSpPr>
          <p:cNvPr id="21629" name="Line 125"/>
          <p:cNvSpPr>
            <a:spLocks noChangeShapeType="1"/>
          </p:cNvSpPr>
          <p:nvPr/>
        </p:nvSpPr>
        <p:spPr bwMode="auto">
          <a:xfrm>
            <a:off x="611188" y="3665538"/>
            <a:ext cx="73025" cy="28733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30" name="Text Box 126"/>
          <p:cNvSpPr txBox="1">
            <a:spLocks noChangeArrowheads="1"/>
          </p:cNvSpPr>
          <p:nvPr/>
        </p:nvSpPr>
        <p:spPr bwMode="auto">
          <a:xfrm>
            <a:off x="2916238" y="5824538"/>
            <a:ext cx="14557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latin typeface="Arial" charset="0"/>
                <a:ea typeface="HG Mincho Light J" charset="0"/>
                <a:cs typeface="HG Mincho Light J" charset="0"/>
              </a:rPr>
              <a:t>LAN corporativa</a:t>
            </a:r>
          </a:p>
        </p:txBody>
      </p:sp>
      <p:sp>
        <p:nvSpPr>
          <p:cNvPr id="21631" name="Line 127"/>
          <p:cNvSpPr>
            <a:spLocks noChangeShapeType="1"/>
          </p:cNvSpPr>
          <p:nvPr/>
        </p:nvSpPr>
        <p:spPr bwMode="auto">
          <a:xfrm flipH="1" flipV="1">
            <a:off x="2698750" y="5822950"/>
            <a:ext cx="219075" cy="147638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1632" name="Text Box 128"/>
          <p:cNvSpPr txBox="1">
            <a:spLocks noChangeArrowheads="1"/>
          </p:cNvSpPr>
          <p:nvPr/>
        </p:nvSpPr>
        <p:spPr bwMode="auto">
          <a:xfrm>
            <a:off x="6156325" y="6021388"/>
            <a:ext cx="27701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latin typeface="Arial" charset="0"/>
                <a:ea typeface="HG Mincho Light J" charset="0"/>
                <a:cs typeface="HG Mincho Light J" charset="0"/>
              </a:rPr>
              <a:t>NAP</a:t>
            </a:r>
            <a:r>
              <a:rPr lang="en-GB" sz="1200">
                <a:latin typeface="Arial" charset="0"/>
                <a:ea typeface="HG Mincho Light J" charset="0"/>
                <a:cs typeface="HG Mincho Light J" charset="0"/>
              </a:rPr>
              <a:t>: punto de acceso a red</a:t>
            </a:r>
          </a:p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latin typeface="Arial" charset="0"/>
                <a:ea typeface="HG Mincho Light J" charset="0"/>
                <a:cs typeface="HG Mincho Light J" charset="0"/>
              </a:rPr>
              <a:t>ISP</a:t>
            </a:r>
            <a:r>
              <a:rPr lang="en-GB" sz="1200">
                <a:latin typeface="Arial" charset="0"/>
                <a:ea typeface="HG Mincho Light J" charset="0"/>
                <a:cs typeface="HG Mincho Light J" charset="0"/>
              </a:rPr>
              <a:t>: proveedores de acceso a internet</a:t>
            </a:r>
          </a:p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 b="1">
                <a:latin typeface="Arial" charset="0"/>
                <a:ea typeface="HG Mincho Light J" charset="0"/>
                <a:cs typeface="HG Mincho Light J" charset="0"/>
              </a:rPr>
              <a:t>POP</a:t>
            </a:r>
            <a:r>
              <a:rPr lang="en-GB" sz="1200">
                <a:latin typeface="Arial" charset="0"/>
                <a:ea typeface="HG Mincho Light J" charset="0"/>
                <a:cs typeface="HG Mincho Light J" charset="0"/>
              </a:rPr>
              <a:t>: punto de presencia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/>
              <a:t>Estructura de red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55650" y="6165850"/>
            <a:ext cx="724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800" b="1">
                <a:latin typeface="Arial" charset="0"/>
                <a:ea typeface="HG Mincho Light J" charset="0"/>
                <a:cs typeface="HG Mincho Light J" charset="0"/>
              </a:rPr>
              <a:t>La internet tiene enlaces puanto−a−punto y multipunto (difusión)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988" y="1674813"/>
            <a:ext cx="5280025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3213" y="2563813"/>
            <a:ext cx="2016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Frontera de la Subred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 de comunicación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87763" y="3498850"/>
            <a:ext cx="11001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ruteadores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300788" y="2692400"/>
            <a:ext cx="676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Hosts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076825" y="5084763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LAN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399213" y="4149725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LAN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580063" y="1395413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LAN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339975" y="1412875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LAN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574800" y="3789363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LAN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302000" y="5140325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 b="1">
                <a:latin typeface="Arial" charset="0"/>
                <a:ea typeface="HG Mincho Light J" charset="0"/>
                <a:cs typeface="HG Mincho Light J" charset="0"/>
              </a:rPr>
              <a:t>LAN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68538" y="2852738"/>
            <a:ext cx="647700" cy="1444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 flipV="1">
            <a:off x="3275013" y="3571875"/>
            <a:ext cx="434975" cy="7461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4787900" y="3716338"/>
            <a:ext cx="431800" cy="1444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H="1">
            <a:off x="3778250" y="3789363"/>
            <a:ext cx="290513" cy="14446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 flipV="1">
            <a:off x="6442075" y="2203450"/>
            <a:ext cx="147638" cy="50641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H="1">
            <a:off x="6586538" y="3068638"/>
            <a:ext cx="74612" cy="4318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PA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720725"/>
          </a:xfrm>
          <a:ln/>
        </p:spPr>
        <p:txBody>
          <a:bodyPr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Estructura de red: capas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484313"/>
            <a:ext cx="7669212" cy="505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58738"/>
            <a:ext cx="8686800" cy="1268412"/>
          </a:xfrm>
          <a:ln/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/>
              <a:t>Organizaciones de estandarización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95288" y="1989138"/>
            <a:ext cx="84455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eaLnBrk="1" hangingPunct="1">
              <a:lnSpc>
                <a:spcPct val="93000"/>
              </a:lnSpc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 ITU: Unión Iternacional de las Telecomunicaciones (ONU)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</a:t>
            </a:r>
            <a:r>
              <a:rPr lang="en-GB" sz="2000" b="1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ITU−R</a:t>
            </a: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: asignación de frecuencias de radio.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</a:t>
            </a:r>
            <a:r>
              <a:rPr lang="en-GB" sz="2000" b="1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ITU−T</a:t>
            </a: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: estandarización de telecomunicaciones (CCITT)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</a:t>
            </a:r>
            <a:r>
              <a:rPr lang="en-GB" sz="2000" b="1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ITU−D</a:t>
            </a: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: sector de desarrollo.</a:t>
            </a:r>
          </a:p>
          <a:p>
            <a:pPr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 ISO: Iternational Standards Organization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Miembros: organizaciones nacionales (DIN, ANSI, AFNOR, BSI. tc.)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Comités Técnicos (unos 200), OSI (TC97): computación y redes.</a:t>
            </a:r>
          </a:p>
          <a:p>
            <a:pPr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 IEEE: organización profesional más grande del mundo (IEEE 802)</a:t>
            </a:r>
          </a:p>
          <a:p>
            <a:pPr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>
                <a:latin typeface="Arial" charset="0"/>
                <a:ea typeface="HG Mincho Light J" charset="0"/>
                <a:cs typeface="HG Mincho Light J" charset="0"/>
              </a:rPr>
              <a:t> Internet Society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 b="1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IAB</a:t>
            </a: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: Internet Architecture Board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Char char="•"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</a:t>
            </a:r>
            <a:r>
              <a:rPr lang="en-GB" sz="2000" b="1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IRTF</a:t>
            </a: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: Internet Research Task Force</a:t>
            </a:r>
          </a:p>
          <a:p>
            <a:pPr lvl="1" eaLnBrk="1" hangingPunct="1">
              <a:buClr>
                <a:srgbClr val="000000"/>
              </a:buClr>
              <a:buSzPct val="111000"/>
              <a:buFont typeface="Arial" charset="0"/>
              <a:buNone/>
            </a:pP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Genera los</a:t>
            </a:r>
            <a:r>
              <a:rPr lang="en-GB" sz="2000" b="1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 RFC</a:t>
            </a:r>
            <a:r>
              <a:rPr lang="en-GB" sz="2000">
                <a:solidFill>
                  <a:srgbClr val="000000"/>
                </a:solidFill>
                <a:latin typeface="Arial" charset="0"/>
                <a:ea typeface="HG Mincho Light J" charset="0"/>
                <a:cs typeface="HG Mincho Light J" charset="0"/>
              </a:rPr>
              <a:t>: Request For Comments</a:t>
            </a:r>
          </a:p>
          <a:p>
            <a:pPr eaLnBrk="1" hangingPunct="1">
              <a:buClr>
                <a:srgbClr val="000000"/>
              </a:buClr>
              <a:buSzPct val="111000"/>
              <a:buFont typeface="Arial" charset="0"/>
              <a:buNone/>
            </a:pPr>
            <a:endParaRPr lang="en-GB" sz="2000">
              <a:latin typeface="Arial" charset="0"/>
              <a:ea typeface="HG Mincho Light J" charset="0"/>
              <a:cs typeface="HG Mincho Light J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TC010274804[[fn=Tema Contemporáneo]]</Template>
  <TotalTime>1</TotalTime>
  <Words>608</Words>
  <Application>Microsoft Office PowerPoint</Application>
  <PresentationFormat>Presentación en pantalla (4:3)</PresentationFormat>
  <Paragraphs>110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HG Mincho Light J</vt:lpstr>
      <vt:lpstr>Mod</vt:lpstr>
      <vt:lpstr>Ventajas de los sistemas en red</vt:lpstr>
      <vt:lpstr>Topologías de redes</vt:lpstr>
      <vt:lpstr>Tipos de comunicación</vt:lpstr>
      <vt:lpstr>Arquitectura de red</vt:lpstr>
      <vt:lpstr>Evolución del modelo de redes</vt:lpstr>
      <vt:lpstr>Internet</vt:lpstr>
      <vt:lpstr>Estructura de red</vt:lpstr>
      <vt:lpstr>Estructura de red: capas</vt:lpstr>
      <vt:lpstr>Organizaciones de estandarización</vt:lpstr>
      <vt:lpstr>Ingeniería de protocolos </vt:lpstr>
      <vt:lpstr>Pruebas de protocolo</vt:lpstr>
      <vt:lpstr>Análisis de prestaciones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</dc:title>
  <dc:creator>estudiante</dc:creator>
  <cp:lastModifiedBy>estudiante</cp:lastModifiedBy>
  <cp:revision>2</cp:revision>
  <dcterms:modified xsi:type="dcterms:W3CDTF">2011-09-10T01:10:05Z</dcterms:modified>
</cp:coreProperties>
</file>