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ppt/tags/tag21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tags/tag1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6" r:id="rId2"/>
    <p:sldId id="269" r:id="rId3"/>
    <p:sldId id="267" r:id="rId4"/>
    <p:sldId id="272" r:id="rId5"/>
    <p:sldId id="271" r:id="rId6"/>
    <p:sldId id="275" r:id="rId7"/>
    <p:sldId id="257" r:id="rId8"/>
    <p:sldId id="258" r:id="rId9"/>
    <p:sldId id="259" r:id="rId10"/>
    <p:sldId id="260" r:id="rId11"/>
    <p:sldId id="261" r:id="rId12"/>
    <p:sldId id="262" r:id="rId13"/>
    <p:sldId id="264" r:id="rId14"/>
    <p:sldId id="265" r:id="rId15"/>
    <p:sldId id="273" r:id="rId16"/>
    <p:sldId id="274" r:id="rId17"/>
  </p:sldIdLst>
  <p:sldSz cx="9144000" cy="6858000" type="screen4x3"/>
  <p:notesSz cx="6858000" cy="9144000"/>
  <p:custDataLst>
    <p:tags r:id="rId19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96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DBCEF-C480-4AB5-BB58-872E2AAB70C1}" type="datetimeFigureOut">
              <a:rPr lang="fr-FR" smtClean="0"/>
              <a:pPr/>
              <a:t>01/10/2007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F7B90C-971D-44E6-9986-E17C311B9EAC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Questions « on the fly » aussi très facilement faisable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7B90C-971D-44E6-9986-E17C311B9EAC}" type="slidenum">
              <a:rPr lang="fr-CA" smtClean="0"/>
              <a:pPr/>
              <a:t>7</a:t>
            </a:fld>
            <a:endParaRPr lang="fr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Permet d’ajuster immédiatement son enseignement selon le niveau du groupe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7B90C-971D-44E6-9986-E17C311B9EAC}" type="slidenum">
              <a:rPr lang="fr-CA" smtClean="0"/>
              <a:pPr/>
              <a:t>8</a:t>
            </a:fld>
            <a:endParaRPr lang="fr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Mode hybride</a:t>
            </a:r>
          </a:p>
          <a:p>
            <a:r>
              <a:rPr lang="fr-CA" dirty="0" smtClean="0"/>
              <a:t>2 kits de 70 télévoteurs</a:t>
            </a:r>
          </a:p>
          <a:p>
            <a:r>
              <a:rPr lang="fr-CA" dirty="0" smtClean="0"/>
              <a:t>1 licence de 70 Vpads (avec deux « récepteurs »)</a:t>
            </a:r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7B90C-971D-44E6-9986-E17C311B9EAC}" type="slidenum">
              <a:rPr lang="fr-CA" smtClean="0"/>
              <a:pPr/>
              <a:t>10</a:t>
            </a:fld>
            <a:endParaRPr lang="fr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Récupérer les télévoteurs</a:t>
            </a:r>
          </a:p>
          <a:p>
            <a:r>
              <a:rPr lang="fr-CA" dirty="0" smtClean="0"/>
              <a:t>Insertion des diapositives d’instructions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7B90C-971D-44E6-9986-E17C311B9EAC}" type="slidenum">
              <a:rPr lang="fr-CA" smtClean="0"/>
              <a:pPr/>
              <a:t>13</a:t>
            </a:fld>
            <a:endParaRPr lang="fr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7B90C-971D-44E6-9986-E17C311B9EAC}" type="slidenum">
              <a:rPr lang="fr-CA" smtClean="0"/>
              <a:pPr/>
              <a:t>14</a:t>
            </a:fld>
            <a:endParaRPr lang="fr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401D84E-697B-4A9C-9CED-B79E3496A6A9}" type="datetimeFigureOut">
              <a:rPr lang="fr-FR" smtClean="0"/>
              <a:pPr/>
              <a:t>01/10/2007</a:t>
            </a:fld>
            <a:endParaRPr lang="fr-CA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900651-A3A5-451D-BABE-E9C35D30AB5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D84E-697B-4A9C-9CED-B79E3496A6A9}" type="datetimeFigureOut">
              <a:rPr lang="fr-FR" smtClean="0"/>
              <a:pPr/>
              <a:t>01/10/2007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00651-A3A5-451D-BABE-E9C35D30AB5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401D84E-697B-4A9C-9CED-B79E3496A6A9}" type="datetimeFigureOut">
              <a:rPr lang="fr-FR" smtClean="0"/>
              <a:pPr/>
              <a:t>01/10/2007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CA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6900651-A3A5-451D-BABE-E9C35D30AB5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D84E-697B-4A9C-9CED-B79E3496A6A9}" type="datetimeFigureOut">
              <a:rPr lang="fr-FR" smtClean="0"/>
              <a:pPr/>
              <a:t>01/10/2007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00651-A3A5-451D-BABE-E9C35D30AB5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D84E-697B-4A9C-9CED-B79E3496A6A9}" type="datetimeFigureOut">
              <a:rPr lang="fr-FR" smtClean="0"/>
              <a:pPr/>
              <a:t>01/10/2007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900651-A3A5-451D-BABE-E9C35D30AB5A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D84E-697B-4A9C-9CED-B79E3496A6A9}" type="datetimeFigureOut">
              <a:rPr lang="fr-FR" smtClean="0"/>
              <a:pPr/>
              <a:t>01/10/2007</a:t>
            </a:fld>
            <a:endParaRPr lang="fr-CA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6900651-A3A5-451D-BABE-E9C35D30AB5A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401D84E-697B-4A9C-9CED-B79E3496A6A9}" type="datetimeFigureOut">
              <a:rPr lang="fr-FR" smtClean="0"/>
              <a:pPr/>
              <a:t>01/10/2007</a:t>
            </a:fld>
            <a:endParaRPr lang="fr-CA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6900651-A3A5-451D-BABE-E9C35D30AB5A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401D84E-697B-4A9C-9CED-B79E3496A6A9}" type="datetimeFigureOut">
              <a:rPr lang="fr-FR" smtClean="0"/>
              <a:pPr/>
              <a:t>01/10/2007</a:t>
            </a:fld>
            <a:endParaRPr lang="fr-CA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6900651-A3A5-451D-BABE-E9C35D30AB5A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CA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D84E-697B-4A9C-9CED-B79E3496A6A9}" type="datetimeFigureOut">
              <a:rPr lang="fr-FR" smtClean="0"/>
              <a:pPr/>
              <a:t>01/10/2007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900651-A3A5-451D-BABE-E9C35D30AB5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D84E-697B-4A9C-9CED-B79E3496A6A9}" type="datetimeFigureOut">
              <a:rPr lang="fr-FR" smtClean="0"/>
              <a:pPr/>
              <a:t>01/10/2007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900651-A3A5-451D-BABE-E9C35D30AB5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D84E-697B-4A9C-9CED-B79E3496A6A9}" type="datetimeFigureOut">
              <a:rPr lang="fr-FR" smtClean="0"/>
              <a:pPr/>
              <a:t>01/10/2007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900651-A3A5-451D-BABE-E9C35D30AB5A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401D84E-697B-4A9C-9CED-B79E3496A6A9}" type="datetimeFigureOut">
              <a:rPr lang="fr-FR" smtClean="0"/>
              <a:pPr/>
              <a:t>01/10/2007</a:t>
            </a:fld>
            <a:endParaRPr lang="fr-CA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6900651-A3A5-451D-BABE-E9C35D30AB5A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401D84E-697B-4A9C-9CED-B79E3496A6A9}" type="datetimeFigureOut">
              <a:rPr lang="fr-FR" smtClean="0"/>
              <a:pPr/>
              <a:t>01/10/2007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6900651-A3A5-451D-BABE-E9C35D30AB5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4" Type="http://schemas.openxmlformats.org/officeDocument/2006/relationships/hyperlink" Target="http://www.hec.ca/gti2/capsules/pedagogie/televoteur_virtuel.html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4" Type="http://schemas.openxmlformats.org/officeDocument/2006/relationships/hyperlink" Target="http://neumann.hec.ca/gti/technopedagogie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c.ca/gti2/capsules/pedagogie/televoteur_virtuel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643306" y="2071678"/>
            <a:ext cx="6477000" cy="1828800"/>
          </a:xfrm>
        </p:spPr>
        <p:txBody>
          <a:bodyPr/>
          <a:lstStyle/>
          <a:p>
            <a:r>
              <a:rPr lang="fr-CA" dirty="0" smtClean="0"/>
              <a:t>Les télévoteurs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Système de votation en classe</a:t>
            </a:r>
            <a:endParaRPr lang="fr-CA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 smtClean="0"/>
              <a:t>Les télévoteurs à HEC Montréal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-CA" dirty="0" smtClean="0"/>
              <a:t>Installation de Turning Point 2008</a:t>
            </a:r>
          </a:p>
          <a:p>
            <a:pPr>
              <a:lnSpc>
                <a:spcPct val="150000"/>
              </a:lnSpc>
            </a:pPr>
            <a:r>
              <a:rPr lang="fr-CA" dirty="0" smtClean="0"/>
              <a:t>VPad vs télévoteurs</a:t>
            </a:r>
          </a:p>
          <a:p>
            <a:pPr>
              <a:lnSpc>
                <a:spcPct val="150000"/>
              </a:lnSpc>
            </a:pPr>
            <a:r>
              <a:rPr lang="fr-CA" dirty="0" smtClean="0">
                <a:hlinkClick r:id="rId4"/>
              </a:rPr>
              <a:t>Installation du Vpad </a:t>
            </a:r>
            <a:r>
              <a:rPr lang="fr-CA" dirty="0" smtClean="0"/>
              <a:t>pour les étudiants</a:t>
            </a:r>
          </a:p>
          <a:p>
            <a:r>
              <a:rPr lang="fr-CA" dirty="0" smtClean="0"/>
              <a:t>Items à réserver auprès de l’audiovisuel (via Synergy )</a:t>
            </a:r>
          </a:p>
          <a:p>
            <a:pPr>
              <a:lnSpc>
                <a:spcPct val="150000"/>
              </a:lnSpc>
            </a:pPr>
            <a:r>
              <a:rPr lang="fr-CA" dirty="0" smtClean="0"/>
              <a:t>Postes des classes</a:t>
            </a:r>
          </a:p>
          <a:p>
            <a:pPr>
              <a:buNone/>
            </a:pPr>
            <a:endParaRPr lang="fr-CA" dirty="0" smtClean="0"/>
          </a:p>
          <a:p>
            <a:endParaRPr lang="fr-CA" dirty="0" smtClean="0"/>
          </a:p>
          <a:p>
            <a:endParaRPr lang="fr-CA" dirty="0" smtClean="0"/>
          </a:p>
          <a:p>
            <a:endParaRPr lang="fr-CA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CA" dirty="0" smtClean="0"/>
              <a:t>Étapes d’une présentation interactive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71472" y="1928802"/>
            <a:ext cx="8153400" cy="4495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CA" dirty="0" smtClean="0"/>
              <a:t>Réservation</a:t>
            </a:r>
          </a:p>
          <a:p>
            <a:pPr>
              <a:lnSpc>
                <a:spcPct val="150000"/>
              </a:lnSpc>
            </a:pPr>
            <a:r>
              <a:rPr lang="fr-CA" dirty="0" smtClean="0"/>
              <a:t>Conception des diapositives </a:t>
            </a:r>
          </a:p>
          <a:p>
            <a:pPr>
              <a:lnSpc>
                <a:spcPct val="150000"/>
              </a:lnSpc>
            </a:pPr>
            <a:r>
              <a:rPr lang="fr-CA" dirty="0" smtClean="0"/>
              <a:t>Test avec données simulées</a:t>
            </a:r>
          </a:p>
          <a:p>
            <a:pPr>
              <a:lnSpc>
                <a:spcPct val="150000"/>
              </a:lnSpc>
            </a:pPr>
            <a:r>
              <a:rPr lang="fr-CA" dirty="0" smtClean="0"/>
              <a:t>Présentation en classe</a:t>
            </a:r>
          </a:p>
          <a:p>
            <a:pPr>
              <a:lnSpc>
                <a:spcPct val="150000"/>
              </a:lnSpc>
            </a:pPr>
            <a:r>
              <a:rPr lang="fr-CA" dirty="0" smtClean="0"/>
              <a:t>Génération de rapports</a:t>
            </a:r>
          </a:p>
          <a:p>
            <a:pPr>
              <a:lnSpc>
                <a:spcPct val="150000"/>
              </a:lnSpc>
            </a:pPr>
            <a:endParaRPr lang="fr-CA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 smtClean="0"/>
              <a:t>Conception de diapositives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fr-CA" dirty="0" smtClean="0"/>
          </a:p>
          <a:p>
            <a:pPr>
              <a:buNone/>
            </a:pPr>
            <a:endParaRPr lang="fr-CA" dirty="0" smtClean="0"/>
          </a:p>
          <a:p>
            <a:pPr algn="ctr">
              <a:buNone/>
            </a:pPr>
            <a:r>
              <a:rPr lang="fr-CA" sz="4400" dirty="0" smtClean="0"/>
              <a:t>Tournée des fonctionnalités de Turning Point 2008</a:t>
            </a:r>
            <a:endParaRPr lang="fr-CA" sz="4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 smtClean="0"/>
              <a:t>Présentation en classe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42910" y="2071678"/>
            <a:ext cx="8153400" cy="4495800"/>
          </a:xfrm>
        </p:spPr>
        <p:txBody>
          <a:bodyPr numCol="2">
            <a:normAutofit/>
          </a:bodyPr>
          <a:lstStyle/>
          <a:p>
            <a:pPr>
              <a:lnSpc>
                <a:spcPct val="200000"/>
              </a:lnSpc>
            </a:pPr>
            <a:r>
              <a:rPr lang="fr-CA" sz="3200" dirty="0" smtClean="0"/>
              <a:t>Avec télévoteurs</a:t>
            </a:r>
          </a:p>
          <a:p>
            <a:pPr>
              <a:lnSpc>
                <a:spcPct val="200000"/>
              </a:lnSpc>
            </a:pPr>
            <a:r>
              <a:rPr lang="fr-CA" sz="3200" dirty="0" smtClean="0"/>
              <a:t>Avec le VPad</a:t>
            </a:r>
            <a:endParaRPr lang="fr-CA" sz="3200" dirty="0"/>
          </a:p>
        </p:txBody>
      </p:sp>
      <p:pic>
        <p:nvPicPr>
          <p:cNvPr id="4" name="Espace réservé du contenu 3" descr="prd_md_rf_card_receiver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6446" y="2071678"/>
            <a:ext cx="2428888" cy="2428888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 smtClean="0"/>
              <a:t>Ressources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71472" y="1857364"/>
            <a:ext cx="8153400" cy="4495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CA" dirty="0" smtClean="0"/>
              <a:t>Site web de </a:t>
            </a:r>
            <a:r>
              <a:rPr lang="fr-CA" dirty="0" smtClean="0">
                <a:hlinkClick r:id="rId4"/>
              </a:rPr>
              <a:t>Technopédagogie</a:t>
            </a:r>
            <a:endParaRPr lang="fr-CA" dirty="0" smtClean="0"/>
          </a:p>
          <a:p>
            <a:pPr>
              <a:lnSpc>
                <a:spcPct val="150000"/>
              </a:lnSpc>
            </a:pPr>
            <a:r>
              <a:rPr lang="fr-CA" dirty="0" smtClean="0"/>
              <a:t>C/Program files</a:t>
            </a:r>
          </a:p>
          <a:p>
            <a:pPr>
              <a:lnSpc>
                <a:spcPct val="150000"/>
              </a:lnSpc>
            </a:pPr>
            <a:r>
              <a:rPr lang="fr-CA" dirty="0" smtClean="0"/>
              <a:t>Section Technopédagogie</a:t>
            </a:r>
          </a:p>
          <a:p>
            <a:pPr>
              <a:lnSpc>
                <a:spcPct val="150000"/>
              </a:lnSpc>
            </a:pPr>
            <a:r>
              <a:rPr lang="fr-CA" dirty="0" smtClean="0"/>
              <a:t>Service de l’Audiovisuel</a:t>
            </a:r>
          </a:p>
          <a:p>
            <a:endParaRPr lang="fr-CA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 smtClean="0"/>
              <a:t>Les télévoteurs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fr-CA" sz="4000" dirty="0" smtClean="0"/>
          </a:p>
          <a:p>
            <a:pPr algn="ctr">
              <a:buNone/>
            </a:pPr>
            <a:endParaRPr lang="fr-CA" sz="4000" dirty="0" smtClean="0"/>
          </a:p>
          <a:p>
            <a:pPr algn="ctr">
              <a:buNone/>
            </a:pPr>
            <a:r>
              <a:rPr lang="fr-CA" sz="4000" dirty="0" smtClean="0"/>
              <a:t>Merci de votre attention….</a:t>
            </a:r>
            <a:endParaRPr lang="fr-CA" sz="4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Avez-vous apprécié cette présentation ?</a:t>
            </a:r>
            <a:endParaRPr lang="fr-CA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5122" name="Graphique" r:id="rId6" imgW="4572000" imgH="514350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600200"/>
            <a:ext cx="4114800" cy="4526280"/>
          </a:xfrm>
        </p:spPr>
        <p:txBody>
          <a:bodyPr/>
          <a:lstStyle/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fr-CA" dirty="0" smtClean="0"/>
              <a:t>Oui, tout à fait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fr-CA" dirty="0" smtClean="0"/>
              <a:t>Un peu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fr-CA" dirty="0" smtClean="0"/>
              <a:t>Indifférent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fr-CA" dirty="0" smtClean="0"/>
              <a:t>Très peu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fr-CA" dirty="0" smtClean="0"/>
              <a:t>Non, pas vraiment</a:t>
            </a:r>
            <a:endParaRPr lang="fr-CA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Pour vous connecter et être en mesure de participer…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fr-CA" dirty="0" smtClean="0">
              <a:hlinkClick r:id="rId3"/>
            </a:endParaRPr>
          </a:p>
          <a:p>
            <a:pPr>
              <a:buNone/>
            </a:pPr>
            <a:endParaRPr lang="fr-CA" dirty="0" smtClean="0">
              <a:hlinkClick r:id="rId3"/>
            </a:endParaRPr>
          </a:p>
          <a:p>
            <a:pPr>
              <a:buNone/>
            </a:pPr>
            <a:r>
              <a:rPr lang="fr-CA" sz="3600" dirty="0" smtClean="0">
                <a:hlinkClick r:id="rId3"/>
              </a:rPr>
              <a:t>Procédure</a:t>
            </a:r>
            <a:endParaRPr lang="fr-CA" sz="36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smtClean="0"/>
              <a:t>Veuillez entrer le nom conv</a:t>
            </a:r>
            <a:r>
              <a:rPr lang="fr-CA" sz="2800" b="1" smtClean="0"/>
              <a:t>ivial suivant </a:t>
            </a:r>
            <a:r>
              <a:rPr lang="fr-CA" sz="2800" smtClean="0"/>
              <a:t>ou </a:t>
            </a:r>
            <a:r>
              <a:rPr lang="fr-CA" sz="2800" b="1" smtClean="0"/>
              <a:t>votre Adres</a:t>
            </a:r>
            <a:r>
              <a:rPr lang="fr-CA" sz="2800" smtClean="0"/>
              <a:t>se I</a:t>
            </a:r>
            <a:r>
              <a:rPr lang="fr-CA" sz="2800" b="1" smtClean="0"/>
              <a:t>P et le numé</a:t>
            </a:r>
            <a:r>
              <a:rPr lang="fr-CA" sz="2800" smtClean="0"/>
              <a:t>ro de port pour vous connecter...</a:t>
            </a:r>
            <a:endParaRPr lang="fr-CA" sz="2800"/>
          </a:p>
        </p:txBody>
      </p:sp>
      <p:sp>
        <p:nvSpPr>
          <p:cNvPr id="4" name="TPvPad"/>
          <p:cNvSpPr/>
          <p:nvPr/>
        </p:nvSpPr>
        <p:spPr>
          <a:xfrm>
            <a:off x="785786" y="3071810"/>
            <a:ext cx="7620000" cy="127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vPad</a:t>
            </a:r>
          </a:p>
          <a:p>
            <a:pPr algn="ctr"/>
            <a:endParaRPr lang="en-US" b="1" smtClean="0"/>
          </a:p>
          <a:p>
            <a:pPr algn="ctr"/>
            <a:r>
              <a:rPr lang="en-US" b="1" smtClean="0"/>
              <a:t>HEC-5947</a:t>
            </a:r>
            <a:r>
              <a:rPr lang="en-US" smtClean="0"/>
              <a:t> or</a:t>
            </a:r>
            <a:r>
              <a:rPr lang="en-US" b="1" smtClean="0"/>
              <a:t> 132.211.194.87</a:t>
            </a:r>
          </a:p>
          <a:p>
            <a:pPr algn="ctr"/>
            <a:r>
              <a:rPr lang="en-US" b="1" smtClean="0"/>
              <a:t>1001</a:t>
            </a:r>
            <a:endParaRPr lang="fr-CA" b="1"/>
          </a:p>
        </p:txBody>
      </p:sp>
      <p:sp>
        <p:nvSpPr>
          <p:cNvPr id="6" name="TPWebvPad"/>
          <p:cNvSpPr/>
          <p:nvPr/>
        </p:nvSpPr>
        <p:spPr>
          <a:xfrm>
            <a:off x="762000" y="4381500"/>
            <a:ext cx="7620000" cy="1270000"/>
          </a:xfrm>
          <a:prstGeom prst="roundRect">
            <a:avLst/>
          </a:prstGeom>
          <a:gradFill flip="none" rotWithShape="1">
            <a:gsLst>
              <a:gs pos="0">
                <a:srgbClr val="FFFFFF"/>
              </a:gs>
              <a:gs pos="100000">
                <a:srgbClr val="FFFFFF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Web vPad</a:t>
            </a:r>
          </a:p>
          <a:p>
            <a:pPr algn="ctr"/>
            <a:endParaRPr lang="en-US" b="1" smtClean="0"/>
          </a:p>
          <a:p>
            <a:pPr algn="ctr"/>
            <a:endParaRPr lang="en-US" b="1" smtClean="0"/>
          </a:p>
          <a:p>
            <a:pPr algn="ctr"/>
            <a:r>
              <a:rPr lang="en-US" b="1" smtClean="0"/>
              <a:t>Session Name: </a:t>
            </a:r>
          </a:p>
          <a:p>
            <a:pPr algn="ctr"/>
            <a:r>
              <a:rPr lang="en-US" b="1" smtClean="0"/>
              <a:t>Access Code: </a:t>
            </a:r>
            <a:endParaRPr lang="fr-CA" b="1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Qui est votre véritable employeur?</a:t>
            </a:r>
            <a:endParaRPr lang="fr-CA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4098" name="Graphique" r:id="rId6" imgW="4572000" imgH="514350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600200"/>
            <a:ext cx="4114800" cy="4526280"/>
          </a:xfrm>
        </p:spPr>
        <p:txBody>
          <a:bodyPr/>
          <a:lstStyle/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fr-CA" dirty="0" smtClean="0"/>
              <a:t>HEC Montréal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fr-CA" dirty="0" smtClean="0"/>
              <a:t>La CIA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fr-CA" dirty="0" smtClean="0"/>
              <a:t>Le KGB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fr-CA" dirty="0" smtClean="0"/>
              <a:t>Al-Quaïda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fr-CA" dirty="0" smtClean="0"/>
              <a:t>La mafia japonaise</a:t>
            </a:r>
            <a:endParaRPr lang="fr-CA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8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Dans quel magasin pourriez-vous traîner des heures et dépenser toute votre paie?</a:t>
            </a:r>
            <a:endParaRPr lang="fr-CA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3074" name="Graphique" r:id="rId6" imgW="4572000" imgH="514350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600200"/>
            <a:ext cx="4400552" cy="4526280"/>
          </a:xfrm>
        </p:spPr>
        <p:txBody>
          <a:bodyPr/>
          <a:lstStyle/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fr-CA" dirty="0" smtClean="0"/>
              <a:t>Toy’s R Us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fr-CA" dirty="0" smtClean="0"/>
              <a:t>Chocolaterie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fr-CA" dirty="0" smtClean="0"/>
              <a:t>Boutique Séduction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fr-CA" dirty="0" smtClean="0"/>
              <a:t>B</a:t>
            </a:r>
            <a:r>
              <a:rPr lang="fr-CA" dirty="0" smtClean="0"/>
              <a:t>outique de vêtements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fr-CA" dirty="0" smtClean="0"/>
              <a:t>Boutique d’équipements électroniques/jeux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fr-CA" dirty="0" smtClean="0"/>
              <a:t>Librairie</a:t>
            </a:r>
            <a:endParaRPr lang="fr-CA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Quels sentiments Stéphane Dion vous inspre-t-il?</a:t>
            </a:r>
            <a:endParaRPr lang="fr-CA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7170" name="Graphique" r:id="rId6" imgW="4572000" imgH="514350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600200"/>
            <a:ext cx="4114800" cy="4526280"/>
          </a:xfrm>
        </p:spPr>
        <p:txBody>
          <a:bodyPr/>
          <a:lstStyle/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fr-CA" dirty="0" smtClean="0"/>
              <a:t>Confiance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fr-CA" dirty="0" smtClean="0"/>
              <a:t>Générosité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fr-CA" dirty="0" smtClean="0"/>
              <a:t>Joie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fr-CA" dirty="0" smtClean="0"/>
              <a:t>Désespoir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fr-CA" dirty="0" smtClean="0"/>
              <a:t>Agressivité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fr-CA" dirty="0" smtClean="0"/>
              <a:t>Empathie</a:t>
            </a:r>
            <a:endParaRPr lang="fr-CA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CA" dirty="0" smtClean="0"/>
              <a:t>Pourquoi un système de votation en enseignement supérieur?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214414" y="2285992"/>
            <a:ext cx="6615130" cy="332899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CA" dirty="0" smtClean="0"/>
              <a:t>Vérification de l’acquisition de contenu</a:t>
            </a:r>
          </a:p>
          <a:p>
            <a:pPr>
              <a:lnSpc>
                <a:spcPct val="150000"/>
              </a:lnSpc>
            </a:pPr>
            <a:r>
              <a:rPr lang="fr-CA" dirty="0" smtClean="0"/>
              <a:t>Débat, discussion</a:t>
            </a:r>
          </a:p>
          <a:p>
            <a:pPr>
              <a:lnSpc>
                <a:spcPct val="150000"/>
              </a:lnSpc>
            </a:pPr>
            <a:r>
              <a:rPr lang="fr-CA" dirty="0" smtClean="0"/>
              <a:t>Étude de cas</a:t>
            </a:r>
          </a:p>
          <a:p>
            <a:pPr>
              <a:lnSpc>
                <a:spcPct val="150000"/>
              </a:lnSpc>
            </a:pPr>
            <a:r>
              <a:rPr lang="fr-CA" dirty="0" smtClean="0"/>
              <a:t>Compétitions entre étudiants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CA" dirty="0" smtClean="0"/>
              <a:t>Avantages d’un système de votation en enseignement supérieur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071538" y="2285992"/>
            <a:ext cx="6316806" cy="340043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CA" dirty="0" smtClean="0"/>
              <a:t>Anonymat</a:t>
            </a:r>
          </a:p>
          <a:p>
            <a:pPr>
              <a:lnSpc>
                <a:spcPct val="150000"/>
              </a:lnSpc>
            </a:pPr>
            <a:r>
              <a:rPr lang="fr-CA" dirty="0" smtClean="0"/>
              <a:t>Aucune influence entre les étudiants</a:t>
            </a:r>
          </a:p>
          <a:p>
            <a:pPr>
              <a:lnSpc>
                <a:spcPct val="150000"/>
              </a:lnSpc>
            </a:pPr>
            <a:r>
              <a:rPr lang="fr-CA" dirty="0" smtClean="0"/>
              <a:t>Attention et participation</a:t>
            </a:r>
          </a:p>
          <a:p>
            <a:pPr>
              <a:lnSpc>
                <a:spcPct val="150000"/>
              </a:lnSpc>
            </a:pPr>
            <a:r>
              <a:rPr lang="fr-CA" dirty="0" smtClean="0"/>
              <a:t>Feedback immédiat</a:t>
            </a:r>
          </a:p>
          <a:p>
            <a:endParaRPr lang="fr-CA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 smtClean="0"/>
              <a:t>Que </a:t>
            </a:r>
            <a:r>
              <a:rPr lang="fr-CA" dirty="0" smtClean="0"/>
              <a:t>permettent </a:t>
            </a:r>
            <a:r>
              <a:rPr lang="fr-CA" dirty="0" smtClean="0"/>
              <a:t>les télévoteurs?</a:t>
            </a:r>
            <a:endParaRPr lang="fr-CA" dirty="0"/>
          </a:p>
        </p:txBody>
      </p:sp>
      <p:pic>
        <p:nvPicPr>
          <p:cNvPr id="4" name="Espace réservé du contenu 3" descr="prd_md_rf_card_receiver.jp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785786" y="2071682"/>
            <a:ext cx="2428888" cy="2428888"/>
          </a:xfrm>
        </p:spPr>
      </p:pic>
      <p:sp>
        <p:nvSpPr>
          <p:cNvPr id="5" name="ZoneTexte 4"/>
          <p:cNvSpPr txBox="1"/>
          <p:nvPr/>
        </p:nvSpPr>
        <p:spPr>
          <a:xfrm>
            <a:off x="3643306" y="2071678"/>
            <a:ext cx="528641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200" u="sng" dirty="0" smtClean="0">
                <a:solidFill>
                  <a:schemeClr val="accent1"/>
                </a:solidFill>
              </a:rPr>
              <a:t>Enseignants</a:t>
            </a:r>
            <a:r>
              <a:rPr lang="fr-CA" sz="3200" dirty="0" smtClean="0">
                <a:solidFill>
                  <a:schemeClr val="accent1"/>
                </a:solidFill>
              </a:rPr>
              <a:t>: création de présentations powerpoint interactives et obtention d’un feedback immédiat</a:t>
            </a:r>
          </a:p>
          <a:p>
            <a:endParaRPr lang="fr-CA" sz="3200" dirty="0" smtClean="0">
              <a:solidFill>
                <a:schemeClr val="accent1"/>
              </a:solidFill>
            </a:endParaRPr>
          </a:p>
          <a:p>
            <a:r>
              <a:rPr lang="fr-CA" sz="3200" u="sng" dirty="0" smtClean="0">
                <a:solidFill>
                  <a:schemeClr val="accent1"/>
                </a:solidFill>
              </a:rPr>
              <a:t>Étudiants</a:t>
            </a:r>
            <a:r>
              <a:rPr lang="fr-CA" sz="3200" dirty="0" smtClean="0">
                <a:solidFill>
                  <a:schemeClr val="accent1"/>
                </a:solidFill>
              </a:rPr>
              <a:t> : réponse anonyme aux questions et participation au cours</a:t>
            </a:r>
            <a:endParaRPr lang="fr-CA" sz="3200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ANSWERNOWTEXT" val="Répondre maintenant"/>
  <p:tag name="RESPTABLESTYLE" val="-1"/>
  <p:tag name="ALLOWDUPLICATES" val="False"/>
  <p:tag name="AUTOADVANCE" val="False"/>
  <p:tag name="STDCHART" val="1"/>
  <p:tag name="BUBBLENAMEVISIBLE" val="True"/>
  <p:tag name="DEFAULTNUMTEAMS" val="5"/>
  <p:tag name="CUSTOMCELLBACKCOLOR2" val="-13395457"/>
  <p:tag name="DISPLAYNAME" val="True"/>
  <p:tag name="GRIDROTATIONINTERVAL" val="2"/>
  <p:tag name="POLLINGCYCLE" val="2"/>
  <p:tag name="INCLUDENONRESPONDERS" val="False"/>
  <p:tag name="ALLOWUSERFEEDBACK" val="True"/>
  <p:tag name="REALTIMEBACKUPPATH" val="(None)"/>
  <p:tag name="ADVANCEDSETTINGSVIEW" val="True"/>
  <p:tag name="USESECONDARYMONITOR" val="True"/>
  <p:tag name="RESPCOUNTERSTYLE" val="-1"/>
  <p:tag name="NUMRESPONSES" val="1"/>
  <p:tag name="REVIEWONLY" val="False"/>
  <p:tag name="TEAMSINLEADERBOARD" val="5"/>
  <p:tag name="BUBBLEGROUPING" val="3"/>
  <p:tag name="CUSTOMCELLBACKCOLOR3" val="-268652"/>
  <p:tag name="DISPLAYDEVICEID" val="True"/>
  <p:tag name="GRIDPOSITION" val="1"/>
  <p:tag name="MULTIRESPDIVISOR" val="1"/>
  <p:tag name="INCORRECTPOINTVALUE" val="0"/>
  <p:tag name="CHARTSCALE" val="True"/>
  <p:tag name="BULLETTYPE" val="3"/>
  <p:tag name="COUNTDOWNSECONDS" val="10"/>
  <p:tag name="CHARTVALUEFORMAT" val="0"/>
  <p:tag name="MAXRESPONDERS" val="5"/>
  <p:tag name="CUSTOMCELLFORECOLOR" val="-16777216"/>
  <p:tag name="DISPLAYDEVICENUMBER" val="True"/>
  <p:tag name="CHARTCOLORS" val="0"/>
  <p:tag name="INCLUDEPPT" val="True"/>
  <p:tag name="AUTOADJUSTPARTRANGE" val="True"/>
  <p:tag name="ANSWERNOWSTYLE" val="-1"/>
  <p:tag name="BACKUPSESSIONS" val="True"/>
  <p:tag name="PARTICIPANTSINLEADERBOARD" val="5"/>
  <p:tag name="CUSTOMCELLBACKCOLOR1" val="-657956"/>
  <p:tag name="AUTOSIZEGRID" val="True"/>
  <p:tag name="PARTLISTDEFAULT" val="0"/>
  <p:tag name="TPVERSION" val="2006"/>
  <p:tag name="RESPCOUNTERFORMAT" val="0"/>
  <p:tag name="AUTOUPDATEALIASES" val="True"/>
  <p:tag name="CUSTOMCELLBACKCOLOR4" val="-8355712"/>
  <p:tag name="CHARTLABELS" val="0"/>
  <p:tag name="ZEROBASED" val="False"/>
  <p:tag name="INPUTSOURCE" val="1"/>
  <p:tag name="BUBBLEVALUEFORMAT" val="0.0"/>
  <p:tag name="GRIDSIZE" val="{Width=800, Height=600}"/>
  <p:tag name="POWERPOINTVERSION" val="12.0"/>
  <p:tag name="ROTATIONINTERVAL" val="2"/>
  <p:tag name="GRIDOPACITY" val="90"/>
  <p:tag name="SHOWBARVISIBLE" val="True"/>
  <p:tag name="CUSTOMGRIDBACKCOLOR" val="-2830136"/>
  <p:tag name="REALTIMEBACKUP" val="False"/>
  <p:tag name="USESCHEMECOLORS" val="True"/>
  <p:tag name="BACKUPMAINTENANCE" val="7"/>
  <p:tag name="COUNTDOWNSTYLE" val="-1"/>
  <p:tag name="BUBBLESIZEVISIBLE" val="True"/>
  <p:tag name="CORRECTPOINTVALUE" val="100"/>
  <p:tag name="RESETCHARTS" val="True"/>
  <p:tag name="DELIMITERS" val="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6"/>
  <p:tag name="TEXTLENGTH" val="116"/>
  <p:tag name="FONTSIZE" val="29"/>
  <p:tag name="BULLETTYPE" val="ppBulletArabicPeriod"/>
  <p:tag name="ANSWERTEXT" val="Toy’s R Us&#10;Chocolaterie&#10;Boutique Séduction&#10;Boutique de vêtements&#10;Boutique d’équipements électroniques/jeux&#10;Librairi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CB1F27E6742449F5BEF640E1B566CA33"/>
  <p:tag name="SLIDEID" val="CB1F27E6742449F5BEF640E1B566CA33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"/>
  <p:tag name="QUESTIONALIAS" val="Quels sentiments Stéphane Dion vous inspre-t-il?"/>
  <p:tag name="ANSWERSALIAS" val="Confiance|smicln|Générosité|smicln|Joie|smicln|Désespoir|smicln|Agressivité|smicln|Empathi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6"/>
  <p:tag name="TEXTLENGTH" val="56"/>
  <p:tag name="FONTSIZE" val="29"/>
  <p:tag name="BULLETTYPE" val="ppBulletArabicPeriod"/>
  <p:tag name="ANSWERTEXT" val="Confiance&#10;Générosité&#10;Joie&#10;Désespoir&#10;Agressivité&#10;Empathi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56856A985CEC4981B514AD513AF6C40F"/>
  <p:tag name="SLIDEID" val="56856A985CEC4981B514AD513AF6C40F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"/>
  <p:tag name="QUESTIONALIAS" val="Avez-vous apprécié cette présentation ?"/>
  <p:tag name="ANSWERSALIAS" val="Oui, tout à fait|smicln|Un peu|smicln|Indifférent|smicln|Très peu|smicln|Non, pas vraiment"/>
  <p:tag name="RESPONSESGATHERED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62"/>
  <p:tag name="FONTSIZE" val="29"/>
  <p:tag name="BULLETTYPE" val="ppBulletArabicPeriod"/>
  <p:tag name="ANSWERTEXT" val="Oui, tout à fait&#10;Un peu&#10;Indifférent&#10;Très peu&#10;Non, pas vraimen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D4FE867AAE434DBA9E97C40E72156CB0"/>
  <p:tag name="SLIDETYPE" val="V"/>
  <p:tag name="SLIDEORDER" val="2"/>
  <p:tag name="SLIDEGUID" val="D529B3D1DB4D4F22A6D883D1E0FC1EED"/>
  <p:tag name="DELIMITERS" val="3.1"/>
  <p:tag name="RESPONSESGATHERED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13DEEA858FDB479E94B2E7D95DB4AA68"/>
  <p:tag name="SLIDEID" val="13DEEA858FDB479E94B2E7D95DB4AA68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"/>
  <p:tag name="QUESTIONALIAS" val="Qui est votre véritable employeur?"/>
  <p:tag name="ANSWERSALIAS" val="HEC Montréal|smicln|La CIA|smicln|Le KGB|smicln|Al-Quaïda|smicln|La mafia japonaise"/>
  <p:tag name="RESPONSESGATHERED" val="True"/>
  <p:tag name="TOTALRESPONSES" val="8"/>
  <p:tag name="RESPONSECOUNT" val="8"/>
  <p:tag name="SLICED" val="False"/>
  <p:tag name="RESPONSES" val="3;3;3;4;4;4;4;4;"/>
  <p:tag name="CHARTSTRINGSTD" val="0 0 3 5 0"/>
  <p:tag name="CHARTSTRINGREV" val="0 5 3 0 0"/>
  <p:tag name="CHARTSTRINGSTDPER" val="0 0 0,375 0,625 0"/>
  <p:tag name="CHARTSTRINGREVPER" val="0 0,625 0,375 0 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55"/>
  <p:tag name="FONTSIZE" val="29"/>
  <p:tag name="BULLETTYPE" val="ppBulletArabicPeriod"/>
  <p:tag name="ANSWERTEXT" val="HEC Montréal&#10;La CIA&#10;Le KGB&#10;Al-Quaïda&#10;La mafia japonai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BB1B31E53E7D407B97F982DBBB575366"/>
  <p:tag name="SLIDEID" val="BB1B31E53E7D407B97F982DBBB575366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"/>
  <p:tag name="QUESTIONALIAS" val="Dans quel magasin pourriez-vous traîner des heures?"/>
  <p:tag name="ANSWERSALIAS" val="Toy’s R Us|smicln|Chocolaterie|smicln|Boutique Séduction|smicln|Boutique de vêtements|smicln|Boutique d’équipements électroniques/jeux|smicln|Librairie"/>
  <p:tag name="TOTALRESPONSES" val="22"/>
  <p:tag name="RESPONSECOUNT" val="22"/>
  <p:tag name="SLICED" val="False"/>
  <p:tag name="RESPONSES" val="1;2;3;1;2;3;4;5;6;4;5;6;4;5;6;4;5;6;6;6;6;6;-;-;-;"/>
  <p:tag name="CHARTSTRINGSTD" val="2 2 2 4 4 8"/>
  <p:tag name="CHARTSTRINGREV" val="8 4 4 2 2 2"/>
  <p:tag name="CHARTSTRINGSTDPER" val="0,0909090909090909 0,0909090909090909 0,0909090909090909 0,181818181818182 0,181818181818182 0,363636363636364"/>
  <p:tag name="CHARTSTRINGREVPER" val="0,363636363636364 0,181818181818182 0,181818181818182 0,0909090909090909 0,0909090909090909 0,0909090909090909"/>
  <p:tag name="RESPONSESGATHERED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119</TotalTime>
  <Words>319</Words>
  <Application>Microsoft Office PowerPoint</Application>
  <PresentationFormat>Affichage à l'écran (4:3)</PresentationFormat>
  <Paragraphs>98</Paragraphs>
  <Slides>16</Slides>
  <Notes>5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8" baseType="lpstr">
      <vt:lpstr>Médian</vt:lpstr>
      <vt:lpstr>Graphique Microsoft Graph</vt:lpstr>
      <vt:lpstr>Les télévoteurs</vt:lpstr>
      <vt:lpstr>Pour vous connecter et être en mesure de participer…</vt:lpstr>
      <vt:lpstr>Veuillez entrer le nom convivial suivant ou votre Adresse IP et le numéro de port pour vous connecter...</vt:lpstr>
      <vt:lpstr>Qui est votre véritable employeur?</vt:lpstr>
      <vt:lpstr>Dans quel magasin pourriez-vous traîner des heures et dépenser toute votre paie?</vt:lpstr>
      <vt:lpstr>Quels sentiments Stéphane Dion vous inspre-t-il?</vt:lpstr>
      <vt:lpstr>Pourquoi un système de votation en enseignement supérieur?</vt:lpstr>
      <vt:lpstr>Avantages d’un système de votation en enseignement supérieur</vt:lpstr>
      <vt:lpstr>Que permettent les télévoteurs?</vt:lpstr>
      <vt:lpstr>Les télévoteurs à HEC Montréal</vt:lpstr>
      <vt:lpstr>Étapes d’une présentation interactive</vt:lpstr>
      <vt:lpstr>Conception de diapositives</vt:lpstr>
      <vt:lpstr>Présentation en classe</vt:lpstr>
      <vt:lpstr>Ressources</vt:lpstr>
      <vt:lpstr>Les télévoteurs</vt:lpstr>
      <vt:lpstr>Avez-vous apprécié cette présentation ?</vt:lpstr>
    </vt:vector>
  </TitlesOfParts>
  <Company>HEC Montréal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télévoteurs</dc:title>
  <dc:creator>lamiel brasseur</dc:creator>
  <cp:lastModifiedBy>lamiel brasseur</cp:lastModifiedBy>
  <cp:revision>51</cp:revision>
  <dcterms:created xsi:type="dcterms:W3CDTF">2007-09-28T19:26:46Z</dcterms:created>
  <dcterms:modified xsi:type="dcterms:W3CDTF">2007-10-01T15:28:20Z</dcterms:modified>
</cp:coreProperties>
</file>