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000" dirty="0" smtClean="0">
                <a:solidFill>
                  <a:srgbClr val="000066"/>
                </a:solidFill>
              </a:rPr>
              <a:t> </a:t>
            </a:r>
            <a:r>
              <a:rPr lang="es-ES" sz="2800" b="1" dirty="0" smtClean="0">
                <a:latin typeface="Aharoni" pitchFamily="2" charset="-79"/>
                <a:cs typeface="Aharoni" pitchFamily="2" charset="-79"/>
              </a:rPr>
              <a:t>Sea Proactivo</a:t>
            </a:r>
          </a:p>
          <a:p>
            <a:endParaRPr lang="es-ES" sz="2000" b="1" dirty="0" smtClean="0">
              <a:latin typeface="+mj-lt"/>
            </a:endParaRPr>
          </a:p>
          <a:p>
            <a:pPr algn="just"/>
            <a:r>
              <a:rPr lang="es-ES" sz="2000" b="1" dirty="0" smtClean="0"/>
              <a:t>La conducta </a:t>
            </a:r>
            <a:r>
              <a:rPr lang="es-ES" sz="2000" b="1" u="sng" dirty="0" smtClean="0"/>
              <a:t>Proactiva </a:t>
            </a:r>
            <a:r>
              <a:rPr lang="es-ES" sz="2000" b="1" dirty="0" smtClean="0"/>
              <a:t>es el producto de nuestras propias decisiones, basadas en valores. 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La conducta </a:t>
            </a:r>
            <a:r>
              <a:rPr lang="es-ES" sz="2000" b="1" u="sng" dirty="0" smtClean="0"/>
              <a:t>Reactiva </a:t>
            </a:r>
            <a:r>
              <a:rPr lang="es-ES" sz="2000" b="1" dirty="0" smtClean="0"/>
              <a:t>nos lleva a culpar a otros, o a las circunstancias, de nuestros propios males.</a:t>
            </a:r>
          </a:p>
          <a:p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516064" y="4422787"/>
            <a:ext cx="6111882" cy="863601"/>
            <a:chOff x="975" y="2614"/>
            <a:chExt cx="3850" cy="544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663" y="2795"/>
              <a:ext cx="251" cy="3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975" y="2795"/>
              <a:ext cx="952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ESTIMULO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832" y="2756"/>
              <a:ext cx="993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RESPUESTA</a:t>
              </a:r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 flipH="1">
              <a:off x="2018" y="2704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243" y="2614"/>
              <a:ext cx="499" cy="499"/>
              <a:chOff x="3326" y="1389"/>
              <a:chExt cx="499" cy="499"/>
            </a:xfrm>
          </p:grpSpPr>
          <p:sp>
            <p:nvSpPr>
              <p:cNvPr id="13" name="Oval 18"/>
              <p:cNvSpPr>
                <a:spLocks noChangeArrowheads="1"/>
              </p:cNvSpPr>
              <p:nvPr/>
            </p:nvSpPr>
            <p:spPr bwMode="auto">
              <a:xfrm>
                <a:off x="3326" y="1389"/>
                <a:ext cx="499" cy="49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3424" y="1525"/>
                <a:ext cx="91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 flipV="1">
                <a:off x="3606" y="1525"/>
                <a:ext cx="9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  <p:sp>
            <p:nvSpPr>
              <p:cNvPr id="16" name="Line 27"/>
              <p:cNvSpPr>
                <a:spLocks noChangeShapeType="1"/>
              </p:cNvSpPr>
              <p:nvPr/>
            </p:nvSpPr>
            <p:spPr bwMode="auto">
              <a:xfrm>
                <a:off x="3424" y="1752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s-ES_tradnl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rgbClr val="800000"/>
                    </a:solidFill>
                    <a:latin typeface="Garamond (W1)" pitchFamily="18" charset="0"/>
                    <a:ea typeface="+mn-ea"/>
                    <a:cs typeface="+mn-cs"/>
                  </a:defRPr>
                </a:lvl9pPr>
              </a:lstStyle>
              <a:p>
                <a:endParaRPr lang="es-MX"/>
              </a:p>
            </p:txBody>
          </p:sp>
        </p:grpSp>
        <p:sp>
          <p:nvSpPr>
            <p:cNvPr id="12" name="AutoShape 17"/>
            <p:cNvSpPr>
              <a:spLocks noChangeArrowheads="1"/>
            </p:cNvSpPr>
            <p:nvPr/>
          </p:nvSpPr>
          <p:spPr bwMode="auto">
            <a:xfrm flipH="1">
              <a:off x="3016" y="2659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</p:grpSp>
      <p:grpSp>
        <p:nvGrpSpPr>
          <p:cNvPr id="17" name="Group 40"/>
          <p:cNvGrpSpPr>
            <a:grpSpLocks/>
          </p:cNvGrpSpPr>
          <p:nvPr/>
        </p:nvGrpSpPr>
        <p:grpSpPr bwMode="auto">
          <a:xfrm>
            <a:off x="1258888" y="5419747"/>
            <a:ext cx="6553200" cy="1081087"/>
            <a:chOff x="793" y="3203"/>
            <a:chExt cx="4128" cy="681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975" y="3386"/>
              <a:ext cx="930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ESTIMULO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3832" y="3432"/>
              <a:ext cx="988" cy="231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800">
                  <a:solidFill>
                    <a:schemeClr val="bg1"/>
                  </a:solidFill>
                </a:rPr>
                <a:t>RESPUESTA</a:t>
              </a:r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1928" y="3341"/>
              <a:ext cx="453" cy="454"/>
            </a:xfrm>
            <a:prstGeom prst="lightningBol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3243" y="3327"/>
              <a:ext cx="453" cy="453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dirty="0">
                <a:solidFill>
                  <a:srgbClr val="FFFF00"/>
                </a:solidFill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426" y="3250"/>
              <a:ext cx="71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sz="2000"/>
                <a:t>Libertad</a:t>
              </a:r>
            </a:p>
            <a:p>
              <a:pPr algn="ctr"/>
              <a:r>
                <a:rPr lang="es-ES" sz="2000"/>
                <a:t>para</a:t>
              </a:r>
            </a:p>
            <a:p>
              <a:pPr algn="ctr"/>
              <a:r>
                <a:rPr lang="es-ES" sz="2000"/>
                <a:t>elegir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793" y="3203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66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2009-11-28T20:21:54Z</dcterms:modified>
</cp:coreProperties>
</file>