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27" r:id="rId2"/>
    <p:sldId id="280" r:id="rId3"/>
    <p:sldId id="281" r:id="rId4"/>
    <p:sldId id="337" r:id="rId5"/>
    <p:sldId id="338" r:id="rId6"/>
    <p:sldId id="339" r:id="rId7"/>
    <p:sldId id="340" r:id="rId8"/>
    <p:sldId id="341" r:id="rId9"/>
    <p:sldId id="342" r:id="rId10"/>
    <p:sldId id="332" r:id="rId11"/>
    <p:sldId id="282" r:id="rId12"/>
    <p:sldId id="256" r:id="rId13"/>
    <p:sldId id="257" r:id="rId14"/>
    <p:sldId id="261" r:id="rId15"/>
    <p:sldId id="343" r:id="rId16"/>
    <p:sldId id="268" r:id="rId17"/>
    <p:sldId id="285" r:id="rId1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Bernard MT Condensed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Bernard MT Condensed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Bernard MT Condensed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Bernard MT Condensed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Bernard MT Condensed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Bernard MT Condensed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Bernard MT Condensed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Bernard MT Condensed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Bernard MT Condense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808080"/>
    <a:srgbClr val="006666"/>
    <a:srgbClr val="993300"/>
    <a:srgbClr val="FF9900"/>
    <a:srgbClr val="660066"/>
    <a:srgbClr val="00990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0" autoAdjust="0"/>
    <p:restoredTop sz="90929"/>
  </p:normalViewPr>
  <p:slideViewPr>
    <p:cSldViewPr>
      <p:cViewPr varScale="1">
        <p:scale>
          <a:sx n="67" d="100"/>
          <a:sy n="67" d="100"/>
        </p:scale>
        <p:origin x="-82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90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1476B4B-0D4D-4A3F-8034-B7D1DB65E692}" type="datetimeFigureOut">
              <a:rPr lang="it-IT"/>
              <a:pPr>
                <a:defRPr/>
              </a:pPr>
              <a:t>18/03/2010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6EF5407-A45A-4B44-B751-D90C5CA6BD8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048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712ACD-5D7C-495A-88A6-BA747F392EE7}" type="slidenum">
              <a:rPr lang="it-IT" smtClean="0"/>
              <a:pPr/>
              <a:t>1</a:t>
            </a:fld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970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3AE5ADE-A0FF-45C2-B1A6-D24392FB179B}" type="slidenum">
              <a:rPr lang="it-IT" smtClean="0"/>
              <a:pPr/>
              <a:t>10</a:t>
            </a:fld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072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AC3C392-BCDE-4042-AC18-FA444A5684BD}" type="slidenum">
              <a:rPr lang="it-IT" smtClean="0"/>
              <a:pPr/>
              <a:t>11</a:t>
            </a:fld>
            <a:endParaRPr 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174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6629AF-DC23-4DDE-945F-0622C831E7EF}" type="slidenum">
              <a:rPr lang="it-IT" smtClean="0"/>
              <a:pPr/>
              <a:t>12</a:t>
            </a:fld>
            <a:endParaRPr 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277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542E47A-F736-49F1-8926-F59952F0CBF9}" type="slidenum">
              <a:rPr lang="it-IT" smtClean="0"/>
              <a:pPr/>
              <a:t>13</a:t>
            </a:fld>
            <a:endParaRPr 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379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521E9C6-7B5B-47A4-9759-AD0DA9E20ADA}" type="slidenum">
              <a:rPr lang="it-IT" smtClean="0"/>
              <a:pPr/>
              <a:t>14</a:t>
            </a:fld>
            <a:endParaRPr 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3482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7E542E6-4F9B-4D4B-9D08-2FE165839BAC}" type="slidenum">
              <a:rPr lang="it-IT" smtClean="0"/>
              <a:pPr/>
              <a:t>15</a:t>
            </a:fld>
            <a:endParaRPr 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584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5D8982A-D057-4F35-B8D3-6FE500058027}" type="slidenum">
              <a:rPr lang="it-IT" smtClean="0"/>
              <a:pPr/>
              <a:t>16</a:t>
            </a:fld>
            <a:endParaRPr 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3686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A348CAF-506D-4EA6-99DC-48DED2380A6C}" type="slidenum">
              <a:rPr lang="it-IT" smtClean="0"/>
              <a:pPr/>
              <a:t>17</a:t>
            </a:fld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150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D998C6-9BA1-4692-93C1-7A8E7D5B2FB2}" type="slidenum">
              <a:rPr lang="it-IT" smtClean="0"/>
              <a:pPr/>
              <a:t>2</a:t>
            </a:fld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2253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A0FAD05-169C-4D83-A675-5C999F8D3443}" type="slidenum">
              <a:rPr lang="it-IT" smtClean="0"/>
              <a:pPr/>
              <a:t>3</a:t>
            </a:fld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2355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82A158-CEF9-4F6E-A741-97416F79F96F}" type="slidenum">
              <a:rPr lang="it-IT" smtClean="0"/>
              <a:pPr/>
              <a:t>4</a:t>
            </a:fld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24580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3F4888-4B04-4142-A9AC-F3FDCB32E44E}" type="slidenum">
              <a:rPr lang="it-IT" smtClean="0"/>
              <a:pPr/>
              <a:t>5</a:t>
            </a:fld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2560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EA172AE-FFB0-4921-BCFF-B01F417A4AFE}" type="slidenum">
              <a:rPr lang="it-IT" smtClean="0"/>
              <a:pPr/>
              <a:t>6</a:t>
            </a:fld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26628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7C49793-6BBD-4EA6-B172-9D9EB29363D2}" type="slidenum">
              <a:rPr lang="it-IT" smtClean="0"/>
              <a:pPr/>
              <a:t>7</a:t>
            </a:fld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2765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AC7EB29-13BE-4322-AFCE-89B35BB88A23}" type="slidenum">
              <a:rPr lang="it-IT" smtClean="0"/>
              <a:pPr/>
              <a:t>8</a:t>
            </a:fld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it-IT" smtClean="0"/>
          </a:p>
        </p:txBody>
      </p:sp>
      <p:sp>
        <p:nvSpPr>
          <p:cNvPr id="28676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E609E60-044D-4077-BB94-00C3CB872D19}" type="slidenum">
              <a:rPr lang="it-IT" smtClean="0"/>
              <a:pPr/>
              <a:t>9</a:t>
            </a:fld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954E3-389B-4F55-B123-3FE82955FB0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7EBF53-DA7F-4649-897C-101B29B6872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AAD856-8952-4713-A1CC-4AD8C48B86E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7AF0B-C24B-4CA0-A512-6154ABF4DE0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D5FD1E-0EFF-4F69-9833-C675B1115F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7D687-18CD-4E71-9774-6BF05B56367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7D8F3-2BCD-4B94-8E3D-0A00F9E999E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A20DB-FE0C-499A-B375-A3A5C21361B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9F2385-9DF7-4053-AFFE-1BBB1E35EE4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367B2-96B9-4E79-8215-E8378C4CA9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5CF1C3-276F-4EB3-BBA8-E40B64825B2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33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6E2C4CCD-ABB9-45E7-8807-AF28B1A6382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gif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gif"/><Relationship Id="rId4" Type="http://schemas.openxmlformats.org/officeDocument/2006/relationships/image" Target="../media/image10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gif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gif"/><Relationship Id="rId7" Type="http://schemas.openxmlformats.org/officeDocument/2006/relationships/image" Target="../media/image2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gif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8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gif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8" name="Text Box 6"/>
          <p:cNvSpPr txBox="1">
            <a:spLocks noChangeArrowheads="1"/>
          </p:cNvSpPr>
          <p:nvPr/>
        </p:nvSpPr>
        <p:spPr bwMode="auto">
          <a:xfrm>
            <a:off x="1000125" y="333375"/>
            <a:ext cx="6929438" cy="642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it-IT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“I PRINCIPI NUTRITIVI”</a:t>
            </a:r>
          </a:p>
          <a:p>
            <a:pPr algn="ctr"/>
            <a:r>
              <a:rPr lang="it-IT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</a:t>
            </a:r>
          </a:p>
          <a:p>
            <a:pPr algn="ctr"/>
            <a:r>
              <a:rPr lang="it-IT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“GLI ALIMENTI”</a:t>
            </a:r>
          </a:p>
          <a:p>
            <a:pPr algn="ctr"/>
            <a:endParaRPr lang="it-IT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/>
            <a:r>
              <a:rPr lang="it-IT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		</a:t>
            </a:r>
          </a:p>
          <a:p>
            <a:pPr algn="ctr"/>
            <a:endParaRPr lang="it-IT" sz="18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/>
            <a:r>
              <a:rPr lang="it-IT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		SCUOLA MEDIA STATALE</a:t>
            </a:r>
          </a:p>
          <a:p>
            <a:pPr algn="ctr"/>
            <a:r>
              <a:rPr lang="it-IT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		“A. MANZONI”</a:t>
            </a:r>
          </a:p>
          <a:p>
            <a:pPr algn="ctr"/>
            <a:r>
              <a:rPr lang="it-IT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		A.S 2009/2010</a:t>
            </a:r>
          </a:p>
          <a:p>
            <a:pPr algn="ctr"/>
            <a:r>
              <a:rPr lang="it-IT" sz="18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			CLASSE IIIB</a:t>
            </a:r>
          </a:p>
          <a:p>
            <a:pPr algn="ctr"/>
            <a:endParaRPr lang="it-IT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/>
            <a:endParaRPr lang="it-IT" sz="4400" b="1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3" name="Text Box 3"/>
          <p:cNvSpPr txBox="1">
            <a:spLocks noChangeArrowheads="1"/>
          </p:cNvSpPr>
          <p:nvPr/>
        </p:nvSpPr>
        <p:spPr bwMode="auto">
          <a:xfrm>
            <a:off x="838200" y="2590800"/>
            <a:ext cx="6710363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6600" b="1">
                <a:solidFill>
                  <a:srgbClr val="CC66FF"/>
                </a:solidFill>
                <a:latin typeface="Arial Black" pitchFamily="34" charset="0"/>
              </a:rPr>
              <a:t>CARBOIDRATI</a:t>
            </a:r>
          </a:p>
        </p:txBody>
      </p:sp>
      <p:pic>
        <p:nvPicPr>
          <p:cNvPr id="11267" name="Picture 4" descr="C:\WINDOWS\Desktop\pepa\Bambini8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838200"/>
            <a:ext cx="993775" cy="170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8" name="Text Box 5"/>
          <p:cNvSpPr txBox="1">
            <a:spLocks noChangeArrowheads="1"/>
          </p:cNvSpPr>
          <p:nvPr/>
        </p:nvSpPr>
        <p:spPr bwMode="auto">
          <a:xfrm>
            <a:off x="2667000" y="3581400"/>
            <a:ext cx="184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 sz="2800">
              <a:solidFill>
                <a:srgbClr val="FF0000"/>
              </a:solidFill>
              <a:latin typeface="Comic Sans MS" pitchFamily="66" charset="0"/>
            </a:endParaRPr>
          </a:p>
          <a:p>
            <a:endParaRPr lang="it-IT">
              <a:latin typeface="Comic Sans MS" pitchFamily="66" charset="0"/>
            </a:endParaRPr>
          </a:p>
        </p:txBody>
      </p:sp>
      <p:pic>
        <p:nvPicPr>
          <p:cNvPr id="11269" name="Picture 6" descr="C:\WINDOWS\Desktop\pepa\CIBO1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962400"/>
            <a:ext cx="137953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0" name="Picture 7" descr="C:\WINDOWS\Desktop\pepa\CIBO25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4419600"/>
            <a:ext cx="11080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29" name="Text Box 9"/>
          <p:cNvSpPr txBox="1">
            <a:spLocks noChangeArrowheads="1"/>
          </p:cNvSpPr>
          <p:nvPr/>
        </p:nvSpPr>
        <p:spPr bwMode="auto">
          <a:xfrm>
            <a:off x="2286000" y="4953000"/>
            <a:ext cx="4495800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6600">
                <a:solidFill>
                  <a:srgbClr val="0066FF"/>
                </a:solidFill>
                <a:latin typeface="Arial Black" pitchFamily="34" charset="0"/>
              </a:rPr>
              <a:t>GLUCIDI</a:t>
            </a:r>
          </a:p>
        </p:txBody>
      </p:sp>
      <p:sp>
        <p:nvSpPr>
          <p:cNvPr id="11272" name="Text Box 12"/>
          <p:cNvSpPr txBox="1">
            <a:spLocks noChangeArrowheads="1"/>
          </p:cNvSpPr>
          <p:nvPr/>
        </p:nvSpPr>
        <p:spPr bwMode="auto">
          <a:xfrm>
            <a:off x="3733800" y="1524000"/>
            <a:ext cx="8620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800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1273" name="Text Box 14"/>
          <p:cNvSpPr txBox="1">
            <a:spLocks noChangeArrowheads="1"/>
          </p:cNvSpPr>
          <p:nvPr/>
        </p:nvSpPr>
        <p:spPr bwMode="auto">
          <a:xfrm>
            <a:off x="3810000" y="3657600"/>
            <a:ext cx="938213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800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11274" name="WordArt 16"/>
          <p:cNvSpPr>
            <a:spLocks noChangeArrowheads="1" noChangeShapeType="1" noTextEdit="1"/>
          </p:cNvSpPr>
          <p:nvPr/>
        </p:nvSpPr>
        <p:spPr bwMode="auto">
          <a:xfrm>
            <a:off x="2057400" y="381000"/>
            <a:ext cx="4267200" cy="1371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it-IT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Zuccheri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3" grpId="0" autoUpdateAnimBg="0"/>
      <p:bldP spid="81929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026"/>
          <p:cNvSpPr txBox="1">
            <a:spLocks noChangeArrowheads="1"/>
          </p:cNvSpPr>
          <p:nvPr/>
        </p:nvSpPr>
        <p:spPr bwMode="auto">
          <a:xfrm>
            <a:off x="1447800" y="3124200"/>
            <a:ext cx="184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 sz="2800">
              <a:solidFill>
                <a:srgbClr val="FFFF66"/>
              </a:solidFill>
              <a:latin typeface="Comic Sans MS" pitchFamily="66" charset="0"/>
            </a:endParaRPr>
          </a:p>
          <a:p>
            <a:endParaRPr lang="it-IT" sz="2800">
              <a:solidFill>
                <a:srgbClr val="FFFF66"/>
              </a:solidFill>
              <a:latin typeface="Comic Sans MS" pitchFamily="66" charset="0"/>
            </a:endParaRPr>
          </a:p>
        </p:txBody>
      </p:sp>
      <p:sp>
        <p:nvSpPr>
          <p:cNvPr id="28675" name="Text Box 1027"/>
          <p:cNvSpPr txBox="1">
            <a:spLocks noChangeArrowheads="1"/>
          </p:cNvSpPr>
          <p:nvPr/>
        </p:nvSpPr>
        <p:spPr bwMode="auto">
          <a:xfrm>
            <a:off x="838200" y="2362200"/>
            <a:ext cx="4046538" cy="64135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3600">
                <a:solidFill>
                  <a:srgbClr val="FFFF66"/>
                </a:solidFill>
                <a:latin typeface="Comic Sans MS" pitchFamily="66" charset="0"/>
              </a:rPr>
              <a:t>Danno ENERGIA!!!</a:t>
            </a:r>
          </a:p>
        </p:txBody>
      </p:sp>
      <p:pic>
        <p:nvPicPr>
          <p:cNvPr id="12292" name="Picture 1028" descr="C:\Documenti\GARDEN\Progetto Bagheria\immagini x lezioni bimbi\alighieri_file\carboi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28600"/>
            <a:ext cx="2471738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WordArt 1029"/>
          <p:cNvSpPr>
            <a:spLocks noChangeArrowheads="1" noChangeShapeType="1" noTextEdit="1"/>
          </p:cNvSpPr>
          <p:nvPr/>
        </p:nvSpPr>
        <p:spPr bwMode="auto">
          <a:xfrm>
            <a:off x="609600" y="304800"/>
            <a:ext cx="4267200" cy="1371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it-IT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Zuccheri</a:t>
            </a:r>
          </a:p>
        </p:txBody>
      </p:sp>
      <p:pic>
        <p:nvPicPr>
          <p:cNvPr id="12294" name="Picture 1031" descr="C:\Documenti\dottorato pagape\IMMAGINI GIF\cibi energetici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4400" y="3352800"/>
            <a:ext cx="40005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5" name="Picture 1032" descr="C:\WINDOWS\Desktop\pepa\benzina-macchina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038600"/>
            <a:ext cx="202723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uore 7"/>
          <p:cNvSpPr/>
          <p:nvPr/>
        </p:nvSpPr>
        <p:spPr>
          <a:xfrm>
            <a:off x="2714625" y="3286125"/>
            <a:ext cx="2286000" cy="17145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t-IT" sz="1400" b="1" dirty="0">
                <a:solidFill>
                  <a:srgbClr val="FFFF00"/>
                </a:solidFill>
                <a:latin typeface="Comic Sans MS" pitchFamily="66" charset="0"/>
              </a:rPr>
              <a:t>1 grammo di</a:t>
            </a:r>
          </a:p>
          <a:p>
            <a:pPr>
              <a:defRPr/>
            </a:pPr>
            <a:r>
              <a:rPr lang="it-IT" sz="1400" b="1" dirty="0">
                <a:solidFill>
                  <a:srgbClr val="FFFF00"/>
                </a:solidFill>
                <a:latin typeface="Comic Sans MS" pitchFamily="66" charset="0"/>
              </a:rPr>
              <a:t>zucchero</a:t>
            </a:r>
          </a:p>
          <a:p>
            <a:pPr>
              <a:defRPr/>
            </a:pPr>
            <a:r>
              <a:rPr lang="it-IT" sz="1400" b="1" dirty="0">
                <a:solidFill>
                  <a:srgbClr val="FFFF00"/>
                </a:solidFill>
                <a:latin typeface="Comic Sans MS" pitchFamily="66" charset="0"/>
              </a:rPr>
              <a:t>Fornisce 4 </a:t>
            </a:r>
            <a:r>
              <a:rPr lang="it-IT" sz="1400" b="1" dirty="0" err="1">
                <a:solidFill>
                  <a:srgbClr val="FFFF00"/>
                </a:solidFill>
                <a:latin typeface="Comic Sans MS" pitchFamily="66" charset="0"/>
              </a:rPr>
              <a:t>cal</a:t>
            </a:r>
            <a:r>
              <a:rPr lang="it-IT" sz="1400" b="1" dirty="0">
                <a:solidFill>
                  <a:srgbClr val="FFFF00"/>
                </a:solidFill>
                <a:latin typeface="Comic Sans MS" pitchFamily="66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86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animBg="1" autoUpdateAnimBg="0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1981200" y="1905000"/>
            <a:ext cx="45243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b="1" u="sng">
                <a:solidFill>
                  <a:srgbClr val="CC66FF"/>
                </a:solidFill>
                <a:latin typeface="Comic Sans MS" pitchFamily="66" charset="0"/>
              </a:rPr>
              <a:t>ZUCCHERI SEMPLICI</a:t>
            </a:r>
          </a:p>
        </p:txBody>
      </p:sp>
      <p:pic>
        <p:nvPicPr>
          <p:cNvPr id="13315" name="Picture 4" descr="C:\WINDOWS\Desktop\pepa\Bambini81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838200"/>
            <a:ext cx="993775" cy="170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5"/>
          <p:cNvSpPr txBox="1">
            <a:spLocks noChangeArrowheads="1"/>
          </p:cNvSpPr>
          <p:nvPr/>
        </p:nvSpPr>
        <p:spPr bwMode="auto">
          <a:xfrm>
            <a:off x="2667000" y="3581400"/>
            <a:ext cx="18415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it-IT" sz="2800">
              <a:solidFill>
                <a:srgbClr val="FF0000"/>
              </a:solidFill>
              <a:latin typeface="Comic Sans MS" pitchFamily="66" charset="0"/>
            </a:endParaRPr>
          </a:p>
          <a:p>
            <a:endParaRPr lang="it-IT">
              <a:latin typeface="Comic Sans MS" pitchFamily="66" charset="0"/>
            </a:endParaRPr>
          </a:p>
        </p:txBody>
      </p:sp>
      <p:pic>
        <p:nvPicPr>
          <p:cNvPr id="13317" name="Picture 6" descr="C:\WINDOWS\Desktop\pepa\CIBO16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3962400"/>
            <a:ext cx="1379538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7" descr="C:\WINDOWS\Desktop\pepa\CIBO25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2800" y="4419600"/>
            <a:ext cx="1108075" cy="18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1752600" y="3276600"/>
            <a:ext cx="49196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FORNISCONO RAPIDAMENTE </a:t>
            </a:r>
          </a:p>
          <a:p>
            <a:pPr algn="ctr"/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TANTA ENERGIA</a:t>
            </a:r>
          </a:p>
        </p:txBody>
      </p: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2438400" y="2590800"/>
            <a:ext cx="14859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800">
                <a:solidFill>
                  <a:srgbClr val="0066FF"/>
                </a:solidFill>
              </a:rPr>
              <a:t>Glucosio</a:t>
            </a: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4724400" y="2667000"/>
            <a:ext cx="14255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>
                <a:solidFill>
                  <a:srgbClr val="00CC66"/>
                </a:solidFill>
              </a:rPr>
              <a:t>FRUTTOSIO</a:t>
            </a:r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2390775" y="4419600"/>
            <a:ext cx="3792538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800">
                <a:solidFill>
                  <a:srgbClr val="FF0000"/>
                </a:solidFill>
              </a:rPr>
              <a:t>Dove si trovano:</a:t>
            </a:r>
          </a:p>
          <a:p>
            <a:pPr algn="ctr"/>
            <a:r>
              <a:rPr lang="it-IT" sz="2800">
                <a:solidFill>
                  <a:srgbClr val="0066FF"/>
                </a:solidFill>
              </a:rPr>
              <a:t>Frutta</a:t>
            </a:r>
          </a:p>
          <a:p>
            <a:pPr algn="ctr"/>
            <a:r>
              <a:rPr lang="it-IT" sz="2800">
                <a:solidFill>
                  <a:srgbClr val="0066FF"/>
                </a:solidFill>
              </a:rPr>
              <a:t>Dolciumi</a:t>
            </a:r>
          </a:p>
          <a:p>
            <a:pPr algn="ctr"/>
            <a:r>
              <a:rPr lang="it-IT" sz="2800">
                <a:solidFill>
                  <a:srgbClr val="0066FF"/>
                </a:solidFill>
              </a:rPr>
              <a:t>(gelato, caramelle, creme,</a:t>
            </a:r>
          </a:p>
          <a:p>
            <a:pPr algn="ctr"/>
            <a:r>
              <a:rPr lang="it-IT" sz="2800">
                <a:solidFill>
                  <a:srgbClr val="0066FF"/>
                </a:solidFill>
              </a:rPr>
              <a:t>miele, marmellata)</a:t>
            </a:r>
          </a:p>
        </p:txBody>
      </p:sp>
      <p:sp>
        <p:nvSpPr>
          <p:cNvPr id="13323" name="WordArt 17"/>
          <p:cNvSpPr>
            <a:spLocks noChangeArrowheads="1" noChangeShapeType="1" noTextEdit="1"/>
          </p:cNvSpPr>
          <p:nvPr/>
        </p:nvSpPr>
        <p:spPr bwMode="auto">
          <a:xfrm>
            <a:off x="2133600" y="304800"/>
            <a:ext cx="4267200" cy="1371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it-IT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Zuccheri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7" grpId="0" autoUpdateAnimBg="0"/>
      <p:bldP spid="2058" grpId="0" autoUpdateAnimBg="0"/>
      <p:bldP spid="2059" grpId="0" autoUpdateAnimBg="0"/>
      <p:bldP spid="206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1447800" y="3124200"/>
            <a:ext cx="3148013" cy="2227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800">
                <a:solidFill>
                  <a:srgbClr val="FFFF66"/>
                </a:solidFill>
                <a:latin typeface="Comic Sans MS" pitchFamily="66" charset="0"/>
              </a:rPr>
              <a:t>- Pane</a:t>
            </a:r>
            <a:r>
              <a:rPr lang="it-IT" sz="2800">
                <a:latin typeface="Comic Sans MS" pitchFamily="66" charset="0"/>
              </a:rPr>
              <a:t> </a:t>
            </a:r>
          </a:p>
          <a:p>
            <a:r>
              <a:rPr lang="it-IT" sz="2800">
                <a:latin typeface="Comic Sans MS" pitchFamily="66" charset="0"/>
              </a:rPr>
              <a:t>  </a:t>
            </a:r>
            <a:r>
              <a:rPr lang="it-IT" sz="2800">
                <a:solidFill>
                  <a:srgbClr val="FFFF66"/>
                </a:solidFill>
                <a:latin typeface="Comic Sans MS" pitchFamily="66" charset="0"/>
              </a:rPr>
              <a:t>crackers </a:t>
            </a:r>
          </a:p>
          <a:p>
            <a:r>
              <a:rPr lang="it-IT" sz="2800">
                <a:solidFill>
                  <a:srgbClr val="FFFF66"/>
                </a:solidFill>
                <a:latin typeface="Comic Sans MS" pitchFamily="66" charset="0"/>
              </a:rPr>
              <a:t>  fette biscottate</a:t>
            </a:r>
          </a:p>
          <a:p>
            <a:r>
              <a:rPr lang="it-IT" sz="2800">
                <a:solidFill>
                  <a:srgbClr val="FFFF66"/>
                </a:solidFill>
                <a:latin typeface="Comic Sans MS" pitchFamily="66" charset="0"/>
              </a:rPr>
              <a:t>  biscotti</a:t>
            </a:r>
          </a:p>
          <a:p>
            <a:r>
              <a:rPr lang="it-IT" sz="2800">
                <a:solidFill>
                  <a:schemeClr val="bg1"/>
                </a:solidFill>
                <a:latin typeface="Comic Sans MS" pitchFamily="66" charset="0"/>
              </a:rPr>
              <a:t>- Pasta, riso</a:t>
            </a:r>
          </a:p>
        </p:txBody>
      </p:sp>
      <p:pic>
        <p:nvPicPr>
          <p:cNvPr id="14339" name="Picture 8" descr="C:\WINDOWS\Desktop\pepa\pa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3505200"/>
            <a:ext cx="2209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11" descr="C:\Documenti\GARDEN\immag. pasta\grissin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3000" y="5105400"/>
            <a:ext cx="1193800" cy="127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12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29600" y="838200"/>
            <a:ext cx="609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13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609600"/>
            <a:ext cx="609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14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1600200"/>
            <a:ext cx="6477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4" name="Picture 15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39000" y="457200"/>
            <a:ext cx="7239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Picture 16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3032125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Picture 17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47800" y="2057400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7" name="Picture 18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696200" y="2286000"/>
            <a:ext cx="609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8" name="Picture 19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57800" y="4038600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9" name="Picture 20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5715000"/>
            <a:ext cx="6096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21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35814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Picture 22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38600" y="5562600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2" name="Picture 23" descr="C:\Documenti\GARDEN\immag. pasta\farfalletta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91400" y="1676400"/>
            <a:ext cx="5334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3" name="Picture 24" descr="C:\WINDOWS\Desktop\pepa\topi con pane.gif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3400" y="5638800"/>
            <a:ext cx="2797175" cy="78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98" name="Rectangle 26"/>
          <p:cNvSpPr>
            <a:spLocks noChangeArrowheads="1"/>
          </p:cNvSpPr>
          <p:nvPr/>
        </p:nvSpPr>
        <p:spPr bwMode="auto">
          <a:xfrm>
            <a:off x="3962400" y="2743200"/>
            <a:ext cx="117633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>
                <a:solidFill>
                  <a:srgbClr val="FF0000"/>
                </a:solidFill>
              </a:rPr>
              <a:t>Amido</a:t>
            </a:r>
          </a:p>
        </p:txBody>
      </p:sp>
      <p:sp>
        <p:nvSpPr>
          <p:cNvPr id="14355" name="WordArt 27"/>
          <p:cNvSpPr>
            <a:spLocks noChangeArrowheads="1" noChangeShapeType="1" noTextEdit="1"/>
          </p:cNvSpPr>
          <p:nvPr/>
        </p:nvSpPr>
        <p:spPr bwMode="auto">
          <a:xfrm>
            <a:off x="2362200" y="304800"/>
            <a:ext cx="4267200" cy="13716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it-IT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Zuccheri</a:t>
            </a:r>
          </a:p>
        </p:txBody>
      </p:sp>
      <p:sp>
        <p:nvSpPr>
          <p:cNvPr id="14356" name="Text Box 28"/>
          <p:cNvSpPr txBox="1">
            <a:spLocks noChangeArrowheads="1"/>
          </p:cNvSpPr>
          <p:nvPr/>
        </p:nvSpPr>
        <p:spPr bwMode="auto">
          <a:xfrm>
            <a:off x="2133600" y="2057400"/>
            <a:ext cx="4908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b="1" u="sng">
                <a:solidFill>
                  <a:schemeClr val="accent2"/>
                </a:solidFill>
                <a:latin typeface="Comic Sans MS" pitchFamily="66" charset="0"/>
              </a:rPr>
              <a:t>ZUCCHERI COMPLESSI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 autoUpdateAnimBg="0"/>
      <p:bldP spid="309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6096000" y="1066800"/>
            <a:ext cx="1876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FUNZIONI</a:t>
            </a:r>
          </a:p>
        </p:txBody>
      </p:sp>
      <p:pic>
        <p:nvPicPr>
          <p:cNvPr id="15363" name="Picture 4" descr="C:\Documenti\dottorato pagape\IMMAGINI GIF\muro proteine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209800"/>
            <a:ext cx="4648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WordArt 7"/>
          <p:cNvSpPr>
            <a:spLocks noChangeArrowheads="1" noChangeShapeType="1" noTextEdit="1"/>
          </p:cNvSpPr>
          <p:nvPr/>
        </p:nvSpPr>
        <p:spPr bwMode="auto">
          <a:xfrm>
            <a:off x="762000" y="457200"/>
            <a:ext cx="4048125" cy="1195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CCCCFF"/>
                    </a:gs>
                    <a:gs pos="50000">
                      <a:srgbClr val="CC66FF"/>
                    </a:gs>
                    <a:gs pos="100000">
                      <a:srgbClr val="CCCCFF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PROTEINE</a:t>
            </a:r>
          </a:p>
        </p:txBody>
      </p:sp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5257800" y="1905000"/>
            <a:ext cx="3581400" cy="331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it-IT" sz="2400">
                <a:solidFill>
                  <a:srgbClr val="FFFF00"/>
                </a:solidFill>
                <a:latin typeface="Comic Sans MS" pitchFamily="66" charset="0"/>
              </a:rPr>
              <a:t>Servono a costruire i tessuti del corpo.</a:t>
            </a:r>
          </a:p>
          <a:p>
            <a:pPr>
              <a:lnSpc>
                <a:spcPct val="70000"/>
              </a:lnSpc>
            </a:pPr>
            <a:endParaRPr lang="it-IT" sz="240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lnSpc>
                <a:spcPct val="80000"/>
              </a:lnSpc>
            </a:pPr>
            <a:r>
              <a:rPr lang="it-IT" sz="2400">
                <a:solidFill>
                  <a:srgbClr val="FFFF00"/>
                </a:solidFill>
                <a:latin typeface="Comic Sans MS" pitchFamily="66" charset="0"/>
              </a:rPr>
              <a:t>Fanno parte del sistema immunitario, per la difesa dell’organismo.</a:t>
            </a:r>
          </a:p>
          <a:p>
            <a:pPr>
              <a:lnSpc>
                <a:spcPct val="70000"/>
              </a:lnSpc>
            </a:pPr>
            <a:endParaRPr lang="it-IT" sz="240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lnSpc>
                <a:spcPct val="70000"/>
              </a:lnSpc>
            </a:pPr>
            <a:r>
              <a:rPr lang="it-IT" sz="2400">
                <a:solidFill>
                  <a:srgbClr val="FFFF00"/>
                </a:solidFill>
                <a:latin typeface="Comic Sans MS" pitchFamily="66" charset="0"/>
              </a:rPr>
              <a:t>Alcune hanno funzione di ormoni.</a:t>
            </a:r>
          </a:p>
          <a:p>
            <a:pPr>
              <a:lnSpc>
                <a:spcPct val="70000"/>
              </a:lnSpc>
            </a:pPr>
            <a:endParaRPr lang="it-IT" sz="2400">
              <a:solidFill>
                <a:srgbClr val="FFFF00"/>
              </a:solidFill>
              <a:latin typeface="Comic Sans MS" pitchFamily="66" charset="0"/>
            </a:endParaRPr>
          </a:p>
          <a:p>
            <a:pPr>
              <a:lnSpc>
                <a:spcPct val="70000"/>
              </a:lnSpc>
            </a:pPr>
            <a:r>
              <a:rPr lang="it-IT" sz="2400">
                <a:solidFill>
                  <a:srgbClr val="FFFF00"/>
                </a:solidFill>
                <a:latin typeface="Comic Sans MS" pitchFamily="66" charset="0"/>
              </a:rPr>
              <a:t>Alcune hanno funzione di enzimi.</a:t>
            </a:r>
          </a:p>
        </p:txBody>
      </p:sp>
      <p:sp>
        <p:nvSpPr>
          <p:cNvPr id="15366" name="Text Box 9"/>
          <p:cNvSpPr txBox="1">
            <a:spLocks noChangeArrowheads="1"/>
          </p:cNvSpPr>
          <p:nvPr/>
        </p:nvSpPr>
        <p:spPr bwMode="auto">
          <a:xfrm>
            <a:off x="1905000" y="5668963"/>
            <a:ext cx="571976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b="1">
                <a:solidFill>
                  <a:srgbClr val="FFFF00"/>
                </a:solidFill>
                <a:latin typeface="Arial Narrow" pitchFamily="34" charset="0"/>
              </a:rPr>
              <a:t>Sono formate da tanti AMINOACIDI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ttangolo 1"/>
          <p:cNvSpPr>
            <a:spLocks noChangeArrowheads="1"/>
          </p:cNvSpPr>
          <p:nvPr/>
        </p:nvSpPr>
        <p:spPr bwMode="auto">
          <a:xfrm>
            <a:off x="642938" y="285750"/>
            <a:ext cx="771525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SONO I MATTONI DEL CORPO E SONO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COSTITUITE DA CIRCA 20 AMMINOACIDI, 8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DEI QUALI SONO DETTI “ESSENZIALI”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PERCHE’ DEVONO ESSERE INTRODOTTI CON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GLI ALIMENTI. SONO PRESENTI, QUASI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ESCLUSIVAMENTE, NEGLI ALIMENTI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D’ORIGINE ANIMALE. LE PROTEINE CHE LI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CONTENGONO SONO DETTE “NOBILI”.</a:t>
            </a: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3" y="3643313"/>
            <a:ext cx="3857625" cy="273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63" y="3643313"/>
            <a:ext cx="2928937" cy="221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llaDiTesto 4"/>
          <p:cNvSpPr txBox="1">
            <a:spLocks noChangeArrowheads="1"/>
          </p:cNvSpPr>
          <p:nvPr/>
        </p:nvSpPr>
        <p:spPr bwMode="auto">
          <a:xfrm>
            <a:off x="428625" y="5929313"/>
            <a:ext cx="4429125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 b="1">
                <a:solidFill>
                  <a:srgbClr val="FF0000"/>
                </a:solidFill>
                <a:latin typeface="Comic Sans MS" pitchFamily="66" charset="0"/>
              </a:rPr>
              <a:t>PRINCIPALI ALIMENTI    	PROTEICI</a:t>
            </a:r>
          </a:p>
        </p:txBody>
      </p:sp>
      <p:sp>
        <p:nvSpPr>
          <p:cNvPr id="16390" name="CasellaDiTesto 5"/>
          <p:cNvSpPr txBox="1">
            <a:spLocks noChangeArrowheads="1"/>
          </p:cNvSpPr>
          <p:nvPr/>
        </p:nvSpPr>
        <p:spPr bwMode="auto">
          <a:xfrm>
            <a:off x="1071563" y="3357563"/>
            <a:ext cx="2928937" cy="3381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1600" b="1">
                <a:solidFill>
                  <a:srgbClr val="FF0000"/>
                </a:solidFill>
                <a:latin typeface="Comic Sans MS" pitchFamily="66" charset="0"/>
              </a:rPr>
              <a:t>LATTE E DERIVATI</a:t>
            </a:r>
          </a:p>
        </p:txBody>
      </p:sp>
      <p:sp>
        <p:nvSpPr>
          <p:cNvPr id="7" name="Stella a 5 punte 6"/>
          <p:cNvSpPr/>
          <p:nvPr/>
        </p:nvSpPr>
        <p:spPr>
          <a:xfrm>
            <a:off x="214313" y="5786438"/>
            <a:ext cx="357187" cy="28575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8" name="Stella a 5 punte 7"/>
          <p:cNvSpPr/>
          <p:nvPr/>
        </p:nvSpPr>
        <p:spPr>
          <a:xfrm>
            <a:off x="785813" y="3286125"/>
            <a:ext cx="357187" cy="428625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9" name="Stella a 5 punte 8"/>
          <p:cNvSpPr/>
          <p:nvPr/>
        </p:nvSpPr>
        <p:spPr>
          <a:xfrm>
            <a:off x="4714875" y="3571875"/>
            <a:ext cx="500063" cy="50006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4"/>
          <p:cNvSpPr>
            <a:spLocks noChangeArrowheads="1" noChangeShapeType="1" noTextEdit="1"/>
          </p:cNvSpPr>
          <p:nvPr/>
        </p:nvSpPr>
        <p:spPr bwMode="auto">
          <a:xfrm>
            <a:off x="1219200" y="609600"/>
            <a:ext cx="4048125" cy="11953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9525">
                  <a:noFill/>
                  <a:round/>
                  <a:headEnd/>
                  <a:tailEnd/>
                </a:ln>
                <a:gradFill rotWithShape="1">
                  <a:gsLst>
                    <a:gs pos="0">
                      <a:srgbClr val="CCCCFF"/>
                    </a:gs>
                    <a:gs pos="50000">
                      <a:srgbClr val="CC66FF"/>
                    </a:gs>
                    <a:gs pos="100000">
                      <a:srgbClr val="CCCCFF"/>
                    </a:gs>
                  </a:gsLst>
                  <a:lin ang="2700000" scaled="1"/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PROTEINE</a:t>
            </a:r>
          </a:p>
        </p:txBody>
      </p:sp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5654675" y="2819400"/>
            <a:ext cx="3387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b="1">
                <a:solidFill>
                  <a:srgbClr val="FF0000"/>
                </a:solidFill>
                <a:latin typeface="Comic Sans MS" pitchFamily="66" charset="0"/>
              </a:rPr>
              <a:t>PROTEINE ANIMALI</a:t>
            </a:r>
            <a:endParaRPr lang="it-IT" sz="2400" b="1">
              <a:solidFill>
                <a:srgbClr val="009999"/>
              </a:solidFill>
              <a:latin typeface="Comic Sans MS" pitchFamily="66" charset="0"/>
            </a:endParaRPr>
          </a:p>
        </p:txBody>
      </p:sp>
      <p:pic>
        <p:nvPicPr>
          <p:cNvPr id="17412" name="Picture 7" descr="poulet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2362200"/>
            <a:ext cx="1839913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3" name="Rectangle 10"/>
          <p:cNvSpPr>
            <a:spLocks noChangeArrowheads="1"/>
          </p:cNvSpPr>
          <p:nvPr/>
        </p:nvSpPr>
        <p:spPr bwMode="auto">
          <a:xfrm>
            <a:off x="3813175" y="2765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7414" name="Rectangle 11"/>
          <p:cNvSpPr>
            <a:spLocks noChangeArrowheads="1"/>
          </p:cNvSpPr>
          <p:nvPr/>
        </p:nvSpPr>
        <p:spPr bwMode="auto">
          <a:xfrm>
            <a:off x="3813175" y="2765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7415" name="Rectangle 12"/>
          <p:cNvSpPr>
            <a:spLocks noChangeArrowheads="1"/>
          </p:cNvSpPr>
          <p:nvPr/>
        </p:nvSpPr>
        <p:spPr bwMode="auto">
          <a:xfrm>
            <a:off x="3813175" y="2765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pic>
        <p:nvPicPr>
          <p:cNvPr id="17416" name="Picture 17" descr="C:\WINDOWS\Desktop\pepa\piatto con fiorentina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2286000"/>
            <a:ext cx="1524000" cy="142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18" descr="C:\WINDOWS\Desktop\pepa\uovo suicida.gif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629400" y="0"/>
            <a:ext cx="904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22" descr="C:\Documenti\GARDEN\immag. pasta\panino2.jpg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4114800"/>
            <a:ext cx="19653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23" descr="C:\Documenti\GARDEN\Immagini\legumi1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85800" y="4038600"/>
            <a:ext cx="2347913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1" name="Text Box 25"/>
          <p:cNvSpPr txBox="1">
            <a:spLocks noChangeArrowheads="1"/>
          </p:cNvSpPr>
          <p:nvPr/>
        </p:nvSpPr>
        <p:spPr bwMode="auto">
          <a:xfrm>
            <a:off x="5654675" y="4419600"/>
            <a:ext cx="3489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 b="1">
                <a:solidFill>
                  <a:srgbClr val="009999"/>
                </a:solidFill>
                <a:latin typeface="Comic Sans MS" pitchFamily="66" charset="0"/>
              </a:rPr>
              <a:t>PROTEINE VEGETALI</a:t>
            </a:r>
          </a:p>
        </p:txBody>
      </p:sp>
      <p:sp>
        <p:nvSpPr>
          <p:cNvPr id="13" name="Cuore 12"/>
          <p:cNvSpPr/>
          <p:nvPr/>
        </p:nvSpPr>
        <p:spPr>
          <a:xfrm>
            <a:off x="5643563" y="428625"/>
            <a:ext cx="3000375" cy="1700213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00" b="1" dirty="0">
                <a:solidFill>
                  <a:srgbClr val="FFFF00"/>
                </a:solidFill>
                <a:latin typeface="Comic Sans MS" pitchFamily="66" charset="0"/>
              </a:rPr>
              <a:t>FORNISCONO </a:t>
            </a:r>
          </a:p>
          <a:p>
            <a:pPr algn="ctr">
              <a:defRPr/>
            </a:pPr>
            <a:r>
              <a:rPr lang="it-IT" sz="1800" b="1" dirty="0">
                <a:solidFill>
                  <a:srgbClr val="FFFF00"/>
                </a:solidFill>
                <a:latin typeface="Comic Sans MS" pitchFamily="66" charset="0"/>
              </a:rPr>
              <a:t>4 </a:t>
            </a:r>
            <a:r>
              <a:rPr lang="it-IT" sz="1800" b="1" dirty="0" err="1">
                <a:solidFill>
                  <a:srgbClr val="FFFF00"/>
                </a:solidFill>
                <a:latin typeface="Comic Sans MS" pitchFamily="66" charset="0"/>
              </a:rPr>
              <a:t>CAL\g</a:t>
            </a:r>
            <a:endParaRPr lang="it-IT" sz="1800" b="1" dirty="0">
              <a:solidFill>
                <a:srgbClr val="FFFF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utoUpdateAnimBg="0"/>
      <p:bldP spid="14361" grpId="0" autoUpdateAnimBg="0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Documenti\GARDEN\Progetto Bagheria\immagini x lezioni bimbi\alighieri_file\grassi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2209800"/>
            <a:ext cx="187642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28600" y="1447800"/>
            <a:ext cx="25781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663300"/>
                </a:solidFill>
                <a:latin typeface="Comic Sans MS" pitchFamily="66" charset="0"/>
              </a:rPr>
              <a:t>Forniscono molta</a:t>
            </a:r>
          </a:p>
          <a:p>
            <a:pPr algn="ctr"/>
            <a:r>
              <a:rPr lang="it-IT" sz="2400">
                <a:solidFill>
                  <a:srgbClr val="663300"/>
                </a:solidFill>
                <a:latin typeface="Comic Sans MS" pitchFamily="66" charset="0"/>
              </a:rPr>
              <a:t>ENERGIA!!!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6172200" y="1714500"/>
            <a:ext cx="2606675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400">
                <a:solidFill>
                  <a:srgbClr val="663300"/>
                </a:solidFill>
                <a:latin typeface="Comic Sans MS" pitchFamily="66" charset="0"/>
              </a:rPr>
              <a:t>Però se se ne mangiano troppi si possono accumulare!!!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304800" y="3429000"/>
            <a:ext cx="290353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2400">
                <a:solidFill>
                  <a:srgbClr val="663300"/>
                </a:solidFill>
                <a:latin typeface="Comic Sans MS" pitchFamily="66" charset="0"/>
              </a:rPr>
              <a:t>Trasportano alcune</a:t>
            </a:r>
          </a:p>
          <a:p>
            <a:pPr algn="ctr"/>
            <a:r>
              <a:rPr lang="it-IT" sz="2400">
                <a:solidFill>
                  <a:srgbClr val="663300"/>
                </a:solidFill>
                <a:latin typeface="Comic Sans MS" pitchFamily="66" charset="0"/>
              </a:rPr>
              <a:t>vitamine.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304800" y="2743200"/>
            <a:ext cx="2984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sz="2400">
                <a:solidFill>
                  <a:srgbClr val="663300"/>
                </a:solidFill>
                <a:latin typeface="Comic Sans MS" pitchFamily="66" charset="0"/>
              </a:rPr>
              <a:t>Danno gusto al cibo.</a:t>
            </a:r>
          </a:p>
        </p:txBody>
      </p:sp>
      <p:sp>
        <p:nvSpPr>
          <p:cNvPr id="18439" name="Text Box 8"/>
          <p:cNvSpPr txBox="1">
            <a:spLocks noChangeArrowheads="1"/>
          </p:cNvSpPr>
          <p:nvPr/>
        </p:nvSpPr>
        <p:spPr bwMode="auto">
          <a:xfrm>
            <a:off x="2857500" y="4286250"/>
            <a:ext cx="5929313" cy="22463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800">
                <a:solidFill>
                  <a:srgbClr val="996633"/>
                </a:solidFill>
                <a:latin typeface="Comic Sans MS" pitchFamily="66" charset="0"/>
              </a:rPr>
              <a:t>Sono contenuti in:</a:t>
            </a:r>
          </a:p>
          <a:p>
            <a:pPr algn="ctr"/>
            <a:r>
              <a:rPr lang="it-IT" sz="2800">
                <a:solidFill>
                  <a:srgbClr val="FF0000"/>
                </a:solidFill>
                <a:latin typeface="Comic Sans MS" pitchFamily="66" charset="0"/>
              </a:rPr>
              <a:t>Burro, olio</a:t>
            </a:r>
          </a:p>
          <a:p>
            <a:pPr algn="ctr"/>
            <a:r>
              <a:rPr lang="it-IT" sz="2800">
                <a:solidFill>
                  <a:srgbClr val="3366FF"/>
                </a:solidFill>
                <a:latin typeface="Comic Sans MS" pitchFamily="66" charset="0"/>
              </a:rPr>
              <a:t>Carne grassa</a:t>
            </a:r>
            <a:r>
              <a:rPr lang="it-IT" sz="2800">
                <a:latin typeface="Comic Sans MS" pitchFamily="66" charset="0"/>
              </a:rPr>
              <a:t> </a:t>
            </a:r>
            <a:r>
              <a:rPr lang="it-IT" sz="2800">
                <a:solidFill>
                  <a:srgbClr val="996633"/>
                </a:solidFill>
                <a:latin typeface="Comic Sans MS" pitchFamily="66" charset="0"/>
              </a:rPr>
              <a:t>(salsiccia di maiale)</a:t>
            </a:r>
          </a:p>
          <a:p>
            <a:pPr algn="ctr"/>
            <a:r>
              <a:rPr lang="it-IT" sz="2800">
                <a:solidFill>
                  <a:schemeClr val="accent1"/>
                </a:solidFill>
                <a:latin typeface="Comic Sans MS" pitchFamily="66" charset="0"/>
              </a:rPr>
              <a:t>Salumi</a:t>
            </a:r>
          </a:p>
          <a:p>
            <a:pPr algn="ctr"/>
            <a:r>
              <a:rPr lang="it-IT" sz="2800">
                <a:solidFill>
                  <a:srgbClr val="9900CC"/>
                </a:solidFill>
                <a:latin typeface="Comic Sans MS" pitchFamily="66" charset="0"/>
              </a:rPr>
              <a:t>Cibi fritti</a:t>
            </a:r>
          </a:p>
        </p:txBody>
      </p:sp>
      <p:sp>
        <p:nvSpPr>
          <p:cNvPr id="18440" name="Text Box 10"/>
          <p:cNvSpPr txBox="1">
            <a:spLocks noChangeArrowheads="1"/>
          </p:cNvSpPr>
          <p:nvPr/>
        </p:nvSpPr>
        <p:spPr bwMode="auto">
          <a:xfrm>
            <a:off x="3352800" y="1524000"/>
            <a:ext cx="1974850" cy="579438"/>
          </a:xfrm>
          <a:prstGeom prst="rect">
            <a:avLst/>
          </a:prstGeom>
          <a:solidFill>
            <a:srgbClr val="996633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it-IT" b="1">
                <a:solidFill>
                  <a:srgbClr val="FFFF99"/>
                </a:solidFill>
                <a:latin typeface="Comic Sans MS" pitchFamily="66" charset="0"/>
              </a:rPr>
              <a:t>o LIPIDI</a:t>
            </a:r>
          </a:p>
        </p:txBody>
      </p:sp>
      <p:sp>
        <p:nvSpPr>
          <p:cNvPr id="18441" name="WordArt 11"/>
          <p:cNvSpPr>
            <a:spLocks noChangeArrowheads="1" noChangeShapeType="1" noTextEdit="1"/>
          </p:cNvSpPr>
          <p:nvPr/>
        </p:nvSpPr>
        <p:spPr bwMode="auto">
          <a:xfrm>
            <a:off x="2895600" y="0"/>
            <a:ext cx="2876550" cy="1519238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it-I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6633"/>
                </a:solidFill>
                <a:latin typeface="Impact"/>
              </a:rPr>
              <a:t>GRASSI</a:t>
            </a:r>
          </a:p>
        </p:txBody>
      </p:sp>
      <p:sp>
        <p:nvSpPr>
          <p:cNvPr id="11" name="Cuore 10"/>
          <p:cNvSpPr/>
          <p:nvPr/>
        </p:nvSpPr>
        <p:spPr>
          <a:xfrm>
            <a:off x="142875" y="4357688"/>
            <a:ext cx="2857500" cy="2214562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00" b="1" dirty="0">
                <a:solidFill>
                  <a:srgbClr val="FFFF00"/>
                </a:solidFill>
                <a:latin typeface="Comic Sans MS" pitchFamily="66" charset="0"/>
              </a:rPr>
              <a:t>FORNISCONO</a:t>
            </a:r>
          </a:p>
          <a:p>
            <a:pPr algn="ctr">
              <a:defRPr/>
            </a:pPr>
            <a:r>
              <a:rPr lang="it-IT" sz="1800" b="1" dirty="0">
                <a:solidFill>
                  <a:srgbClr val="FFFF00"/>
                </a:solidFill>
                <a:latin typeface="Comic Sans MS" pitchFamily="66" charset="0"/>
              </a:rPr>
              <a:t>9 </a:t>
            </a:r>
            <a:r>
              <a:rPr lang="it-IT" sz="1800" b="1" dirty="0" err="1">
                <a:solidFill>
                  <a:srgbClr val="FFFF00"/>
                </a:solidFill>
                <a:latin typeface="Comic Sans MS" pitchFamily="66" charset="0"/>
              </a:rPr>
              <a:t>CAL\g</a:t>
            </a:r>
            <a:r>
              <a:rPr lang="it-IT" sz="1800" b="1" dirty="0">
                <a:solidFill>
                  <a:srgbClr val="FFFF00"/>
                </a:solidFill>
                <a:latin typeface="Comic Sans MS" pitchFamily="66" charset="0"/>
              </a:rPr>
              <a:t>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17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7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30" dur="2000" fill="hold"/>
                                        <p:tgtEl>
                                          <p:spTgt spid="11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autoUpdateAnimBg="0"/>
      <p:bldP spid="31748" grpId="0" autoUpdateAnimBg="0"/>
      <p:bldP spid="31749" grpId="0" autoUpdateAnimBg="0"/>
      <p:bldP spid="31750" grpId="0" autoUpdateAnimBg="0"/>
      <p:bldP spid="11" grpId="0" animBg="1"/>
      <p:bldP spid="11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arbo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38288" y="3276600"/>
            <a:ext cx="1871662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 descr="protei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0" y="3200400"/>
            <a:ext cx="1981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WordArt 4"/>
          <p:cNvSpPr>
            <a:spLocks noChangeArrowheads="1" noChangeShapeType="1" noTextEdit="1"/>
          </p:cNvSpPr>
          <p:nvPr/>
        </p:nvSpPr>
        <p:spPr bwMode="auto">
          <a:xfrm>
            <a:off x="5029200" y="2667000"/>
            <a:ext cx="2811463" cy="892175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it-IT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Le proteine</a:t>
            </a:r>
          </a:p>
        </p:txBody>
      </p:sp>
      <p:pic>
        <p:nvPicPr>
          <p:cNvPr id="26629" name="Picture 5" descr="grassi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191000" y="4343400"/>
            <a:ext cx="1320800" cy="139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0" name="WordArt 6"/>
          <p:cNvSpPr>
            <a:spLocks noChangeArrowheads="1" noChangeShapeType="1" noTextEdit="1"/>
          </p:cNvSpPr>
          <p:nvPr/>
        </p:nvSpPr>
        <p:spPr bwMode="auto">
          <a:xfrm>
            <a:off x="3657600" y="5105400"/>
            <a:ext cx="2819400" cy="14478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99"/>
                </a:solidFill>
                <a:effectLst>
                  <a:outerShdw dist="45791" dir="2021404" algn="ctr" rotWithShape="0">
                    <a:srgbClr val="808080"/>
                  </a:outerShdw>
                </a:effectLst>
                <a:latin typeface="Arial Black"/>
              </a:rPr>
              <a:t>I grassi</a:t>
            </a:r>
          </a:p>
        </p:txBody>
      </p:sp>
      <p:sp>
        <p:nvSpPr>
          <p:cNvPr id="26631" name="WordArt 7"/>
          <p:cNvSpPr>
            <a:spLocks noChangeArrowheads="1" noChangeShapeType="1" noTextEdit="1"/>
          </p:cNvSpPr>
          <p:nvPr/>
        </p:nvSpPr>
        <p:spPr bwMode="auto">
          <a:xfrm>
            <a:off x="838200" y="2667000"/>
            <a:ext cx="2882900" cy="8350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it-IT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FCC00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Gli zuccheri</a:t>
            </a:r>
          </a:p>
        </p:txBody>
      </p:sp>
      <p:sp>
        <p:nvSpPr>
          <p:cNvPr id="3080" name="WordArt 8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8229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I PRINCIPI NUTRITIVI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animBg="1"/>
      <p:bldP spid="26630" grpId="0" animBg="1"/>
      <p:bldP spid="266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8"/>
          <p:cNvSpPr>
            <a:spLocks noChangeArrowheads="1" noChangeShapeType="1" noTextEdit="1"/>
          </p:cNvSpPr>
          <p:nvPr/>
        </p:nvSpPr>
        <p:spPr bwMode="auto">
          <a:xfrm>
            <a:off x="609600" y="381000"/>
            <a:ext cx="82296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Arial Black"/>
              </a:rPr>
              <a:t>I PRINCIPI NUTRITIVI</a:t>
            </a:r>
          </a:p>
        </p:txBody>
      </p:sp>
      <p:sp>
        <p:nvSpPr>
          <p:cNvPr id="27658" name="WordArt 10"/>
          <p:cNvSpPr>
            <a:spLocks noChangeArrowheads="1" noChangeShapeType="1" noTextEdit="1"/>
          </p:cNvSpPr>
          <p:nvPr/>
        </p:nvSpPr>
        <p:spPr bwMode="auto">
          <a:xfrm>
            <a:off x="762000" y="2362200"/>
            <a:ext cx="4010025" cy="141605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it-IT" sz="54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53882" dir="2700000" algn="ctr" rotWithShape="0">
                    <a:srgbClr val="9999FF"/>
                  </a:outerShdw>
                </a:effectLst>
                <a:latin typeface="Comic Sans MS"/>
              </a:rPr>
              <a:t>Sali Minerali</a:t>
            </a:r>
          </a:p>
        </p:txBody>
      </p:sp>
      <p:sp>
        <p:nvSpPr>
          <p:cNvPr id="27661" name="WordArt 13"/>
          <p:cNvSpPr>
            <a:spLocks noChangeArrowheads="1" noChangeShapeType="1" noTextEdit="1"/>
          </p:cNvSpPr>
          <p:nvPr/>
        </p:nvSpPr>
        <p:spPr bwMode="auto">
          <a:xfrm>
            <a:off x="4419600" y="5029200"/>
            <a:ext cx="2781300" cy="1200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8000" b="1" kern="10" spc="1601">
                <a:ln w="9525">
                  <a:solidFill>
                    <a:srgbClr val="3366FF"/>
                  </a:solidFill>
                  <a:round/>
                  <a:headEnd/>
                  <a:tailEnd/>
                </a:ln>
                <a:solidFill>
                  <a:srgbClr val="FFFF00"/>
                </a:solidFill>
                <a:effectLst>
                  <a:outerShdw dist="45791" dir="3378596" algn="ctr" rotWithShape="0">
                    <a:srgbClr val="4D4D4D"/>
                  </a:outerShdw>
                </a:effectLst>
                <a:latin typeface="Agency FB"/>
              </a:rPr>
              <a:t>Vitamine</a:t>
            </a:r>
          </a:p>
        </p:txBody>
      </p:sp>
      <p:pic>
        <p:nvPicPr>
          <p:cNvPr id="4101" name="Picture 15" descr="arancia sbuccia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5105400"/>
            <a:ext cx="1143000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6" descr="cavolfiore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76600" y="4038600"/>
            <a:ext cx="1143000" cy="1074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8" descr="succo con ananas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86600" y="2133600"/>
            <a:ext cx="1657350" cy="176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9" descr="toss_salad_wooden_bowl_md_wht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62000" y="4343400"/>
            <a:ext cx="2057400" cy="156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20" descr="grappolo uva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57800" y="3352800"/>
            <a:ext cx="1600200" cy="130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8" grpId="0" animBg="1"/>
      <p:bldP spid="276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losione 1 4"/>
          <p:cNvSpPr/>
          <p:nvPr/>
        </p:nvSpPr>
        <p:spPr>
          <a:xfrm>
            <a:off x="3071813" y="1857375"/>
            <a:ext cx="2643187" cy="227171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b="1" dirty="0">
                <a:solidFill>
                  <a:srgbClr val="FFFF00"/>
                </a:solidFill>
                <a:latin typeface="Comic Sans MS" pitchFamily="66" charset="0"/>
              </a:rPr>
              <a:t>FUNZIONE DEGLI ALIMENTI</a:t>
            </a:r>
          </a:p>
        </p:txBody>
      </p:sp>
      <p:sp>
        <p:nvSpPr>
          <p:cNvPr id="6" name="Esplosione 1 5"/>
          <p:cNvSpPr/>
          <p:nvPr/>
        </p:nvSpPr>
        <p:spPr>
          <a:xfrm>
            <a:off x="357188" y="714375"/>
            <a:ext cx="2571750" cy="1414463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00" b="1" dirty="0">
                <a:solidFill>
                  <a:srgbClr val="FF0000"/>
                </a:solidFill>
                <a:latin typeface="Comic Sans MS" pitchFamily="66" charset="0"/>
              </a:rPr>
              <a:t>PLASTICA</a:t>
            </a:r>
          </a:p>
        </p:txBody>
      </p:sp>
      <p:sp>
        <p:nvSpPr>
          <p:cNvPr id="7" name="Esplosione 1 6"/>
          <p:cNvSpPr/>
          <p:nvPr/>
        </p:nvSpPr>
        <p:spPr>
          <a:xfrm>
            <a:off x="0" y="3286125"/>
            <a:ext cx="3071813" cy="2071688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00" b="1" dirty="0">
                <a:solidFill>
                  <a:srgbClr val="FF0000"/>
                </a:solidFill>
                <a:latin typeface="Comic Sans MS" pitchFamily="66" charset="0"/>
              </a:rPr>
              <a:t>PROTETTIVA</a:t>
            </a:r>
          </a:p>
        </p:txBody>
      </p:sp>
      <p:sp>
        <p:nvSpPr>
          <p:cNvPr id="8" name="Esplosione 1 7"/>
          <p:cNvSpPr/>
          <p:nvPr/>
        </p:nvSpPr>
        <p:spPr>
          <a:xfrm>
            <a:off x="5715000" y="500063"/>
            <a:ext cx="2428875" cy="1485900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00" b="1" dirty="0">
                <a:solidFill>
                  <a:srgbClr val="FF0000"/>
                </a:solidFill>
                <a:latin typeface="Comic Sans MS" pitchFamily="66" charset="0"/>
              </a:rPr>
              <a:t>RISERVA</a:t>
            </a:r>
          </a:p>
        </p:txBody>
      </p:sp>
      <p:sp>
        <p:nvSpPr>
          <p:cNvPr id="9" name="Esplosione 1 8"/>
          <p:cNvSpPr/>
          <p:nvPr/>
        </p:nvSpPr>
        <p:spPr>
          <a:xfrm>
            <a:off x="5857875" y="3500438"/>
            <a:ext cx="3286125" cy="2357437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00" b="1" dirty="0">
                <a:solidFill>
                  <a:srgbClr val="FF0000"/>
                </a:solidFill>
                <a:latin typeface="Comic Sans MS" pitchFamily="66" charset="0"/>
              </a:rPr>
              <a:t>REGOLATRICE</a:t>
            </a:r>
          </a:p>
        </p:txBody>
      </p:sp>
      <p:sp>
        <p:nvSpPr>
          <p:cNvPr id="10" name="Esplosione 1 9"/>
          <p:cNvSpPr/>
          <p:nvPr/>
        </p:nvSpPr>
        <p:spPr>
          <a:xfrm>
            <a:off x="2928938" y="4714875"/>
            <a:ext cx="3143250" cy="185737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00" b="1" dirty="0">
                <a:solidFill>
                  <a:srgbClr val="FF0000"/>
                </a:solidFill>
                <a:latin typeface="Comic Sans MS" pitchFamily="66" charset="0"/>
              </a:rPr>
              <a:t>ENERGETICA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ella a 6 punte 2"/>
          <p:cNvSpPr/>
          <p:nvPr/>
        </p:nvSpPr>
        <p:spPr>
          <a:xfrm>
            <a:off x="1357313" y="785813"/>
            <a:ext cx="5929312" cy="5429250"/>
          </a:xfrm>
          <a:prstGeom prst="star6">
            <a:avLst>
              <a:gd name="adj" fmla="val 50000"/>
              <a:gd name="hf" fmla="val 11547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t-IT" b="1" dirty="0">
                <a:solidFill>
                  <a:srgbClr val="FFFF00"/>
                </a:solidFill>
                <a:latin typeface="Comic Sans MS" pitchFamily="66" charset="0"/>
              </a:rPr>
              <a:t>		FORNISCONO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  <a:latin typeface="Comic Sans MS" pitchFamily="66" charset="0"/>
              </a:rPr>
              <a:t>		ENERGIA AL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  <a:latin typeface="Comic Sans MS" pitchFamily="66" charset="0"/>
              </a:rPr>
              <a:t>		CORPO PER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  <a:latin typeface="Comic Sans MS" pitchFamily="66" charset="0"/>
              </a:rPr>
              <a:t>		COMPIERE LE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  <a:latin typeface="Comic Sans MS" pitchFamily="66" charset="0"/>
              </a:rPr>
              <a:t>		VARIE AZIONI</a:t>
            </a:r>
          </a:p>
          <a:p>
            <a:pPr>
              <a:defRPr/>
            </a:pPr>
            <a:r>
              <a:rPr lang="it-IT" b="1" dirty="0">
                <a:solidFill>
                  <a:srgbClr val="FFFF00"/>
                </a:solidFill>
                <a:latin typeface="Comic Sans MS" pitchFamily="66" charset="0"/>
              </a:rPr>
              <a:t>		GIORNALIERE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ella a 7 punte 2"/>
          <p:cNvSpPr/>
          <p:nvPr/>
        </p:nvSpPr>
        <p:spPr>
          <a:xfrm>
            <a:off x="0" y="428625"/>
            <a:ext cx="8929688" cy="5929313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7171" name="Rettangolo 3"/>
          <p:cNvSpPr>
            <a:spLocks noChangeArrowheads="1"/>
          </p:cNvSpPr>
          <p:nvPr/>
        </p:nvSpPr>
        <p:spPr bwMode="auto">
          <a:xfrm>
            <a:off x="2357438" y="1714500"/>
            <a:ext cx="4572000" cy="397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800" b="1">
                <a:solidFill>
                  <a:srgbClr val="FFFF00"/>
                </a:solidFill>
                <a:latin typeface="Comic Sans MS" pitchFamily="66" charset="0"/>
              </a:rPr>
              <a:t>PROVVEDONO A</a:t>
            </a:r>
          </a:p>
          <a:p>
            <a:r>
              <a:rPr lang="it-IT" sz="2800" b="1">
                <a:solidFill>
                  <a:srgbClr val="FFFF00"/>
                </a:solidFill>
                <a:latin typeface="Comic Sans MS" pitchFamily="66" charset="0"/>
              </a:rPr>
              <a:t>SVILUPPARE LA MASSA</a:t>
            </a:r>
          </a:p>
          <a:p>
            <a:r>
              <a:rPr lang="it-IT" sz="2800" b="1">
                <a:solidFill>
                  <a:srgbClr val="FFFF00"/>
                </a:solidFill>
                <a:latin typeface="Comic Sans MS" pitchFamily="66" charset="0"/>
              </a:rPr>
              <a:t>MUSCOLARE DEL CORPO,</a:t>
            </a:r>
          </a:p>
          <a:p>
            <a:r>
              <a:rPr lang="it-IT" sz="2800" b="1">
                <a:solidFill>
                  <a:srgbClr val="FFFF00"/>
                </a:solidFill>
                <a:latin typeface="Comic Sans MS" pitchFamily="66" charset="0"/>
              </a:rPr>
              <a:t>ACCRESCENDO IL</a:t>
            </a:r>
          </a:p>
          <a:p>
            <a:r>
              <a:rPr lang="it-IT" sz="2800" b="1">
                <a:solidFill>
                  <a:srgbClr val="FFFF00"/>
                </a:solidFill>
                <a:latin typeface="Comic Sans MS" pitchFamily="66" charset="0"/>
              </a:rPr>
              <a:t>NUMERO DELLE CELLULE</a:t>
            </a:r>
          </a:p>
          <a:p>
            <a:r>
              <a:rPr lang="it-IT" sz="2800" b="1">
                <a:solidFill>
                  <a:srgbClr val="FFFF00"/>
                </a:solidFill>
                <a:latin typeface="Comic Sans MS" pitchFamily="66" charset="0"/>
              </a:rPr>
              <a:t>E/O SOSTITUENDO</a:t>
            </a:r>
          </a:p>
          <a:p>
            <a:r>
              <a:rPr lang="it-IT" sz="2800" b="1">
                <a:solidFill>
                  <a:srgbClr val="FFFF00"/>
                </a:solidFill>
                <a:latin typeface="Comic Sans MS" pitchFamily="66" charset="0"/>
              </a:rPr>
              <a:t>QUELLE INVECCHIATE.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ella a 7 punte 2"/>
          <p:cNvSpPr/>
          <p:nvPr/>
        </p:nvSpPr>
        <p:spPr>
          <a:xfrm>
            <a:off x="1000125" y="285750"/>
            <a:ext cx="7072313" cy="5715000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8195" name="Rettangolo 3"/>
          <p:cNvSpPr>
            <a:spLocks noChangeArrowheads="1"/>
          </p:cNvSpPr>
          <p:nvPr/>
        </p:nvSpPr>
        <p:spPr bwMode="auto">
          <a:xfrm>
            <a:off x="2643188" y="2151063"/>
            <a:ext cx="4214812" cy="255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FFFF00"/>
                </a:solidFill>
                <a:latin typeface="Comic Sans MS" pitchFamily="66" charset="0"/>
              </a:rPr>
              <a:t>FORNISCONO LE</a:t>
            </a:r>
          </a:p>
          <a:p>
            <a:r>
              <a:rPr lang="it-IT" b="1">
                <a:solidFill>
                  <a:srgbClr val="FFFF00"/>
                </a:solidFill>
                <a:latin typeface="Comic Sans MS" pitchFamily="66" charset="0"/>
              </a:rPr>
              <a:t>SOSTANZE UTILI</a:t>
            </a:r>
          </a:p>
          <a:p>
            <a:r>
              <a:rPr lang="it-IT" b="1">
                <a:solidFill>
                  <a:srgbClr val="FFFF00"/>
                </a:solidFill>
                <a:latin typeface="Comic Sans MS" pitchFamily="66" charset="0"/>
              </a:rPr>
              <a:t>PER PREVENIRE LE</a:t>
            </a:r>
          </a:p>
          <a:p>
            <a:r>
              <a:rPr lang="it-IT" b="1">
                <a:solidFill>
                  <a:srgbClr val="FFFF00"/>
                </a:solidFill>
                <a:latin typeface="Comic Sans MS" pitchFamily="66" charset="0"/>
              </a:rPr>
              <a:t>INFEZIONI E LE</a:t>
            </a:r>
          </a:p>
          <a:p>
            <a:r>
              <a:rPr lang="it-IT" b="1">
                <a:solidFill>
                  <a:srgbClr val="FFFF00"/>
                </a:solidFill>
                <a:latin typeface="Comic Sans MS" pitchFamily="66" charset="0"/>
              </a:rPr>
              <a:t>MALATTIE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tella a 7 punte 5"/>
          <p:cNvSpPr/>
          <p:nvPr/>
        </p:nvSpPr>
        <p:spPr>
          <a:xfrm>
            <a:off x="1143000" y="428625"/>
            <a:ext cx="6643688" cy="614362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9219" name="Rettangolo 7"/>
          <p:cNvSpPr>
            <a:spLocks noChangeArrowheads="1"/>
          </p:cNvSpPr>
          <p:nvPr/>
        </p:nvSpPr>
        <p:spPr bwMode="auto">
          <a:xfrm>
            <a:off x="2571750" y="2428875"/>
            <a:ext cx="4286250" cy="206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>
                <a:solidFill>
                  <a:srgbClr val="FFFF00"/>
                </a:solidFill>
                <a:latin typeface="Comic Sans MS" pitchFamily="66" charset="0"/>
              </a:rPr>
              <a:t>AIUTANO LE</a:t>
            </a:r>
          </a:p>
          <a:p>
            <a:r>
              <a:rPr lang="it-IT" b="1">
                <a:solidFill>
                  <a:srgbClr val="FFFF00"/>
                </a:solidFill>
                <a:latin typeface="Comic Sans MS" pitchFamily="66" charset="0"/>
              </a:rPr>
              <a:t>REAZIONI</a:t>
            </a:r>
          </a:p>
          <a:p>
            <a:r>
              <a:rPr lang="it-IT" b="1">
                <a:solidFill>
                  <a:srgbClr val="FFFF00"/>
                </a:solidFill>
                <a:latin typeface="Comic Sans MS" pitchFamily="66" charset="0"/>
              </a:rPr>
              <a:t>CHIMICHE</a:t>
            </a:r>
          </a:p>
          <a:p>
            <a:r>
              <a:rPr lang="it-IT" b="1">
                <a:solidFill>
                  <a:srgbClr val="FFFF00"/>
                </a:solidFill>
                <a:latin typeface="Comic Sans MS" pitchFamily="66" charset="0"/>
              </a:rPr>
              <a:t>DELL’ORGANISMO.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tella a 7 punte 2"/>
          <p:cNvSpPr/>
          <p:nvPr/>
        </p:nvSpPr>
        <p:spPr>
          <a:xfrm>
            <a:off x="857250" y="571500"/>
            <a:ext cx="7000875" cy="5572125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0243" name="Rettangolo 3"/>
          <p:cNvSpPr>
            <a:spLocks noChangeArrowheads="1"/>
          </p:cNvSpPr>
          <p:nvPr/>
        </p:nvSpPr>
        <p:spPr bwMode="auto">
          <a:xfrm>
            <a:off x="3143250" y="2143125"/>
            <a:ext cx="371475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ACCUMULANO I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MATERIALI DI RISERVA,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PANNICOLO ADIPOSO,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DA USARE IN CASO DI</a:t>
            </a:r>
          </a:p>
          <a:p>
            <a:r>
              <a:rPr lang="it-IT" sz="2400" b="1">
                <a:solidFill>
                  <a:srgbClr val="FFFF00"/>
                </a:solidFill>
                <a:latin typeface="Comic Sans MS" pitchFamily="66" charset="0"/>
              </a:rPr>
              <a:t>NECESSITA’.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2171</TotalTime>
  <Words>311</Words>
  <Application>Microsoft Office PowerPoint</Application>
  <PresentationFormat>Presentazione su schermo (4:3)</PresentationFormat>
  <Paragraphs>136</Paragraphs>
  <Slides>17</Slides>
  <Notes>17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5" baseType="lpstr">
      <vt:lpstr>Bernard MT Condensed</vt:lpstr>
      <vt:lpstr>Arial</vt:lpstr>
      <vt:lpstr>Times New Roman</vt:lpstr>
      <vt:lpstr>Calibri</vt:lpstr>
      <vt:lpstr>Comic Sans MS</vt:lpstr>
      <vt:lpstr>Arial Black</vt:lpstr>
      <vt:lpstr>Arial Narrow</vt:lpstr>
      <vt:lpstr>Struttura predefinita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</vt:vector>
  </TitlesOfParts>
  <Company>COMPUTER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PERSONAL</dc:creator>
  <cp:lastModifiedBy>Admin</cp:lastModifiedBy>
  <cp:revision>166</cp:revision>
  <dcterms:created xsi:type="dcterms:W3CDTF">2004-03-17T14:40:08Z</dcterms:created>
  <dcterms:modified xsi:type="dcterms:W3CDTF">2010-03-18T08:03:50Z</dcterms:modified>
</cp:coreProperties>
</file>