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21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610C3F49-7E26-4775-86B1-C82293038DD7}" type="datetimeFigureOut">
              <a:rPr lang="es-CR" smtClean="0"/>
              <a:pPr/>
              <a:t>03/06/2010</a:t>
            </a:fld>
            <a:endParaRPr lang="es-CR"/>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CR"/>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0A26805-5C77-4454-805E-94A53B60E20C}" type="slidenum">
              <a:rPr lang="es-CR" smtClean="0"/>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10C3F49-7E26-4775-86B1-C82293038DD7}" type="datetimeFigureOut">
              <a:rPr lang="es-CR" smtClean="0"/>
              <a:pPr/>
              <a:t>03/06/2010</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26805-5C77-4454-805E-94A53B60E20C}" type="slidenum">
              <a:rPr lang="es-CR" smtClean="0"/>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10C3F49-7E26-4775-86B1-C82293038DD7}" type="datetimeFigureOut">
              <a:rPr lang="es-CR" smtClean="0"/>
              <a:pPr/>
              <a:t>03/06/2010</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26805-5C77-4454-805E-94A53B60E20C}" type="slidenum">
              <a:rPr lang="es-CR" smtClean="0"/>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610C3F49-7E26-4775-86B1-C82293038DD7}" type="datetimeFigureOut">
              <a:rPr lang="es-CR" smtClean="0"/>
              <a:pPr/>
              <a:t>03/06/2010</a:t>
            </a:fld>
            <a:endParaRPr lang="es-CR"/>
          </a:p>
        </p:txBody>
      </p:sp>
      <p:sp>
        <p:nvSpPr>
          <p:cNvPr id="5" name="4 Marcador de pie de página"/>
          <p:cNvSpPr>
            <a:spLocks noGrp="1"/>
          </p:cNvSpPr>
          <p:nvPr>
            <p:ph type="ftr" sz="quarter" idx="11"/>
          </p:nvPr>
        </p:nvSpPr>
        <p:spPr>
          <a:xfrm>
            <a:off x="457200" y="6480969"/>
            <a:ext cx="4260056" cy="300831"/>
          </a:xfrm>
        </p:spPr>
        <p:txBody>
          <a:bodyPr/>
          <a:lstStyle/>
          <a:p>
            <a:endParaRPr lang="es-CR"/>
          </a:p>
        </p:txBody>
      </p:sp>
      <p:sp>
        <p:nvSpPr>
          <p:cNvPr id="6" name="5 Marcador de número de diapositiva"/>
          <p:cNvSpPr>
            <a:spLocks noGrp="1"/>
          </p:cNvSpPr>
          <p:nvPr>
            <p:ph type="sldNum" sz="quarter" idx="12"/>
          </p:nvPr>
        </p:nvSpPr>
        <p:spPr/>
        <p:txBody>
          <a:bodyPr/>
          <a:lstStyle/>
          <a:p>
            <a:fld id="{D0A26805-5C77-4454-805E-94A53B60E20C}" type="slidenum">
              <a:rPr lang="es-CR" smtClean="0"/>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610C3F49-7E26-4775-86B1-C82293038DD7}" type="datetimeFigureOut">
              <a:rPr lang="es-CR" smtClean="0"/>
              <a:pPr/>
              <a:t>03/06/2010</a:t>
            </a:fld>
            <a:endParaRPr lang="es-CR"/>
          </a:p>
        </p:txBody>
      </p:sp>
      <p:sp>
        <p:nvSpPr>
          <p:cNvPr id="5" name="4 Marcador de pie de página"/>
          <p:cNvSpPr>
            <a:spLocks noGrp="1"/>
          </p:cNvSpPr>
          <p:nvPr>
            <p:ph type="ftr" sz="quarter" idx="11"/>
          </p:nvPr>
        </p:nvSpPr>
        <p:spPr>
          <a:xfrm>
            <a:off x="2619376" y="6480969"/>
            <a:ext cx="4260056" cy="300831"/>
          </a:xfrm>
        </p:spPr>
        <p:txBody>
          <a:bodyPr/>
          <a:lstStyle/>
          <a:p>
            <a:endParaRPr lang="es-CR"/>
          </a:p>
        </p:txBody>
      </p:sp>
      <p:sp>
        <p:nvSpPr>
          <p:cNvPr id="6" name="5 Marcador de número de diapositiva"/>
          <p:cNvSpPr>
            <a:spLocks noGrp="1"/>
          </p:cNvSpPr>
          <p:nvPr>
            <p:ph type="sldNum" sz="quarter" idx="12"/>
          </p:nvPr>
        </p:nvSpPr>
        <p:spPr>
          <a:xfrm>
            <a:off x="8451056" y="809624"/>
            <a:ext cx="502920" cy="300831"/>
          </a:xfrm>
        </p:spPr>
        <p:txBody>
          <a:bodyPr/>
          <a:lstStyle/>
          <a:p>
            <a:fld id="{D0A26805-5C77-4454-805E-94A53B60E20C}" type="slidenum">
              <a:rPr lang="es-CR" smtClean="0"/>
              <a:pPr/>
              <a:t>‹Nº›</a:t>
            </a:fld>
            <a:endParaRPr lang="es-CR"/>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610C3F49-7E26-4775-86B1-C82293038DD7}" type="datetimeFigureOut">
              <a:rPr lang="es-CR" smtClean="0"/>
              <a:pPr/>
              <a:t>03/06/2010</a:t>
            </a:fld>
            <a:endParaRPr lang="es-CR"/>
          </a:p>
        </p:txBody>
      </p:sp>
      <p:sp>
        <p:nvSpPr>
          <p:cNvPr id="6" name="5 Marcador de pie de página"/>
          <p:cNvSpPr>
            <a:spLocks noGrp="1"/>
          </p:cNvSpPr>
          <p:nvPr>
            <p:ph type="ftr" sz="quarter" idx="11"/>
          </p:nvPr>
        </p:nvSpPr>
        <p:spPr>
          <a:xfrm>
            <a:off x="457200" y="6480969"/>
            <a:ext cx="4260056" cy="301752"/>
          </a:xfrm>
        </p:spPr>
        <p:txBody>
          <a:bodyPr/>
          <a:lstStyle/>
          <a:p>
            <a:endParaRPr lang="es-CR"/>
          </a:p>
        </p:txBody>
      </p:sp>
      <p:sp>
        <p:nvSpPr>
          <p:cNvPr id="7" name="6 Marcador de número de diapositiva"/>
          <p:cNvSpPr>
            <a:spLocks noGrp="1"/>
          </p:cNvSpPr>
          <p:nvPr>
            <p:ph type="sldNum" sz="quarter" idx="12"/>
          </p:nvPr>
        </p:nvSpPr>
        <p:spPr>
          <a:xfrm>
            <a:off x="7589520" y="6480969"/>
            <a:ext cx="502920" cy="301752"/>
          </a:xfrm>
        </p:spPr>
        <p:txBody>
          <a:bodyPr/>
          <a:lstStyle/>
          <a:p>
            <a:fld id="{D0A26805-5C77-4454-805E-94A53B60E20C}" type="slidenum">
              <a:rPr lang="es-CR" smtClean="0"/>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610C3F49-7E26-4775-86B1-C82293038DD7}" type="datetimeFigureOut">
              <a:rPr lang="es-CR" smtClean="0"/>
              <a:pPr/>
              <a:t>03/06/2010</a:t>
            </a:fld>
            <a:endParaRPr lang="es-CR"/>
          </a:p>
        </p:txBody>
      </p:sp>
      <p:sp>
        <p:nvSpPr>
          <p:cNvPr id="8" name="7 Marcador de pie de página"/>
          <p:cNvSpPr>
            <a:spLocks noGrp="1"/>
          </p:cNvSpPr>
          <p:nvPr>
            <p:ph type="ftr" sz="quarter" idx="11"/>
          </p:nvPr>
        </p:nvSpPr>
        <p:spPr>
          <a:xfrm>
            <a:off x="457200" y="6480969"/>
            <a:ext cx="4261104" cy="301752"/>
          </a:xfrm>
        </p:spPr>
        <p:txBody>
          <a:bodyPr/>
          <a:lstStyle/>
          <a:p>
            <a:endParaRPr lang="es-CR"/>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D0A26805-5C77-4454-805E-94A53B60E20C}" type="slidenum">
              <a:rPr lang="es-CR" smtClean="0"/>
              <a:pPr/>
              <a:t>‹Nº›</a:t>
            </a:fld>
            <a:endParaRPr lang="es-C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10C3F49-7E26-4775-86B1-C82293038DD7}" type="datetimeFigureOut">
              <a:rPr lang="es-CR" smtClean="0"/>
              <a:pPr/>
              <a:t>03/06/2010</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D0A26805-5C77-4454-805E-94A53B60E20C}" type="slidenum">
              <a:rPr lang="es-CR" smtClean="0"/>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610C3F49-7E26-4775-86B1-C82293038DD7}" type="datetimeFigureOut">
              <a:rPr lang="es-CR" smtClean="0"/>
              <a:pPr/>
              <a:t>03/06/2010</a:t>
            </a:fld>
            <a:endParaRPr lang="es-CR"/>
          </a:p>
        </p:txBody>
      </p:sp>
      <p:sp>
        <p:nvSpPr>
          <p:cNvPr id="3" name="2 Marcador de pie de página"/>
          <p:cNvSpPr>
            <a:spLocks noGrp="1"/>
          </p:cNvSpPr>
          <p:nvPr>
            <p:ph type="ftr" sz="quarter" idx="11"/>
          </p:nvPr>
        </p:nvSpPr>
        <p:spPr>
          <a:xfrm>
            <a:off x="457200" y="6481890"/>
            <a:ext cx="4260056" cy="300831"/>
          </a:xfrm>
        </p:spPr>
        <p:txBody>
          <a:bodyPr/>
          <a:lstStyle/>
          <a:p>
            <a:endParaRPr lang="es-CR"/>
          </a:p>
        </p:txBody>
      </p:sp>
      <p:sp>
        <p:nvSpPr>
          <p:cNvPr id="4" name="3 Marcador de número de diapositiva"/>
          <p:cNvSpPr>
            <a:spLocks noGrp="1"/>
          </p:cNvSpPr>
          <p:nvPr>
            <p:ph type="sldNum" sz="quarter" idx="12"/>
          </p:nvPr>
        </p:nvSpPr>
        <p:spPr>
          <a:xfrm>
            <a:off x="7589520" y="6480969"/>
            <a:ext cx="502920" cy="301752"/>
          </a:xfrm>
        </p:spPr>
        <p:txBody>
          <a:bodyPr/>
          <a:lstStyle/>
          <a:p>
            <a:fld id="{D0A26805-5C77-4454-805E-94A53B60E20C}" type="slidenum">
              <a:rPr lang="es-CR" smtClean="0"/>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610C3F49-7E26-4775-86B1-C82293038DD7}" type="datetimeFigureOut">
              <a:rPr lang="es-CR" smtClean="0"/>
              <a:pPr/>
              <a:t>03/06/2010</a:t>
            </a:fld>
            <a:endParaRPr lang="es-CR"/>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CR"/>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D0A26805-5C77-4454-805E-94A53B60E20C}" type="slidenum">
              <a:rPr lang="es-CR" smtClean="0"/>
              <a:pPr/>
              <a:t>‹Nº›</a:t>
            </a:fld>
            <a:endParaRPr lang="es-C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610C3F49-7E26-4775-86B1-C82293038DD7}" type="datetimeFigureOut">
              <a:rPr lang="es-CR" smtClean="0"/>
              <a:pPr/>
              <a:t>03/06/2010</a:t>
            </a:fld>
            <a:endParaRPr lang="es-CR"/>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CR"/>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D0A26805-5C77-4454-805E-94A53B60E20C}" type="slidenum">
              <a:rPr lang="es-CR" smtClean="0"/>
              <a:pPr/>
              <a:t>‹Nº›</a:t>
            </a:fld>
            <a:endParaRPr lang="es-C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10C3F49-7E26-4775-86B1-C82293038DD7}" type="datetimeFigureOut">
              <a:rPr lang="es-CR" smtClean="0"/>
              <a:pPr/>
              <a:t>03/06/2010</a:t>
            </a:fld>
            <a:endParaRPr lang="es-CR"/>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CR"/>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0A26805-5C77-4454-805E-94A53B60E20C}" type="slidenum">
              <a:rPr lang="es-CR" smtClean="0"/>
              <a:pPr/>
              <a:t>‹Nº›</a:t>
            </a:fld>
            <a:endParaRPr lang="es-C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571480"/>
            <a:ext cx="8062912" cy="3786214"/>
          </a:xfrm>
        </p:spPr>
        <p:txBody>
          <a:bodyPr>
            <a:normAutofit fontScale="90000"/>
          </a:bodyPr>
          <a:lstStyle/>
          <a:p>
            <a:pPr algn="ctr"/>
            <a:r>
              <a:rPr lang="es-ES" b="1" dirty="0" smtClean="0">
                <a:effectLst>
                  <a:outerShdw blurRad="38100" dist="38100" dir="2700000" algn="tl">
                    <a:srgbClr val="000000">
                      <a:alpha val="43137"/>
                    </a:srgbClr>
                  </a:outerShdw>
                </a:effectLst>
              </a:rPr>
              <a:t>UNIVERSIDAD TECNOLÓGICA OTEIMA</a:t>
            </a:r>
            <a:br>
              <a:rPr lang="es-ES" b="1" dirty="0" smtClean="0">
                <a:effectLst>
                  <a:outerShdw blurRad="38100" dist="38100" dir="2700000" algn="tl">
                    <a:srgbClr val="000000">
                      <a:alpha val="43137"/>
                    </a:srgbClr>
                  </a:outerShdw>
                </a:effectLst>
              </a:rPr>
            </a:br>
            <a:r>
              <a:rPr lang="es-ES" b="1" dirty="0" smtClean="0">
                <a:effectLst>
                  <a:outerShdw blurRad="38100" dist="38100" dir="2700000" algn="tl">
                    <a:srgbClr val="000000">
                      <a:alpha val="43137"/>
                    </a:srgbClr>
                  </a:outerShdw>
                </a:effectLst>
              </a:rPr>
              <a:t>POSGRADO Y MAESTRÍA EN DOCENCIA SUPERIOR</a:t>
            </a:r>
            <a:br>
              <a:rPr lang="es-ES" b="1" dirty="0" smtClean="0">
                <a:effectLst>
                  <a:outerShdw blurRad="38100" dist="38100" dir="2700000" algn="tl">
                    <a:srgbClr val="000000">
                      <a:alpha val="43137"/>
                    </a:srgbClr>
                  </a:outerShdw>
                </a:effectLst>
              </a:rPr>
            </a:br>
            <a:r>
              <a:rPr lang="es-ES" b="1" dirty="0" smtClean="0">
                <a:effectLst>
                  <a:outerShdw blurRad="38100" dist="38100" dir="2700000" algn="tl">
                    <a:srgbClr val="000000">
                      <a:alpha val="43137"/>
                    </a:srgbClr>
                  </a:outerShdw>
                </a:effectLst>
              </a:rPr>
              <a:t>CURSO DE MATERIALES Y MEDIOS MULTIMEDIA</a:t>
            </a:r>
            <a:endParaRPr lang="es-CR" b="1"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642910" y="4714884"/>
            <a:ext cx="8062912" cy="1752600"/>
          </a:xfrm>
        </p:spPr>
        <p:txBody>
          <a:bodyPr/>
          <a:lstStyle/>
          <a:p>
            <a:r>
              <a:rPr lang="es-E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PRESENTADO POR:</a:t>
            </a:r>
          </a:p>
          <a:p>
            <a:r>
              <a:rPr lang="es-E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AIDA MARIA POLANCO REYES</a:t>
            </a:r>
            <a:endParaRPr lang="es-C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wipe(down)">
                                      <p:cBhvr>
                                        <p:cTn id="33" dur="580">
                                          <p:stCondLst>
                                            <p:cond delay="0"/>
                                          </p:stCondLst>
                                        </p:cTn>
                                        <p:tgtEl>
                                          <p:spTgt spid="3">
                                            <p:txEl>
                                              <p:pRg st="1" end="1"/>
                                            </p:txEl>
                                          </p:spTgt>
                                        </p:tgtEl>
                                      </p:cBhvr>
                                    </p:animEffect>
                                    <p:anim calcmode="lin" valueType="num">
                                      <p:cBhvr>
                                        <p:cTn id="3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txEl>
                                              <p:pRg st="1" end="1"/>
                                            </p:txEl>
                                          </p:spTgt>
                                        </p:tgtEl>
                                      </p:cBhvr>
                                      <p:to x="100000" y="60000"/>
                                    </p:animScale>
                                    <p:animScale>
                                      <p:cBhvr>
                                        <p:cTn id="40" dur="166" decel="50000">
                                          <p:stCondLst>
                                            <p:cond delay="676"/>
                                          </p:stCondLst>
                                        </p:cTn>
                                        <p:tgtEl>
                                          <p:spTgt spid="3">
                                            <p:txEl>
                                              <p:pRg st="1" end="1"/>
                                            </p:txEl>
                                          </p:spTgt>
                                        </p:tgtEl>
                                      </p:cBhvr>
                                      <p:to x="100000" y="100000"/>
                                    </p:animScale>
                                    <p:animScale>
                                      <p:cBhvr>
                                        <p:cTn id="41" dur="26">
                                          <p:stCondLst>
                                            <p:cond delay="1312"/>
                                          </p:stCondLst>
                                        </p:cTn>
                                        <p:tgtEl>
                                          <p:spTgt spid="3">
                                            <p:txEl>
                                              <p:pRg st="1" end="1"/>
                                            </p:txEl>
                                          </p:spTgt>
                                        </p:tgtEl>
                                      </p:cBhvr>
                                      <p:to x="100000" y="80000"/>
                                    </p:animScale>
                                    <p:animScale>
                                      <p:cBhvr>
                                        <p:cTn id="42" dur="166" decel="50000">
                                          <p:stCondLst>
                                            <p:cond delay="1338"/>
                                          </p:stCondLst>
                                        </p:cTn>
                                        <p:tgtEl>
                                          <p:spTgt spid="3">
                                            <p:txEl>
                                              <p:pRg st="1" end="1"/>
                                            </p:txEl>
                                          </p:spTgt>
                                        </p:tgtEl>
                                      </p:cBhvr>
                                      <p:to x="100000" y="100000"/>
                                    </p:animScale>
                                    <p:animScale>
                                      <p:cBhvr>
                                        <p:cTn id="43" dur="26">
                                          <p:stCondLst>
                                            <p:cond delay="1642"/>
                                          </p:stCondLst>
                                        </p:cTn>
                                        <p:tgtEl>
                                          <p:spTgt spid="3">
                                            <p:txEl>
                                              <p:pRg st="1" end="1"/>
                                            </p:txEl>
                                          </p:spTgt>
                                        </p:tgtEl>
                                      </p:cBhvr>
                                      <p:to x="100000" y="90000"/>
                                    </p:animScale>
                                    <p:animScale>
                                      <p:cBhvr>
                                        <p:cTn id="44" dur="166" decel="50000">
                                          <p:stCondLst>
                                            <p:cond delay="1668"/>
                                          </p:stCondLst>
                                        </p:cTn>
                                        <p:tgtEl>
                                          <p:spTgt spid="3">
                                            <p:txEl>
                                              <p:pRg st="1" end="1"/>
                                            </p:txEl>
                                          </p:spTgt>
                                        </p:tgtEl>
                                      </p:cBhvr>
                                      <p:to x="100000" y="100000"/>
                                    </p:animScale>
                                    <p:animScale>
                                      <p:cBhvr>
                                        <p:cTn id="45" dur="26">
                                          <p:stCondLst>
                                            <p:cond delay="1808"/>
                                          </p:stCondLst>
                                        </p:cTn>
                                        <p:tgtEl>
                                          <p:spTgt spid="3">
                                            <p:txEl>
                                              <p:pRg st="1" end="1"/>
                                            </p:txEl>
                                          </p:spTgt>
                                        </p:tgtEl>
                                      </p:cBhvr>
                                      <p:to x="100000" y="95000"/>
                                    </p:animScale>
                                    <p:animScale>
                                      <p:cBhvr>
                                        <p:cTn id="46"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rot="20723866">
            <a:off x="500034" y="2357430"/>
            <a:ext cx="8229600" cy="1399032"/>
          </a:xfrm>
        </p:spPr>
        <p:txBody>
          <a:bodyPr>
            <a:normAutofit/>
          </a:bodyPr>
          <a:lstStyle/>
          <a:p>
            <a:pPr algn="ctr"/>
            <a:r>
              <a:rPr lang="es-ES" sz="7200" b="1" dirty="0" smtClean="0">
                <a:effectLst>
                  <a:outerShdw blurRad="38100" dist="38100" dir="2700000" algn="tl">
                    <a:srgbClr val="000000">
                      <a:alpha val="43137"/>
                    </a:srgbClr>
                  </a:outerShdw>
                </a:effectLst>
              </a:rPr>
              <a:t>GRACIAS</a:t>
            </a:r>
            <a:endParaRPr lang="es-CR" sz="72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b="1" dirty="0" smtClean="0">
                <a:effectLst/>
              </a:rPr>
              <a:t>PHONETICS</a:t>
            </a:r>
            <a:endParaRPr lang="es-CR" b="1" dirty="0">
              <a:effectLst/>
            </a:endParaRPr>
          </a:p>
        </p:txBody>
      </p:sp>
      <p:sp>
        <p:nvSpPr>
          <p:cNvPr id="3" name="2 Marcador de contenido"/>
          <p:cNvSpPr>
            <a:spLocks noGrp="1"/>
          </p:cNvSpPr>
          <p:nvPr>
            <p:ph idx="1"/>
          </p:nvPr>
        </p:nvSpPr>
        <p:spPr>
          <a:xfrm>
            <a:off x="457200" y="1571612"/>
            <a:ext cx="8229600" cy="4883196"/>
          </a:xfrm>
        </p:spPr>
        <p:txBody>
          <a:bodyPr>
            <a:normAutofit lnSpcReduction="10000"/>
          </a:bodyPr>
          <a:lstStyle/>
          <a:p>
            <a:r>
              <a:rPr lang="en-US" dirty="0" smtClean="0"/>
              <a:t>Phonetics is the study of human speech sounds.</a:t>
            </a:r>
          </a:p>
          <a:p>
            <a:r>
              <a:rPr lang="en-US" dirty="0" smtClean="0"/>
              <a:t>Phonetics (from the , </a:t>
            </a:r>
            <a:r>
              <a:rPr lang="en-US" dirty="0" err="1" smtClean="0"/>
              <a:t>phōnē</a:t>
            </a:r>
            <a:r>
              <a:rPr lang="en-US" dirty="0" smtClean="0"/>
              <a:t>, "sound, voice", ) is a branch of linguistics that comprises the study of the sounds of human speech. It is concerned with the physical properties of speech sounds (phones), and their physiological production, auditory perception, and </a:t>
            </a:r>
            <a:r>
              <a:rPr lang="en-US" dirty="0" err="1" smtClean="0"/>
              <a:t>neurophysiological</a:t>
            </a:r>
            <a:r>
              <a:rPr lang="en-US" dirty="0" smtClean="0"/>
              <a:t> status.</a:t>
            </a:r>
            <a:br>
              <a:rPr lang="en-US" dirty="0" smtClean="0"/>
            </a:br>
            <a:endParaRPr lang="es-C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7" presetClass="entr" presetSubtype="0" fill="hold" grpId="0" nodeType="clickEffect">
                                  <p:stCondLst>
                                    <p:cond delay="0"/>
                                  </p:stCondLst>
                                  <p:iterate type="lt">
                                    <p:tmPct val="50000"/>
                                  </p:iterate>
                                  <p:childTnLst>
                                    <p:set>
                                      <p:cBhvr>
                                        <p:cTn id="10"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1"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3" dur="80"/>
                                        <p:tgtEl>
                                          <p:spTgt spid="3">
                                            <p:txEl>
                                              <p:pRg st="0" end="0"/>
                                            </p:txEl>
                                          </p:spTgt>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8"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20" dur="80"/>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0"/>
            <a:ext cx="8229600" cy="1089804"/>
          </a:xfrm>
        </p:spPr>
        <p:txBody>
          <a:bodyPr>
            <a:normAutofit fontScale="90000"/>
          </a:bodyPr>
          <a:lstStyle/>
          <a:p>
            <a:pPr algn="ctr"/>
            <a:r>
              <a:rPr lang="es-ES" b="1" dirty="0" smtClean="0">
                <a:effectLst/>
              </a:rPr>
              <a:t>IPA</a:t>
            </a:r>
            <a:br>
              <a:rPr lang="es-ES" b="1" dirty="0" smtClean="0">
                <a:effectLst/>
              </a:rPr>
            </a:br>
            <a:r>
              <a:rPr lang="es-ES" b="1" dirty="0" smtClean="0">
                <a:effectLst/>
              </a:rPr>
              <a:t>International </a:t>
            </a:r>
            <a:r>
              <a:rPr lang="es-ES" b="1" dirty="0" err="1" smtClean="0">
                <a:effectLst/>
              </a:rPr>
              <a:t>Phonetic</a:t>
            </a:r>
            <a:r>
              <a:rPr lang="es-ES" b="1" dirty="0" smtClean="0">
                <a:effectLst/>
              </a:rPr>
              <a:t> </a:t>
            </a:r>
            <a:r>
              <a:rPr lang="es-ES" b="1" dirty="0" err="1" smtClean="0">
                <a:effectLst/>
              </a:rPr>
              <a:t>Alphabet</a:t>
            </a:r>
            <a:endParaRPr lang="es-CR" b="1" dirty="0">
              <a:effectLst/>
            </a:endParaRPr>
          </a:p>
        </p:txBody>
      </p:sp>
      <p:sp>
        <p:nvSpPr>
          <p:cNvPr id="3" name="2 Marcador de contenido"/>
          <p:cNvSpPr>
            <a:spLocks noGrp="1"/>
          </p:cNvSpPr>
          <p:nvPr>
            <p:ph idx="1"/>
          </p:nvPr>
        </p:nvSpPr>
        <p:spPr>
          <a:xfrm>
            <a:off x="0" y="1142984"/>
            <a:ext cx="4429124" cy="5715016"/>
          </a:xfrm>
        </p:spPr>
        <p:txBody>
          <a:bodyPr>
            <a:normAutofit/>
          </a:bodyPr>
          <a:lstStyle/>
          <a:p>
            <a:r>
              <a:rPr lang="es-CR" dirty="0" err="1" smtClean="0"/>
              <a:t>The</a:t>
            </a:r>
            <a:r>
              <a:rPr lang="es-CR" dirty="0" smtClean="0"/>
              <a:t> general </a:t>
            </a:r>
            <a:r>
              <a:rPr lang="es-CR" dirty="0" err="1" smtClean="0"/>
              <a:t>principle</a:t>
            </a:r>
            <a:r>
              <a:rPr lang="es-CR" dirty="0" smtClean="0"/>
              <a:t> of </a:t>
            </a:r>
            <a:r>
              <a:rPr lang="es-CR" dirty="0" err="1" smtClean="0"/>
              <a:t>the</a:t>
            </a:r>
            <a:r>
              <a:rPr lang="es-CR" dirty="0" smtClean="0"/>
              <a:t> IPA </a:t>
            </a:r>
            <a:r>
              <a:rPr lang="es-CR" dirty="0" err="1" smtClean="0"/>
              <a:t>is</a:t>
            </a:r>
            <a:r>
              <a:rPr lang="es-CR" dirty="0" smtClean="0"/>
              <a:t> </a:t>
            </a:r>
            <a:r>
              <a:rPr lang="es-CR" dirty="0" err="1" smtClean="0"/>
              <a:t>to</a:t>
            </a:r>
            <a:r>
              <a:rPr lang="es-CR" dirty="0" smtClean="0"/>
              <a:t> </a:t>
            </a:r>
            <a:r>
              <a:rPr lang="es-CR" dirty="0" err="1" smtClean="0"/>
              <a:t>provide</a:t>
            </a:r>
            <a:r>
              <a:rPr lang="es-CR" dirty="0" smtClean="0"/>
              <a:t> </a:t>
            </a:r>
            <a:r>
              <a:rPr lang="es-CR" dirty="0" err="1" smtClean="0"/>
              <a:t>one</a:t>
            </a:r>
            <a:r>
              <a:rPr lang="es-CR" dirty="0" smtClean="0"/>
              <a:t> symbol </a:t>
            </a:r>
            <a:r>
              <a:rPr lang="es-CR" dirty="0" err="1" smtClean="0"/>
              <a:t>for</a:t>
            </a:r>
            <a:r>
              <a:rPr lang="es-CR" dirty="0" smtClean="0"/>
              <a:t> </a:t>
            </a:r>
            <a:r>
              <a:rPr lang="es-CR" dirty="0" err="1" smtClean="0"/>
              <a:t>each</a:t>
            </a:r>
            <a:r>
              <a:rPr lang="es-CR" dirty="0" smtClean="0"/>
              <a:t> </a:t>
            </a:r>
            <a:r>
              <a:rPr lang="es-CR" dirty="0" err="1" smtClean="0"/>
              <a:t>distinctive</a:t>
            </a:r>
            <a:r>
              <a:rPr lang="es-CR" dirty="0" smtClean="0"/>
              <a:t> </a:t>
            </a:r>
            <a:r>
              <a:rPr lang="es-CR" dirty="0" err="1" smtClean="0"/>
              <a:t>sound</a:t>
            </a:r>
            <a:r>
              <a:rPr lang="es-CR" dirty="0" smtClean="0"/>
              <a:t> (</a:t>
            </a:r>
            <a:r>
              <a:rPr lang="es-CR" dirty="0" err="1" smtClean="0"/>
              <a:t>or</a:t>
            </a:r>
            <a:r>
              <a:rPr lang="es-CR" dirty="0" smtClean="0"/>
              <a:t> </a:t>
            </a:r>
            <a:r>
              <a:rPr lang="es-CR" dirty="0" err="1" smtClean="0"/>
              <a:t>speech</a:t>
            </a:r>
            <a:r>
              <a:rPr lang="es-CR" dirty="0" smtClean="0"/>
              <a:t> </a:t>
            </a:r>
            <a:r>
              <a:rPr lang="es-CR" dirty="0" err="1" smtClean="0"/>
              <a:t>segments</a:t>
            </a:r>
            <a:r>
              <a:rPr lang="es-CR" dirty="0" smtClean="0"/>
              <a:t>) </a:t>
            </a:r>
          </a:p>
          <a:p>
            <a:r>
              <a:rPr lang="es-CR" dirty="0" err="1" smtClean="0"/>
              <a:t>The</a:t>
            </a:r>
            <a:r>
              <a:rPr lang="es-CR" dirty="0" smtClean="0"/>
              <a:t> International </a:t>
            </a:r>
            <a:r>
              <a:rPr lang="es-CR" dirty="0" err="1" smtClean="0"/>
              <a:t>Phonetic</a:t>
            </a:r>
            <a:r>
              <a:rPr lang="es-CR" dirty="0" smtClean="0"/>
              <a:t> </a:t>
            </a:r>
            <a:r>
              <a:rPr lang="es-CR" dirty="0" err="1" smtClean="0"/>
              <a:t>Alphabet</a:t>
            </a:r>
            <a:r>
              <a:rPr lang="es-CR" dirty="0" smtClean="0"/>
              <a:t> </a:t>
            </a:r>
            <a:r>
              <a:rPr lang="es-CR" dirty="0" err="1" smtClean="0"/>
              <a:t>is</a:t>
            </a:r>
            <a:r>
              <a:rPr lang="es-CR" dirty="0" smtClean="0"/>
              <a:t> </a:t>
            </a:r>
            <a:r>
              <a:rPr lang="es-CR" dirty="0" err="1" smtClean="0"/>
              <a:t>based</a:t>
            </a:r>
            <a:r>
              <a:rPr lang="es-CR" dirty="0" smtClean="0"/>
              <a:t> </a:t>
            </a:r>
            <a:r>
              <a:rPr lang="es-CR" dirty="0" err="1" smtClean="0"/>
              <a:t>on</a:t>
            </a:r>
            <a:r>
              <a:rPr lang="es-CR" dirty="0" smtClean="0"/>
              <a:t> </a:t>
            </a:r>
            <a:r>
              <a:rPr lang="es-CR" dirty="0" err="1" smtClean="0"/>
              <a:t>the</a:t>
            </a:r>
            <a:r>
              <a:rPr lang="es-CR" dirty="0" smtClean="0"/>
              <a:t> </a:t>
            </a:r>
            <a:r>
              <a:rPr lang="es-CR" dirty="0" err="1" smtClean="0"/>
              <a:t>Latin</a:t>
            </a:r>
            <a:r>
              <a:rPr lang="es-CR" dirty="0" smtClean="0"/>
              <a:t> </a:t>
            </a:r>
            <a:r>
              <a:rPr lang="es-CR" dirty="0" err="1" smtClean="0"/>
              <a:t>alphabet</a:t>
            </a:r>
            <a:r>
              <a:rPr lang="es-CR" dirty="0" smtClean="0"/>
              <a:t>, </a:t>
            </a:r>
            <a:r>
              <a:rPr lang="es-CR" dirty="0" err="1" smtClean="0"/>
              <a:t>using</a:t>
            </a:r>
            <a:r>
              <a:rPr lang="es-CR" dirty="0" smtClean="0"/>
              <a:t> as </a:t>
            </a:r>
            <a:r>
              <a:rPr lang="es-CR" dirty="0" err="1" smtClean="0"/>
              <a:t>few</a:t>
            </a:r>
            <a:r>
              <a:rPr lang="es-CR" dirty="0" smtClean="0"/>
              <a:t> non-</a:t>
            </a:r>
            <a:r>
              <a:rPr lang="es-CR" dirty="0" err="1" smtClean="0"/>
              <a:t>Latin</a:t>
            </a:r>
            <a:r>
              <a:rPr lang="es-CR" dirty="0" smtClean="0"/>
              <a:t> </a:t>
            </a:r>
            <a:r>
              <a:rPr lang="es-CR" dirty="0" err="1" smtClean="0"/>
              <a:t>forms</a:t>
            </a:r>
            <a:r>
              <a:rPr lang="es-CR" dirty="0" smtClean="0"/>
              <a:t> as </a:t>
            </a:r>
            <a:r>
              <a:rPr lang="es-CR" dirty="0" err="1" smtClean="0"/>
              <a:t>possible</a:t>
            </a:r>
            <a:r>
              <a:rPr lang="es-CR" dirty="0" smtClean="0"/>
              <a:t>.</a:t>
            </a:r>
          </a:p>
          <a:p>
            <a:endParaRPr lang="es-CR" dirty="0"/>
          </a:p>
        </p:txBody>
      </p:sp>
      <p:pic>
        <p:nvPicPr>
          <p:cNvPr id="1026" name="Picture 2" descr="http://www.lingolex.com/phonet.gif"/>
          <p:cNvPicPr>
            <a:picLocks noChangeAspect="1" noChangeArrowheads="1"/>
          </p:cNvPicPr>
          <p:nvPr/>
        </p:nvPicPr>
        <p:blipFill>
          <a:blip r:embed="rId2"/>
          <a:srcRect/>
          <a:stretch>
            <a:fillRect/>
          </a:stretch>
        </p:blipFill>
        <p:spPr bwMode="auto">
          <a:xfrm>
            <a:off x="4357686" y="2214554"/>
            <a:ext cx="4429157" cy="35909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9" presetClass="entr" presetSubtype="0" fill="hold" nodeType="clickEffect">
                                  <p:stCondLst>
                                    <p:cond delay="0"/>
                                  </p:stCondLst>
                                  <p:childTnLst>
                                    <p:set>
                                      <p:cBhvr>
                                        <p:cTn id="26" dur="1" fill="hold">
                                          <p:stCondLst>
                                            <p:cond delay="0"/>
                                          </p:stCondLst>
                                        </p:cTn>
                                        <p:tgtEl>
                                          <p:spTgt spid="1026"/>
                                        </p:tgtEl>
                                        <p:attrNameLst>
                                          <p:attrName>style.visibility</p:attrName>
                                        </p:attrNameLst>
                                      </p:cBhvr>
                                      <p:to>
                                        <p:strVal val="visible"/>
                                      </p:to>
                                    </p:set>
                                    <p:anim calcmode="lin" valueType="num">
                                      <p:cBhvr>
                                        <p:cTn id="27" dur="1000" fill="hold"/>
                                        <p:tgtEl>
                                          <p:spTgt spid="1026"/>
                                        </p:tgtEl>
                                        <p:attrNameLst>
                                          <p:attrName>ppt_x</p:attrName>
                                        </p:attrNameLst>
                                      </p:cBhvr>
                                      <p:tavLst>
                                        <p:tav tm="0">
                                          <p:val>
                                            <p:strVal val="#ppt_x-.2"/>
                                          </p:val>
                                        </p:tav>
                                        <p:tav tm="100000">
                                          <p:val>
                                            <p:strVal val="#ppt_x"/>
                                          </p:val>
                                        </p:tav>
                                      </p:tavLst>
                                    </p:anim>
                                    <p:anim calcmode="lin" valueType="num">
                                      <p:cBhvr>
                                        <p:cTn id="2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29"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b="1" dirty="0" smtClean="0">
                <a:effectLst/>
              </a:rPr>
              <a:t>SYMBOLS AND SOUNDS</a:t>
            </a:r>
            <a:endParaRPr lang="es-CR" b="1" dirty="0">
              <a:effectLst/>
            </a:endParaRPr>
          </a:p>
        </p:txBody>
      </p:sp>
      <p:sp>
        <p:nvSpPr>
          <p:cNvPr id="3" name="2 Marcador de contenido"/>
          <p:cNvSpPr>
            <a:spLocks noGrp="1"/>
          </p:cNvSpPr>
          <p:nvPr>
            <p:ph idx="1"/>
          </p:nvPr>
        </p:nvSpPr>
        <p:spPr>
          <a:xfrm>
            <a:off x="785786" y="1882808"/>
            <a:ext cx="7358114" cy="4572000"/>
          </a:xfrm>
        </p:spPr>
        <p:txBody>
          <a:bodyPr/>
          <a:lstStyle/>
          <a:p>
            <a:r>
              <a:rPr lang="es-ES" dirty="0" smtClean="0"/>
              <a:t>SYMBOLS: </a:t>
            </a:r>
            <a:r>
              <a:rPr lang="es-ES" dirty="0" err="1" smtClean="0"/>
              <a:t>Represented</a:t>
            </a:r>
            <a:r>
              <a:rPr lang="es-ES" dirty="0" smtClean="0"/>
              <a:t> </a:t>
            </a:r>
            <a:r>
              <a:rPr lang="es-ES" dirty="0" err="1" smtClean="0"/>
              <a:t>with</a:t>
            </a:r>
            <a:r>
              <a:rPr lang="es-ES" dirty="0" smtClean="0"/>
              <a:t> </a:t>
            </a:r>
            <a:r>
              <a:rPr lang="es-ES" dirty="0" err="1" smtClean="0"/>
              <a:t>this</a:t>
            </a:r>
            <a:r>
              <a:rPr lang="es-ES" dirty="0" smtClean="0"/>
              <a:t> symbol: “</a:t>
            </a:r>
            <a:r>
              <a:rPr lang="es-ES" sz="4400" b="1" dirty="0" smtClean="0">
                <a:solidFill>
                  <a:schemeClr val="accent1">
                    <a:lumMod val="75000"/>
                  </a:schemeClr>
                </a:solidFill>
              </a:rPr>
              <a:t>‹ ›</a:t>
            </a:r>
            <a:r>
              <a:rPr lang="es-ES" dirty="0" smtClean="0"/>
              <a:t>”. </a:t>
            </a:r>
          </a:p>
          <a:p>
            <a:pPr>
              <a:buNone/>
            </a:pPr>
            <a:r>
              <a:rPr lang="es-ES" dirty="0" smtClean="0"/>
              <a:t>	</a:t>
            </a:r>
            <a:r>
              <a:rPr lang="es-ES" dirty="0" err="1" smtClean="0"/>
              <a:t>Example</a:t>
            </a:r>
            <a:r>
              <a:rPr lang="es-ES" dirty="0" smtClean="0"/>
              <a:t>: </a:t>
            </a:r>
            <a:r>
              <a:rPr lang="es-ES" dirty="0" err="1" smtClean="0"/>
              <a:t>The</a:t>
            </a:r>
            <a:r>
              <a:rPr lang="es-ES" dirty="0" smtClean="0"/>
              <a:t> </a:t>
            </a:r>
            <a:r>
              <a:rPr lang="es-ES" dirty="0" err="1" smtClean="0"/>
              <a:t>letter</a:t>
            </a:r>
            <a:r>
              <a:rPr lang="es-ES" dirty="0" smtClean="0"/>
              <a:t> </a:t>
            </a:r>
            <a:r>
              <a:rPr lang="es-ES" sz="3200" dirty="0" smtClean="0"/>
              <a:t>‹b›.</a:t>
            </a:r>
          </a:p>
          <a:p>
            <a:pPr>
              <a:buNone/>
            </a:pPr>
            <a:endParaRPr lang="es-ES" dirty="0" smtClean="0"/>
          </a:p>
          <a:p>
            <a:r>
              <a:rPr lang="es-ES" dirty="0" smtClean="0"/>
              <a:t>SOUNDS: </a:t>
            </a:r>
            <a:r>
              <a:rPr lang="es-ES" dirty="0" err="1" smtClean="0"/>
              <a:t>Represented</a:t>
            </a:r>
            <a:r>
              <a:rPr lang="es-ES" dirty="0" smtClean="0"/>
              <a:t> </a:t>
            </a:r>
            <a:r>
              <a:rPr lang="es-ES" dirty="0" err="1" smtClean="0"/>
              <a:t>by</a:t>
            </a:r>
            <a:r>
              <a:rPr lang="es-ES" dirty="0" smtClean="0"/>
              <a:t> “</a:t>
            </a:r>
            <a:r>
              <a:rPr lang="es-CR" b="1" dirty="0" smtClean="0">
                <a:solidFill>
                  <a:schemeClr val="accent1">
                    <a:lumMod val="75000"/>
                  </a:schemeClr>
                </a:solidFill>
              </a:rPr>
              <a:t>[ ]</a:t>
            </a:r>
            <a:r>
              <a:rPr lang="es-CR" dirty="0" smtClean="0"/>
              <a:t>”</a:t>
            </a:r>
          </a:p>
          <a:p>
            <a:pPr>
              <a:buNone/>
            </a:pPr>
            <a:r>
              <a:rPr lang="es-ES" dirty="0" smtClean="0"/>
              <a:t>	</a:t>
            </a:r>
            <a:r>
              <a:rPr lang="es-ES" dirty="0" err="1" smtClean="0"/>
              <a:t>Example</a:t>
            </a:r>
            <a:r>
              <a:rPr lang="es-ES" dirty="0" smtClean="0"/>
              <a:t>: </a:t>
            </a:r>
            <a:r>
              <a:rPr lang="es-ES" dirty="0" err="1" smtClean="0"/>
              <a:t>The</a:t>
            </a:r>
            <a:r>
              <a:rPr lang="es-ES" dirty="0" smtClean="0"/>
              <a:t> </a:t>
            </a:r>
            <a:r>
              <a:rPr lang="es-ES" dirty="0" err="1" smtClean="0"/>
              <a:t>sound</a:t>
            </a:r>
            <a:r>
              <a:rPr lang="es-ES" dirty="0" smtClean="0"/>
              <a:t> [b].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5"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p:cTn id="2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3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3">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2"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5" presetClass="entr" presetSubtype="0" fill="hold" grpId="0"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 calcmode="lin" valueType="num">
                                      <p:cBhvr>
                                        <p:cTn id="51"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4"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b="1" dirty="0" smtClean="0"/>
              <a:t>THE ARTICULATORY APPARATUS</a:t>
            </a:r>
            <a:r>
              <a:rPr lang="es-CR" dirty="0" smtClean="0"/>
              <a:t/>
            </a:r>
            <a:br>
              <a:rPr lang="es-CR" dirty="0" smtClean="0"/>
            </a:br>
            <a:endParaRPr lang="es-CR" dirty="0"/>
          </a:p>
        </p:txBody>
      </p:sp>
      <p:sp>
        <p:nvSpPr>
          <p:cNvPr id="3" name="2 Marcador de contenido"/>
          <p:cNvSpPr>
            <a:spLocks noGrp="1"/>
          </p:cNvSpPr>
          <p:nvPr>
            <p:ph idx="1"/>
          </p:nvPr>
        </p:nvSpPr>
        <p:spPr>
          <a:xfrm>
            <a:off x="0" y="1142984"/>
            <a:ext cx="9144000" cy="5715016"/>
          </a:xfrm>
        </p:spPr>
        <p:txBody>
          <a:bodyPr>
            <a:normAutofit/>
          </a:bodyPr>
          <a:lstStyle/>
          <a:p>
            <a:pPr algn="just">
              <a:buNone/>
            </a:pPr>
            <a:r>
              <a:rPr lang="en-US" dirty="0" smtClean="0"/>
              <a:t>	In </a:t>
            </a:r>
            <a:r>
              <a:rPr lang="en-US" dirty="0" err="1" smtClean="0"/>
              <a:t>articulatory</a:t>
            </a:r>
            <a:r>
              <a:rPr lang="en-US" dirty="0" smtClean="0"/>
              <a:t> phonetics, the place of articulation (also point of articulation) of a consonant is the point of contact, where an obstruction occurs in the vocal tract between an active (moving) articulator (typically some part of the tongue) and a passive (stationary) articulator (typically some part of the roof of the mouth). Along with the manner of articulation and phonation, this gives the consonant its distinctive sound.</a:t>
            </a:r>
            <a:endParaRPr lang="es-CR" dirty="0" smtClean="0"/>
          </a:p>
          <a:p>
            <a:endParaRPr lang="es-CR" dirty="0"/>
          </a:p>
        </p:txBody>
      </p:sp>
      <p:pic>
        <p:nvPicPr>
          <p:cNvPr id="4" name="3 Imagen" descr="Articulators"/>
          <p:cNvPicPr/>
          <p:nvPr/>
        </p:nvPicPr>
        <p:blipFill>
          <a:blip r:embed="rId2"/>
          <a:srcRect/>
          <a:stretch>
            <a:fillRect/>
          </a:stretch>
        </p:blipFill>
        <p:spPr bwMode="auto">
          <a:xfrm>
            <a:off x="1928794" y="1214422"/>
            <a:ext cx="5357850" cy="54292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7" presetClass="entr" presetSubtype="4"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8" presetClass="exit" presetSubtype="16" fill="hold" grpId="1" nodeType="clickEffect">
                                  <p:stCondLst>
                                    <p:cond delay="0"/>
                                  </p:stCondLst>
                                  <p:childTnLst>
                                    <p:animEffect transition="out" filter="diamond(in)">
                                      <p:cBhvr>
                                        <p:cTn id="21" dur="2000"/>
                                        <p:tgtEl>
                                          <p:spTgt spid="3">
                                            <p:txEl>
                                              <p:pRg st="0" end="0"/>
                                            </p:txEl>
                                          </p:spTgt>
                                        </p:tgtEl>
                                      </p:cBhvr>
                                    </p:animEffect>
                                    <p:set>
                                      <p:cBhvr>
                                        <p:cTn id="22"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5"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2000"/>
                                        <p:tgtEl>
                                          <p:spTgt spid="4"/>
                                        </p:tgtEl>
                                      </p:cBhvr>
                                    </p:animEffect>
                                    <p:anim calcmode="lin" valueType="num">
                                      <p:cBhvr>
                                        <p:cTn id="28" dur="2000" fill="hold"/>
                                        <p:tgtEl>
                                          <p:spTgt spid="4"/>
                                        </p:tgtEl>
                                        <p:attrNameLst>
                                          <p:attrName>style.rotation</p:attrName>
                                        </p:attrNameLst>
                                      </p:cBhvr>
                                      <p:tavLst>
                                        <p:tav tm="0">
                                          <p:val>
                                            <p:fltVal val="720"/>
                                          </p:val>
                                        </p:tav>
                                        <p:tav tm="100000">
                                          <p:val>
                                            <p:fltVal val="0"/>
                                          </p:val>
                                        </p:tav>
                                      </p:tavLst>
                                    </p:anim>
                                    <p:anim calcmode="lin" valueType="num">
                                      <p:cBhvr>
                                        <p:cTn id="29" dur="2000" fill="hold"/>
                                        <p:tgtEl>
                                          <p:spTgt spid="4"/>
                                        </p:tgtEl>
                                        <p:attrNameLst>
                                          <p:attrName>ppt_h</p:attrName>
                                        </p:attrNameLst>
                                      </p:cBhvr>
                                      <p:tavLst>
                                        <p:tav tm="0">
                                          <p:val>
                                            <p:fltVal val="0"/>
                                          </p:val>
                                        </p:tav>
                                        <p:tav tm="100000">
                                          <p:val>
                                            <p:strVal val="#ppt_h"/>
                                          </p:val>
                                        </p:tav>
                                      </p:tavLst>
                                    </p:anim>
                                    <p:anim calcmode="lin" valueType="num">
                                      <p:cBhvr>
                                        <p:cTn id="30"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571480"/>
            <a:ext cx="9144000" cy="285752"/>
          </a:xfrm>
        </p:spPr>
        <p:txBody>
          <a:bodyPr>
            <a:normAutofit fontScale="90000"/>
          </a:bodyPr>
          <a:lstStyle/>
          <a:p>
            <a:r>
              <a:rPr lang="en-US" b="1" dirty="0" smtClean="0"/>
              <a:t>CONSONANTS - Place of articulation</a:t>
            </a:r>
            <a:r>
              <a:rPr lang="es-CR" dirty="0" smtClean="0"/>
              <a:t/>
            </a:r>
            <a:br>
              <a:rPr lang="es-CR" dirty="0" smtClean="0"/>
            </a:br>
            <a:endParaRPr lang="es-CR" dirty="0"/>
          </a:p>
        </p:txBody>
      </p:sp>
      <p:sp>
        <p:nvSpPr>
          <p:cNvPr id="3" name="2 Marcador de contenido"/>
          <p:cNvSpPr>
            <a:spLocks noGrp="1"/>
          </p:cNvSpPr>
          <p:nvPr>
            <p:ph idx="1"/>
          </p:nvPr>
        </p:nvSpPr>
        <p:spPr>
          <a:xfrm>
            <a:off x="0" y="928670"/>
            <a:ext cx="9144000" cy="5929330"/>
          </a:xfrm>
        </p:spPr>
        <p:txBody>
          <a:bodyPr>
            <a:normAutofit fontScale="77500" lnSpcReduction="20000"/>
          </a:bodyPr>
          <a:lstStyle/>
          <a:p>
            <a:r>
              <a:rPr lang="en-US" b="1" dirty="0" smtClean="0">
                <a:solidFill>
                  <a:schemeClr val="accent1">
                    <a:lumMod val="60000"/>
                    <a:lumOff val="40000"/>
                  </a:schemeClr>
                </a:solidFill>
                <a:effectLst>
                  <a:outerShdw blurRad="38100" dist="38100" dir="2700000" algn="tl">
                    <a:srgbClr val="000000">
                      <a:alpha val="43137"/>
                    </a:srgbClr>
                  </a:outerShdw>
                </a:effectLst>
              </a:rPr>
              <a:t>Bilabial</a:t>
            </a:r>
            <a:r>
              <a:rPr lang="en-US" dirty="0" smtClean="0"/>
              <a:t>: between the lips</a:t>
            </a:r>
            <a:endParaRPr lang="es-CR" dirty="0" smtClean="0"/>
          </a:p>
          <a:p>
            <a:r>
              <a:rPr lang="en-US" b="1" dirty="0" err="1" smtClean="0">
                <a:solidFill>
                  <a:schemeClr val="accent1">
                    <a:lumMod val="60000"/>
                    <a:lumOff val="40000"/>
                  </a:schemeClr>
                </a:solidFill>
                <a:effectLst>
                  <a:outerShdw blurRad="38100" dist="38100" dir="2700000" algn="tl">
                    <a:srgbClr val="000000">
                      <a:alpha val="43137"/>
                    </a:srgbClr>
                  </a:outerShdw>
                </a:effectLst>
              </a:rPr>
              <a:t>Labiodental</a:t>
            </a:r>
            <a:r>
              <a:rPr lang="en-US" dirty="0" smtClean="0"/>
              <a:t>: between the lower lip and the upper teeth</a:t>
            </a:r>
            <a:endParaRPr lang="es-CR" dirty="0" smtClean="0"/>
          </a:p>
          <a:p>
            <a:r>
              <a:rPr lang="en-US" b="1" dirty="0" err="1" smtClean="0">
                <a:solidFill>
                  <a:schemeClr val="accent1">
                    <a:lumMod val="60000"/>
                    <a:lumOff val="40000"/>
                  </a:schemeClr>
                </a:solidFill>
                <a:effectLst>
                  <a:outerShdw blurRad="38100" dist="38100" dir="2700000" algn="tl">
                    <a:srgbClr val="000000">
                      <a:alpha val="43137"/>
                    </a:srgbClr>
                  </a:outerShdw>
                </a:effectLst>
              </a:rPr>
              <a:t>Dentolabial</a:t>
            </a:r>
            <a:r>
              <a:rPr lang="en-US" dirty="0" smtClean="0"/>
              <a:t>: between the upper lip and the lower teeth</a:t>
            </a:r>
            <a:endParaRPr lang="es-CR" dirty="0" smtClean="0"/>
          </a:p>
          <a:p>
            <a:r>
              <a:rPr lang="en-US" b="1" dirty="0" err="1" smtClean="0">
                <a:solidFill>
                  <a:schemeClr val="accent1">
                    <a:lumMod val="60000"/>
                    <a:lumOff val="40000"/>
                  </a:schemeClr>
                </a:solidFill>
                <a:effectLst>
                  <a:outerShdw blurRad="38100" dist="38100" dir="2700000" algn="tl">
                    <a:srgbClr val="000000">
                      <a:alpha val="43137"/>
                    </a:srgbClr>
                  </a:outerShdw>
                </a:effectLst>
              </a:rPr>
              <a:t>Linguolabial</a:t>
            </a:r>
            <a:r>
              <a:rPr lang="en-US" dirty="0" smtClean="0"/>
              <a:t>: between the front of the tongue and the upper lip</a:t>
            </a:r>
            <a:endParaRPr lang="es-CR" dirty="0" smtClean="0"/>
          </a:p>
          <a:p>
            <a:r>
              <a:rPr lang="en-US" b="1" dirty="0" smtClean="0">
                <a:solidFill>
                  <a:schemeClr val="accent1">
                    <a:lumMod val="60000"/>
                    <a:lumOff val="40000"/>
                  </a:schemeClr>
                </a:solidFill>
                <a:effectLst>
                  <a:outerShdw blurRad="38100" dist="38100" dir="2700000" algn="tl">
                    <a:srgbClr val="000000">
                      <a:alpha val="43137"/>
                    </a:srgbClr>
                  </a:outerShdw>
                </a:effectLst>
              </a:rPr>
              <a:t>Dental</a:t>
            </a:r>
            <a:r>
              <a:rPr lang="en-US" dirty="0" smtClean="0"/>
              <a:t>: between the front of the tongue and the top teeth</a:t>
            </a:r>
            <a:endParaRPr lang="es-CR" dirty="0" smtClean="0"/>
          </a:p>
          <a:p>
            <a:r>
              <a:rPr lang="en-US" b="1" dirty="0" smtClean="0">
                <a:solidFill>
                  <a:schemeClr val="accent1">
                    <a:lumMod val="60000"/>
                    <a:lumOff val="40000"/>
                  </a:schemeClr>
                </a:solidFill>
                <a:effectLst>
                  <a:outerShdw blurRad="38100" dist="38100" dir="2700000" algn="tl">
                    <a:srgbClr val="000000">
                      <a:alpha val="43137"/>
                    </a:srgbClr>
                  </a:outerShdw>
                </a:effectLst>
              </a:rPr>
              <a:t>Alveolar</a:t>
            </a:r>
            <a:r>
              <a:rPr lang="en-US" dirty="0" smtClean="0"/>
              <a:t>: between the front of the tongue and the ridge behind the gums (the alveolus)</a:t>
            </a:r>
            <a:endParaRPr lang="es-CR" dirty="0" smtClean="0"/>
          </a:p>
          <a:p>
            <a:r>
              <a:rPr lang="en-US" b="1" dirty="0" smtClean="0">
                <a:solidFill>
                  <a:schemeClr val="accent1">
                    <a:lumMod val="60000"/>
                    <a:lumOff val="40000"/>
                  </a:schemeClr>
                </a:solidFill>
                <a:effectLst>
                  <a:outerShdw blurRad="38100" dist="38100" dir="2700000" algn="tl">
                    <a:srgbClr val="000000">
                      <a:alpha val="43137"/>
                    </a:srgbClr>
                  </a:outerShdw>
                </a:effectLst>
              </a:rPr>
              <a:t>Retroflex</a:t>
            </a:r>
            <a:r>
              <a:rPr lang="en-US" dirty="0" smtClean="0"/>
              <a:t>: the tongue curls back so the underside touches the palate</a:t>
            </a:r>
            <a:endParaRPr lang="es-CR" dirty="0" smtClean="0"/>
          </a:p>
          <a:p>
            <a:r>
              <a:rPr lang="en-US" b="1" dirty="0" smtClean="0">
                <a:solidFill>
                  <a:schemeClr val="accent1">
                    <a:lumMod val="60000"/>
                    <a:lumOff val="40000"/>
                  </a:schemeClr>
                </a:solidFill>
                <a:effectLst>
                  <a:outerShdw blurRad="38100" dist="38100" dir="2700000" algn="tl">
                    <a:srgbClr val="000000">
                      <a:alpha val="43137"/>
                    </a:srgbClr>
                  </a:outerShdw>
                </a:effectLst>
              </a:rPr>
              <a:t>Palatal</a:t>
            </a:r>
            <a:r>
              <a:rPr lang="en-US" dirty="0" smtClean="0"/>
              <a:t>: between the middle of the tongue and the hard palate</a:t>
            </a:r>
            <a:endParaRPr lang="es-CR" dirty="0" smtClean="0"/>
          </a:p>
          <a:p>
            <a:r>
              <a:rPr lang="en-US" b="1" dirty="0" smtClean="0">
                <a:solidFill>
                  <a:schemeClr val="accent1">
                    <a:lumMod val="60000"/>
                    <a:lumOff val="40000"/>
                  </a:schemeClr>
                </a:solidFill>
                <a:effectLst>
                  <a:outerShdw blurRad="38100" dist="38100" dir="2700000" algn="tl">
                    <a:srgbClr val="000000">
                      <a:alpha val="43137"/>
                    </a:srgbClr>
                  </a:outerShdw>
                </a:effectLst>
              </a:rPr>
              <a:t>Velar</a:t>
            </a:r>
            <a:r>
              <a:rPr lang="en-US" dirty="0" smtClean="0"/>
              <a:t>: between the back of the tongue and the soft palate (the velum)</a:t>
            </a:r>
            <a:endParaRPr lang="es-CR" dirty="0" smtClean="0"/>
          </a:p>
          <a:p>
            <a:r>
              <a:rPr lang="en-US" b="1" dirty="0" smtClean="0">
                <a:solidFill>
                  <a:schemeClr val="accent1">
                    <a:lumMod val="60000"/>
                    <a:lumOff val="40000"/>
                  </a:schemeClr>
                </a:solidFill>
                <a:effectLst>
                  <a:outerShdw blurRad="38100" dist="38100" dir="2700000" algn="tl">
                    <a:srgbClr val="000000">
                      <a:alpha val="43137"/>
                    </a:srgbClr>
                  </a:outerShdw>
                </a:effectLst>
              </a:rPr>
              <a:t>Uvular</a:t>
            </a:r>
            <a:r>
              <a:rPr lang="en-US" dirty="0" smtClean="0"/>
              <a:t>: between the back of the tongue and the uvula (which hangs down in the back of the mouth)</a:t>
            </a:r>
          </a:p>
          <a:p>
            <a:r>
              <a:rPr lang="en-US" b="1" dirty="0" smtClean="0">
                <a:solidFill>
                  <a:schemeClr val="accent1">
                    <a:lumMod val="60000"/>
                    <a:lumOff val="40000"/>
                  </a:schemeClr>
                </a:solidFill>
                <a:effectLst>
                  <a:outerShdw blurRad="38100" dist="38100" dir="2700000" algn="tl">
                    <a:srgbClr val="000000">
                      <a:alpha val="43137"/>
                    </a:srgbClr>
                  </a:outerShdw>
                </a:effectLst>
              </a:rPr>
              <a:t>Glottal</a:t>
            </a:r>
            <a:r>
              <a:rPr lang="en-US" dirty="0" smtClean="0"/>
              <a:t>: at the glottis </a:t>
            </a:r>
            <a:endParaRPr lang="es-CR" dirty="0" smtClean="0"/>
          </a:p>
          <a:p>
            <a:endParaRPr lang="es-C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9"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6"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77" dur="500"/>
                                        <p:tgtEl>
                                          <p:spTgt spid="3">
                                            <p:txEl>
                                              <p:pRg st="9" end="9"/>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0" fill="hold" grpId="0" nodeType="clickEffect">
                                  <p:stCondLst>
                                    <p:cond delay="0"/>
                                  </p:stCondLst>
                                  <p:childTnLst>
                                    <p:set>
                                      <p:cBhvr>
                                        <p:cTn id="81" dur="1" fill="hold">
                                          <p:stCondLst>
                                            <p:cond delay="0"/>
                                          </p:stCondLst>
                                        </p:cTn>
                                        <p:tgtEl>
                                          <p:spTgt spid="3">
                                            <p:txEl>
                                              <p:pRg st="10" end="10"/>
                                            </p:txEl>
                                          </p:spTgt>
                                        </p:tgtEl>
                                        <p:attrNameLst>
                                          <p:attrName>style.visibility</p:attrName>
                                        </p:attrNameLst>
                                      </p:cBhvr>
                                      <p:to>
                                        <p:strVal val="visible"/>
                                      </p:to>
                                    </p:set>
                                    <p:anim calcmode="lin" valueType="num">
                                      <p:cBhvr>
                                        <p:cTn id="82"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3"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8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67494"/>
            <a:ext cx="9144000" cy="1399032"/>
          </a:xfrm>
        </p:spPr>
        <p:txBody>
          <a:bodyPr/>
          <a:lstStyle/>
          <a:p>
            <a:r>
              <a:rPr lang="es-ES" b="1" dirty="0" err="1" smtClean="0"/>
              <a:t>Consonants</a:t>
            </a:r>
            <a:r>
              <a:rPr lang="es-ES" dirty="0" smtClean="0"/>
              <a:t> – </a:t>
            </a:r>
            <a:r>
              <a:rPr lang="es-ES" dirty="0" err="1" smtClean="0"/>
              <a:t>Manner</a:t>
            </a:r>
            <a:r>
              <a:rPr lang="es-ES" dirty="0" smtClean="0"/>
              <a:t> of 						   </a:t>
            </a:r>
            <a:r>
              <a:rPr lang="es-ES" dirty="0" err="1" smtClean="0"/>
              <a:t>articulation</a:t>
            </a:r>
            <a:endParaRPr lang="es-CR" dirty="0"/>
          </a:p>
        </p:txBody>
      </p:sp>
      <p:sp>
        <p:nvSpPr>
          <p:cNvPr id="3" name="2 Marcador de contenido"/>
          <p:cNvSpPr>
            <a:spLocks noGrp="1"/>
          </p:cNvSpPr>
          <p:nvPr>
            <p:ph idx="1"/>
          </p:nvPr>
        </p:nvSpPr>
        <p:spPr>
          <a:xfrm>
            <a:off x="457200" y="1882808"/>
            <a:ext cx="4043362" cy="4572000"/>
          </a:xfrm>
        </p:spPr>
        <p:txBody>
          <a:bodyPr/>
          <a:lstStyle/>
          <a:p>
            <a:r>
              <a:rPr lang="es-ES" dirty="0" err="1" smtClean="0"/>
              <a:t>Voiced</a:t>
            </a:r>
            <a:endParaRPr lang="es-ES" dirty="0" smtClean="0"/>
          </a:p>
          <a:p>
            <a:pPr>
              <a:buNone/>
            </a:pPr>
            <a:r>
              <a:rPr lang="es-ES" dirty="0" smtClean="0"/>
              <a:t>	</a:t>
            </a:r>
            <a:r>
              <a:rPr lang="es-ES" dirty="0" err="1" smtClean="0"/>
              <a:t>Example</a:t>
            </a:r>
            <a:r>
              <a:rPr lang="es-ES" dirty="0" smtClean="0"/>
              <a:t>:</a:t>
            </a:r>
          </a:p>
          <a:p>
            <a:pPr>
              <a:buNone/>
            </a:pPr>
            <a:r>
              <a:rPr lang="es-ES" dirty="0" smtClean="0"/>
              <a:t>		[m], [b]</a:t>
            </a:r>
          </a:p>
          <a:p>
            <a:pPr>
              <a:buNone/>
            </a:pPr>
            <a:endParaRPr lang="es-ES" dirty="0" smtClean="0"/>
          </a:p>
          <a:p>
            <a:r>
              <a:rPr lang="es-ES" dirty="0" err="1" smtClean="0"/>
              <a:t>Voiceless</a:t>
            </a:r>
            <a:endParaRPr lang="es-ES" dirty="0" smtClean="0"/>
          </a:p>
          <a:p>
            <a:pPr>
              <a:buNone/>
            </a:pPr>
            <a:r>
              <a:rPr lang="es-ES" dirty="0" smtClean="0"/>
              <a:t>	</a:t>
            </a:r>
            <a:r>
              <a:rPr lang="es-ES" dirty="0" err="1" smtClean="0"/>
              <a:t>Example</a:t>
            </a:r>
            <a:r>
              <a:rPr lang="es-ES" dirty="0" smtClean="0"/>
              <a:t>:  </a:t>
            </a:r>
          </a:p>
          <a:p>
            <a:pPr>
              <a:buNone/>
            </a:pPr>
            <a:r>
              <a:rPr lang="es-ES" dirty="0" smtClean="0"/>
              <a:t>		[p], [t]</a:t>
            </a:r>
            <a:endParaRPr lang="es-CR" dirty="0"/>
          </a:p>
        </p:txBody>
      </p:sp>
      <p:sp>
        <p:nvSpPr>
          <p:cNvPr id="4" name="2 Marcador de contenido"/>
          <p:cNvSpPr txBox="1">
            <a:spLocks/>
          </p:cNvSpPr>
          <p:nvPr/>
        </p:nvSpPr>
        <p:spPr>
          <a:xfrm>
            <a:off x="4786314" y="1857364"/>
            <a:ext cx="4043362" cy="4572000"/>
          </a:xfrm>
          <a:prstGeom prst="rect">
            <a:avLst/>
          </a:prstGeom>
        </p:spPr>
        <p:txBody>
          <a:bodyPr vert="horz" anchor="t">
            <a:normAutofit/>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lang="es-ES" sz="3000" dirty="0" smtClean="0"/>
              <a:t>F</a:t>
            </a:r>
            <a:r>
              <a:rPr kumimoji="0" lang="es-ES" sz="3000" b="0" i="0" u="none" strike="noStrike" kern="1200" cap="none" spc="0" normalizeH="0" baseline="0" noProof="0" dirty="0" err="1" smtClean="0">
                <a:ln>
                  <a:noFill/>
                </a:ln>
                <a:solidFill>
                  <a:schemeClr val="tx1"/>
                </a:solidFill>
                <a:effectLst/>
                <a:uLnTx/>
                <a:uFillTx/>
                <a:latin typeface="+mn-lt"/>
                <a:ea typeface="+mn-ea"/>
                <a:cs typeface="+mn-cs"/>
              </a:rPr>
              <a:t>ricative</a:t>
            </a:r>
            <a:endParaRPr kumimoji="0" lang="es-ES" sz="3000" b="0" i="0" u="none" strike="noStrike" kern="1200" cap="none" spc="0" normalizeH="0" baseline="0" noProof="0" dirty="0" smtClean="0">
              <a:ln>
                <a:noFill/>
              </a:ln>
              <a:solidFill>
                <a:schemeClr val="tx1"/>
              </a:solidFill>
              <a:effectLst/>
              <a:uLnTx/>
              <a:uFillTx/>
              <a:latin typeface="+mn-lt"/>
              <a:ea typeface="+mn-ea"/>
              <a:cs typeface="+mn-cs"/>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tabLst/>
              <a:defRPr/>
            </a:pPr>
            <a:r>
              <a:rPr lang="es-ES" sz="3000" dirty="0" smtClean="0"/>
              <a:t>	</a:t>
            </a:r>
            <a:r>
              <a:rPr lang="es-ES" sz="3000" dirty="0" err="1" smtClean="0"/>
              <a:t>Example</a:t>
            </a:r>
            <a:r>
              <a:rPr lang="es-ES" sz="3000" dirty="0" smtClean="0"/>
              <a:t>:</a:t>
            </a:r>
          </a:p>
          <a:p>
            <a:pPr marL="448056" marR="0" lvl="0" indent="-384048" algn="l" defTabSz="914400" rtl="0" eaLnBrk="1" fontAlgn="auto" latinLnBrk="0" hangingPunct="1">
              <a:lnSpc>
                <a:spcPct val="100000"/>
              </a:lnSpc>
              <a:spcBef>
                <a:spcPct val="20000"/>
              </a:spcBef>
              <a:spcAft>
                <a:spcPts val="0"/>
              </a:spcAft>
              <a:buClr>
                <a:schemeClr val="accent1"/>
              </a:buClr>
              <a:buSzPct val="80000"/>
              <a:tabLst/>
              <a:defRPr/>
            </a:pPr>
            <a:r>
              <a:rPr kumimoji="0" lang="es-ES" sz="3000" b="0" i="0" u="none" strike="noStrike" kern="1200" cap="none" spc="0" normalizeH="0" baseline="0" noProof="0" dirty="0" smtClean="0">
                <a:ln>
                  <a:noFill/>
                </a:ln>
                <a:solidFill>
                  <a:schemeClr val="tx1"/>
                </a:solidFill>
                <a:effectLst/>
                <a:uLnTx/>
                <a:uFillTx/>
                <a:latin typeface="+mn-lt"/>
                <a:ea typeface="+mn-ea"/>
                <a:cs typeface="+mn-cs"/>
              </a:rPr>
              <a:t>		[f],</a:t>
            </a:r>
            <a:r>
              <a:rPr kumimoji="0" lang="es-ES" sz="3000" b="0" i="0" u="none" strike="noStrike" kern="1200" cap="none" spc="0" normalizeH="0" noProof="0" dirty="0" smtClean="0">
                <a:ln>
                  <a:noFill/>
                </a:ln>
                <a:solidFill>
                  <a:schemeClr val="tx1"/>
                </a:solidFill>
                <a:effectLst/>
                <a:uLnTx/>
                <a:uFillTx/>
                <a:latin typeface="+mn-lt"/>
                <a:ea typeface="+mn-ea"/>
                <a:cs typeface="+mn-cs"/>
              </a:rPr>
              <a:t> [s</a:t>
            </a:r>
            <a:r>
              <a:rPr kumimoji="0" lang="es-ES" sz="3000" b="0" i="0" u="none" strike="noStrike" kern="1200" cap="none" spc="0" normalizeH="0" noProof="0" dirty="0" smtClean="0">
                <a:ln>
                  <a:noFill/>
                </a:ln>
                <a:solidFill>
                  <a:schemeClr val="tx1"/>
                </a:solidFill>
                <a:effectLst/>
                <a:uLnTx/>
                <a:uFillTx/>
                <a:latin typeface="+mn-lt"/>
                <a:ea typeface="+mn-ea"/>
                <a:cs typeface="+mn-cs"/>
              </a:rPr>
              <a:t>]</a:t>
            </a:r>
          </a:p>
          <a:p>
            <a:pPr marL="448056" marR="0" lvl="0" indent="-384048" algn="l" defTabSz="914400" rtl="0" eaLnBrk="1" fontAlgn="auto" latinLnBrk="0" hangingPunct="1">
              <a:lnSpc>
                <a:spcPct val="100000"/>
              </a:lnSpc>
              <a:spcBef>
                <a:spcPct val="20000"/>
              </a:spcBef>
              <a:spcAft>
                <a:spcPts val="0"/>
              </a:spcAft>
              <a:buClr>
                <a:schemeClr val="accent1"/>
              </a:buClr>
              <a:buSzPct val="80000"/>
              <a:tabLst/>
              <a:defRPr/>
            </a:pPr>
            <a:endParaRPr kumimoji="0" lang="es-ES" sz="3000" b="0" i="0" u="none" strike="noStrike" kern="1200" cap="none" spc="0" normalizeH="0" baseline="0" noProof="0" dirty="0" smtClean="0">
              <a:ln>
                <a:noFill/>
              </a:ln>
              <a:solidFill>
                <a:schemeClr val="tx1"/>
              </a:solidFill>
              <a:effectLst/>
              <a:uLnTx/>
              <a:uFillTx/>
              <a:latin typeface="+mn-lt"/>
              <a:ea typeface="+mn-ea"/>
              <a:cs typeface="+mn-cs"/>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lang="es-ES" sz="3000" dirty="0" err="1" smtClean="0"/>
              <a:t>Affricate</a:t>
            </a:r>
            <a:endParaRPr kumimoji="0" lang="es-ES" sz="3000" b="0" i="0" u="none" strike="noStrike" kern="1200" cap="none" spc="0" normalizeH="0" baseline="0" noProof="0" dirty="0" smtClean="0">
              <a:ln>
                <a:noFill/>
              </a:ln>
              <a:solidFill>
                <a:schemeClr val="tx1"/>
              </a:solidFill>
              <a:effectLst/>
              <a:uLnTx/>
              <a:uFillTx/>
              <a:latin typeface="+mn-lt"/>
              <a:ea typeface="+mn-ea"/>
              <a:cs typeface="+mn-cs"/>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s-ES" sz="3000" b="0" i="0" u="none" strike="noStrike" kern="1200" cap="none" spc="0" normalizeH="0" baseline="0" noProof="0" dirty="0" smtClean="0">
                <a:ln>
                  <a:noFill/>
                </a:ln>
                <a:solidFill>
                  <a:schemeClr val="tx1"/>
                </a:solidFill>
                <a:effectLst/>
                <a:uLnTx/>
                <a:uFillTx/>
                <a:latin typeface="+mn-lt"/>
                <a:ea typeface="+mn-ea"/>
                <a:cs typeface="+mn-cs"/>
              </a:rPr>
              <a:t>	</a:t>
            </a:r>
            <a:r>
              <a:rPr kumimoji="0" lang="es-ES" sz="3000" b="0" i="0" u="none" strike="noStrike" kern="1200" cap="none" spc="0" normalizeH="0" baseline="0" noProof="0" dirty="0" err="1" smtClean="0">
                <a:ln>
                  <a:noFill/>
                </a:ln>
                <a:solidFill>
                  <a:schemeClr val="tx1"/>
                </a:solidFill>
                <a:effectLst/>
                <a:uLnTx/>
                <a:uFillTx/>
                <a:latin typeface="+mn-lt"/>
                <a:ea typeface="+mn-ea"/>
                <a:cs typeface="+mn-cs"/>
              </a:rPr>
              <a:t>Example</a:t>
            </a:r>
            <a:r>
              <a:rPr kumimoji="0" lang="es-ES" sz="3000" b="0" i="0" u="none" strike="noStrike" kern="1200" cap="none" spc="0" normalizeH="0" baseline="0" noProof="0" dirty="0" smtClean="0">
                <a:ln>
                  <a:noFill/>
                </a:ln>
                <a:solidFill>
                  <a:schemeClr val="tx1"/>
                </a:solidFill>
                <a:effectLst/>
                <a:uLnTx/>
                <a:uFillTx/>
                <a:latin typeface="+mn-lt"/>
                <a:ea typeface="+mn-ea"/>
                <a:cs typeface="+mn-cs"/>
              </a:rPr>
              <a:t>:</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s-ES" sz="3000" dirty="0" smtClean="0"/>
              <a:t>		[Ĵ], [č]</a:t>
            </a:r>
            <a:endParaRPr kumimoji="0" lang="es-ES" sz="3000" b="0" i="0" u="none" strike="noStrike" kern="1200" cap="none" spc="0" normalizeH="0" baseline="0" noProof="0" dirty="0" smtClean="0">
              <a:ln>
                <a:noFill/>
              </a:ln>
              <a:solidFill>
                <a:schemeClr val="tx1"/>
              </a:solidFill>
              <a:effectLst/>
              <a:uLnTx/>
              <a:uFillTx/>
              <a:latin typeface="+mn-lt"/>
              <a:ea typeface="+mn-ea"/>
              <a:cs typeface="+mn-cs"/>
            </a:endParaRP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es-ES" sz="3000" b="0" i="0" u="none" strike="noStrike" kern="1200" cap="none" spc="0" normalizeH="0" baseline="0" noProof="0" dirty="0" smtClean="0">
                <a:ln>
                  <a:noFill/>
                </a:ln>
                <a:solidFill>
                  <a:schemeClr val="tx1"/>
                </a:solidFill>
                <a:effectLst/>
                <a:uLnTx/>
                <a:uFillTx/>
                <a:latin typeface="+mn-lt"/>
                <a:ea typeface="+mn-ea"/>
                <a:cs typeface="+mn-cs"/>
              </a:rPr>
              <a:t>  		</a:t>
            </a:r>
            <a:endParaRPr kumimoji="0" lang="es-CR" sz="3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4"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0" end="0"/>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21"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23" dur="80"/>
                                        <p:tgtEl>
                                          <p:spTgt spid="3">
                                            <p:txEl>
                                              <p:pRg st="1" end="1"/>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28"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30" dur="80"/>
                                        <p:tgtEl>
                                          <p:spTgt spid="3">
                                            <p:txEl>
                                              <p:pRg st="2" end="2"/>
                                            </p:txEl>
                                          </p:spTgt>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3">
                                            <p:txEl>
                                              <p:pRg st="4" end="4"/>
                                            </p:txEl>
                                          </p:spTgt>
                                        </p:tgtEl>
                                        <p:attrNameLst>
                                          <p:attrName>style.visibility</p:attrName>
                                        </p:attrNameLst>
                                      </p:cBhvr>
                                      <p:to>
                                        <p:strVal val="visible"/>
                                      </p:to>
                                    </p:set>
                                    <p:anim calcmode="discrete" valueType="clr">
                                      <p:cBhvr override="childStyle">
                                        <p:cTn id="35" dur="80"/>
                                        <p:tgtEl>
                                          <p:spTgt spid="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3">
                                            <p:txEl>
                                              <p:pRg st="4" end="4"/>
                                            </p:txEl>
                                          </p:spTgt>
                                        </p:tgtEl>
                                        <p:attrNameLst>
                                          <p:attrName>fillcolor</p:attrName>
                                        </p:attrNameLst>
                                      </p:cBhvr>
                                      <p:tavLst>
                                        <p:tav tm="0">
                                          <p:val>
                                            <p:clrVal>
                                              <a:schemeClr val="accent2"/>
                                            </p:clrVal>
                                          </p:val>
                                        </p:tav>
                                        <p:tav tm="50000">
                                          <p:val>
                                            <p:clrVal>
                                              <a:schemeClr val="hlink"/>
                                            </p:clrVal>
                                          </p:val>
                                        </p:tav>
                                      </p:tavLst>
                                    </p:anim>
                                    <p:set>
                                      <p:cBhvr>
                                        <p:cTn id="37" dur="80"/>
                                        <p:tgtEl>
                                          <p:spTgt spid="3">
                                            <p:txEl>
                                              <p:pRg st="4" end="4"/>
                                            </p:txEl>
                                          </p:spTgt>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3">
                                            <p:txEl>
                                              <p:pRg st="5" end="5"/>
                                            </p:txEl>
                                          </p:spTgt>
                                        </p:tgtEl>
                                        <p:attrNameLst>
                                          <p:attrName>style.visibility</p:attrName>
                                        </p:attrNameLst>
                                      </p:cBhvr>
                                      <p:to>
                                        <p:strVal val="visible"/>
                                      </p:to>
                                    </p:set>
                                    <p:anim calcmode="discrete" valueType="clr">
                                      <p:cBhvr override="childStyle">
                                        <p:cTn id="42" dur="80"/>
                                        <p:tgtEl>
                                          <p:spTgt spid="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3">
                                            <p:txEl>
                                              <p:pRg st="5" end="5"/>
                                            </p:txEl>
                                          </p:spTgt>
                                        </p:tgtEl>
                                        <p:attrNameLst>
                                          <p:attrName>fillcolor</p:attrName>
                                        </p:attrNameLst>
                                      </p:cBhvr>
                                      <p:tavLst>
                                        <p:tav tm="0">
                                          <p:val>
                                            <p:clrVal>
                                              <a:schemeClr val="accent2"/>
                                            </p:clrVal>
                                          </p:val>
                                        </p:tav>
                                        <p:tav tm="50000">
                                          <p:val>
                                            <p:clrVal>
                                              <a:schemeClr val="hlink"/>
                                            </p:clrVal>
                                          </p:val>
                                        </p:tav>
                                      </p:tavLst>
                                    </p:anim>
                                    <p:set>
                                      <p:cBhvr>
                                        <p:cTn id="44" dur="80"/>
                                        <p:tgtEl>
                                          <p:spTgt spid="3">
                                            <p:txEl>
                                              <p:pRg st="5" end="5"/>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27" presetClass="entr" presetSubtype="0" fill="hold" grpId="0" nodeType="clickEffect">
                                  <p:stCondLst>
                                    <p:cond delay="0"/>
                                  </p:stCondLst>
                                  <p:iterate type="lt">
                                    <p:tmPct val="50000"/>
                                  </p:iterate>
                                  <p:childTnLst>
                                    <p:set>
                                      <p:cBhvr>
                                        <p:cTn id="48" dur="1" fill="hold">
                                          <p:stCondLst>
                                            <p:cond delay="0"/>
                                          </p:stCondLst>
                                        </p:cTn>
                                        <p:tgtEl>
                                          <p:spTgt spid="3">
                                            <p:txEl>
                                              <p:pRg st="6" end="6"/>
                                            </p:txEl>
                                          </p:spTgt>
                                        </p:tgtEl>
                                        <p:attrNameLst>
                                          <p:attrName>style.visibility</p:attrName>
                                        </p:attrNameLst>
                                      </p:cBhvr>
                                      <p:to>
                                        <p:strVal val="visible"/>
                                      </p:to>
                                    </p:set>
                                    <p:anim calcmode="discrete" valueType="clr">
                                      <p:cBhvr override="childStyle">
                                        <p:cTn id="49" dur="80"/>
                                        <p:tgtEl>
                                          <p:spTgt spid="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3">
                                            <p:txEl>
                                              <p:pRg st="6" end="6"/>
                                            </p:txEl>
                                          </p:spTgt>
                                        </p:tgtEl>
                                        <p:attrNameLst>
                                          <p:attrName>fillcolor</p:attrName>
                                        </p:attrNameLst>
                                      </p:cBhvr>
                                      <p:tavLst>
                                        <p:tav tm="0">
                                          <p:val>
                                            <p:clrVal>
                                              <a:schemeClr val="accent2"/>
                                            </p:clrVal>
                                          </p:val>
                                        </p:tav>
                                        <p:tav tm="50000">
                                          <p:val>
                                            <p:clrVal>
                                              <a:schemeClr val="hlink"/>
                                            </p:clrVal>
                                          </p:val>
                                        </p:tav>
                                      </p:tavLst>
                                    </p:anim>
                                    <p:set>
                                      <p:cBhvr>
                                        <p:cTn id="51" dur="80"/>
                                        <p:tgtEl>
                                          <p:spTgt spid="3">
                                            <p:txEl>
                                              <p:pRg st="6" end="6"/>
                                            </p:txEl>
                                          </p:spTgt>
                                        </p:tgtEl>
                                        <p:attrNameLst>
                                          <p:attrName>fill.type</p:attrName>
                                        </p:attrNameLst>
                                      </p:cBhvr>
                                      <p:to>
                                        <p:strVal val="solid"/>
                                      </p:to>
                                    </p:set>
                                  </p:childTnLst>
                                </p:cTn>
                              </p:par>
                            </p:childTnLst>
                          </p:cTn>
                        </p:par>
                      </p:childTnLst>
                    </p:cTn>
                  </p:par>
                  <p:par>
                    <p:cTn id="52" fill="hold">
                      <p:stCondLst>
                        <p:cond delay="indefinite"/>
                      </p:stCondLst>
                      <p:childTnLst>
                        <p:par>
                          <p:cTn id="53" fill="hold">
                            <p:stCondLst>
                              <p:cond delay="0"/>
                            </p:stCondLst>
                            <p:childTnLst>
                              <p:par>
                                <p:cTn id="54" presetID="27" presetClass="entr" presetSubtype="0" fill="hold" grpId="0" nodeType="clickEffect">
                                  <p:stCondLst>
                                    <p:cond delay="0"/>
                                  </p:stCondLst>
                                  <p:iterate type="lt">
                                    <p:tmPct val="50000"/>
                                  </p:iterate>
                                  <p:childTnLst>
                                    <p:set>
                                      <p:cBhvr>
                                        <p:cTn id="55" dur="1" fill="hold">
                                          <p:stCondLst>
                                            <p:cond delay="0"/>
                                          </p:stCondLst>
                                        </p:cTn>
                                        <p:tgtEl>
                                          <p:spTgt spid="4"/>
                                        </p:tgtEl>
                                        <p:attrNameLst>
                                          <p:attrName>style.visibility</p:attrName>
                                        </p:attrNameLst>
                                      </p:cBhvr>
                                      <p:to>
                                        <p:strVal val="visible"/>
                                      </p:to>
                                    </p:set>
                                    <p:anim calcmode="discrete" valueType="clr">
                                      <p:cBhvr override="childStyle">
                                        <p:cTn id="56"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4"/>
                                        </p:tgtEl>
                                        <p:attrNameLst>
                                          <p:attrName>fillcolor</p:attrName>
                                        </p:attrNameLst>
                                      </p:cBhvr>
                                      <p:tavLst>
                                        <p:tav tm="0">
                                          <p:val>
                                            <p:clrVal>
                                              <a:schemeClr val="accent2"/>
                                            </p:clrVal>
                                          </p:val>
                                        </p:tav>
                                        <p:tav tm="50000">
                                          <p:val>
                                            <p:clrVal>
                                              <a:schemeClr val="hlink"/>
                                            </p:clrVal>
                                          </p:val>
                                        </p:tav>
                                      </p:tavLst>
                                    </p:anim>
                                    <p:set>
                                      <p:cBhvr>
                                        <p:cTn id="58" dur="8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232680"/>
          </a:xfrm>
        </p:spPr>
        <p:txBody>
          <a:bodyPr>
            <a:normAutofit fontScale="90000"/>
          </a:bodyPr>
          <a:lstStyle/>
          <a:p>
            <a:pPr algn="ctr"/>
            <a:r>
              <a:rPr lang="en-US" sz="3600" b="1" dirty="0" smtClean="0"/>
              <a:t>IPA CHARACTERS AND VERBAL DESCRIPTION OF ENGLISH SOUNDS</a:t>
            </a:r>
            <a:r>
              <a:rPr lang="es-CR" dirty="0" smtClean="0"/>
              <a:t/>
            </a:r>
            <a:br>
              <a:rPr lang="es-CR" dirty="0" smtClean="0"/>
            </a:br>
            <a:endParaRPr lang="es-CR" b="1" dirty="0"/>
          </a:p>
        </p:txBody>
      </p:sp>
      <p:graphicFrame>
        <p:nvGraphicFramePr>
          <p:cNvPr id="4" name="3 Marcador de contenido"/>
          <p:cNvGraphicFramePr>
            <a:graphicFrameLocks noGrp="1"/>
          </p:cNvGraphicFramePr>
          <p:nvPr>
            <p:ph idx="1"/>
          </p:nvPr>
        </p:nvGraphicFramePr>
        <p:xfrm>
          <a:off x="457200" y="1882775"/>
          <a:ext cx="8229600" cy="4450080"/>
        </p:xfrm>
        <a:graphic>
          <a:graphicData uri="http://schemas.openxmlformats.org/drawingml/2006/table">
            <a:tbl>
              <a:tblPr firstRow="1" bandRow="1">
                <a:tableStyleId>{5C22544A-7EE6-4342-B048-85BDC9FD1C3A}</a:tableStyleId>
              </a:tblPr>
              <a:tblGrid>
                <a:gridCol w="1971660"/>
                <a:gridCol w="3514740"/>
                <a:gridCol w="2743200"/>
              </a:tblGrid>
              <a:tr h="370840">
                <a:tc>
                  <a:txBody>
                    <a:bodyPr/>
                    <a:lstStyle/>
                    <a:p>
                      <a:pPr algn="ctr"/>
                      <a:r>
                        <a:rPr lang="es-ES" dirty="0" smtClean="0"/>
                        <a:t>SYMBOL</a:t>
                      </a:r>
                      <a:endParaRPr lang="es-CR" dirty="0"/>
                    </a:p>
                  </a:txBody>
                  <a:tcPr/>
                </a:tc>
                <a:tc>
                  <a:txBody>
                    <a:bodyPr/>
                    <a:lstStyle/>
                    <a:p>
                      <a:pPr algn="ctr"/>
                      <a:r>
                        <a:rPr lang="es-ES" dirty="0" smtClean="0"/>
                        <a:t>VERBAL DESCRIPTION</a:t>
                      </a:r>
                      <a:endParaRPr lang="es-CR" dirty="0"/>
                    </a:p>
                  </a:txBody>
                  <a:tcPr/>
                </a:tc>
                <a:tc>
                  <a:txBody>
                    <a:bodyPr/>
                    <a:lstStyle/>
                    <a:p>
                      <a:pPr algn="ctr"/>
                      <a:r>
                        <a:rPr lang="es-ES" dirty="0" smtClean="0"/>
                        <a:t>SOUND REPRESENTED</a:t>
                      </a:r>
                      <a:endParaRPr lang="es-CR" dirty="0"/>
                    </a:p>
                  </a:txBody>
                  <a:tcPr/>
                </a:tc>
              </a:tr>
              <a:tr h="370840">
                <a:tc>
                  <a:txBody>
                    <a:bodyPr/>
                    <a:lstStyle/>
                    <a:p>
                      <a:pPr algn="ctr"/>
                      <a:r>
                        <a:rPr kumimoji="0" lang="en-US" sz="1800" kern="1200" dirty="0" smtClean="0">
                          <a:solidFill>
                            <a:schemeClr val="dk1"/>
                          </a:solidFill>
                          <a:latin typeface="+mn-lt"/>
                          <a:ea typeface="+mn-ea"/>
                          <a:cs typeface="+mn-cs"/>
                        </a:rPr>
                        <a:t>[b]</a:t>
                      </a:r>
                      <a:endParaRPr lang="es-CR" dirty="0"/>
                    </a:p>
                  </a:txBody>
                  <a:tcPr/>
                </a:tc>
                <a:tc>
                  <a:txBody>
                    <a:bodyPr/>
                    <a:lstStyle/>
                    <a:p>
                      <a:r>
                        <a:rPr kumimoji="0" lang="en-US" sz="1800" kern="1200" dirty="0" smtClean="0">
                          <a:solidFill>
                            <a:schemeClr val="dk1"/>
                          </a:solidFill>
                          <a:latin typeface="+mn-lt"/>
                          <a:ea typeface="+mn-ea"/>
                          <a:cs typeface="+mn-cs"/>
                        </a:rPr>
                        <a:t>Voiced bilabial stop</a:t>
                      </a:r>
                      <a:endParaRPr lang="es-CR" dirty="0"/>
                    </a:p>
                  </a:txBody>
                  <a:tcPr/>
                </a:tc>
                <a:tc>
                  <a:txBody>
                    <a:bodyPr/>
                    <a:lstStyle/>
                    <a:p>
                      <a:r>
                        <a:rPr kumimoji="0" lang="en-US" sz="1800" kern="1200" dirty="0" smtClean="0">
                          <a:solidFill>
                            <a:schemeClr val="dk1"/>
                          </a:solidFill>
                          <a:latin typeface="+mn-lt"/>
                          <a:ea typeface="+mn-ea"/>
                          <a:cs typeface="+mn-cs"/>
                        </a:rPr>
                        <a:t>Boy, </a:t>
                      </a:r>
                      <a:r>
                        <a:rPr kumimoji="0" lang="en-US" sz="1800" kern="1200" dirty="0" err="1" smtClean="0">
                          <a:solidFill>
                            <a:schemeClr val="dk1"/>
                          </a:solidFill>
                          <a:latin typeface="+mn-lt"/>
                          <a:ea typeface="+mn-ea"/>
                          <a:cs typeface="+mn-cs"/>
                        </a:rPr>
                        <a:t>aboe</a:t>
                      </a:r>
                      <a:r>
                        <a:rPr kumimoji="0" lang="en-US" sz="1800" kern="1200" dirty="0" smtClean="0">
                          <a:solidFill>
                            <a:schemeClr val="dk1"/>
                          </a:solidFill>
                          <a:latin typeface="+mn-lt"/>
                          <a:ea typeface="+mn-ea"/>
                          <a:cs typeface="+mn-cs"/>
                        </a:rPr>
                        <a:t>, crab</a:t>
                      </a:r>
                      <a:endParaRPr lang="es-CR" dirty="0"/>
                    </a:p>
                  </a:txBody>
                  <a:tcPr/>
                </a:tc>
              </a:tr>
              <a:tr h="370840">
                <a:tc>
                  <a:txBody>
                    <a:bodyPr/>
                    <a:lstStyle/>
                    <a:p>
                      <a:pPr algn="ctr"/>
                      <a:r>
                        <a:rPr lang="es-ES" dirty="0" smtClean="0"/>
                        <a:t>[p]</a:t>
                      </a:r>
                      <a:endParaRPr lang="es-CR" dirty="0"/>
                    </a:p>
                  </a:txBody>
                  <a:tcPr/>
                </a:tc>
                <a:tc>
                  <a:txBody>
                    <a:bodyPr/>
                    <a:lstStyle/>
                    <a:p>
                      <a:r>
                        <a:rPr kumimoji="0" lang="en-US" sz="1800" kern="1200" dirty="0" smtClean="0">
                          <a:solidFill>
                            <a:schemeClr val="dk1"/>
                          </a:solidFill>
                          <a:latin typeface="+mn-lt"/>
                          <a:ea typeface="+mn-ea"/>
                          <a:cs typeface="+mn-cs"/>
                        </a:rPr>
                        <a:t>Voiceless bilabial stop</a:t>
                      </a:r>
                      <a:endParaRPr lang="es-CR" dirty="0"/>
                    </a:p>
                  </a:txBody>
                  <a:tcPr/>
                </a:tc>
                <a:tc>
                  <a:txBody>
                    <a:bodyPr/>
                    <a:lstStyle/>
                    <a:p>
                      <a:r>
                        <a:rPr kumimoji="0" lang="en-US" sz="1800" kern="1200" dirty="0" smtClean="0">
                          <a:solidFill>
                            <a:schemeClr val="dk1"/>
                          </a:solidFill>
                          <a:latin typeface="+mn-lt"/>
                          <a:ea typeface="+mn-ea"/>
                          <a:cs typeface="+mn-cs"/>
                        </a:rPr>
                        <a:t>Pour, apt, slap</a:t>
                      </a:r>
                      <a:endParaRPr lang="es-CR" dirty="0"/>
                    </a:p>
                  </a:txBody>
                  <a:tcPr/>
                </a:tc>
              </a:tr>
              <a:tr h="370840">
                <a:tc>
                  <a:txBody>
                    <a:bodyPr/>
                    <a:lstStyle/>
                    <a:p>
                      <a:pPr algn="ctr"/>
                      <a:r>
                        <a:rPr lang="es-ES" dirty="0" smtClean="0"/>
                        <a:t>[d]</a:t>
                      </a:r>
                      <a:endParaRPr lang="es-CR" dirty="0"/>
                    </a:p>
                  </a:txBody>
                  <a:tcPr/>
                </a:tc>
                <a:tc>
                  <a:txBody>
                    <a:bodyPr/>
                    <a:lstStyle/>
                    <a:p>
                      <a:r>
                        <a:rPr kumimoji="0" lang="en-US" sz="1800" kern="1200" dirty="0" smtClean="0">
                          <a:solidFill>
                            <a:schemeClr val="dk1"/>
                          </a:solidFill>
                          <a:latin typeface="+mn-lt"/>
                          <a:ea typeface="+mn-ea"/>
                          <a:cs typeface="+mn-cs"/>
                        </a:rPr>
                        <a:t>Voiced alveolar stop</a:t>
                      </a:r>
                      <a:endParaRPr lang="es-CR" dirty="0"/>
                    </a:p>
                  </a:txBody>
                  <a:tcPr/>
                </a:tc>
                <a:tc>
                  <a:txBody>
                    <a:bodyPr/>
                    <a:lstStyle/>
                    <a:p>
                      <a:r>
                        <a:rPr kumimoji="0" lang="en-US" sz="1800" kern="1200" dirty="0" smtClean="0">
                          <a:solidFill>
                            <a:schemeClr val="dk1"/>
                          </a:solidFill>
                          <a:latin typeface="+mn-lt"/>
                          <a:ea typeface="+mn-ea"/>
                          <a:cs typeface="+mn-cs"/>
                        </a:rPr>
                        <a:t>Dock, adore, blood</a:t>
                      </a:r>
                      <a:endParaRPr lang="es-CR" dirty="0"/>
                    </a:p>
                  </a:txBody>
                  <a:tcPr/>
                </a:tc>
              </a:tr>
              <a:tr h="370840">
                <a:tc>
                  <a:txBody>
                    <a:bodyPr/>
                    <a:lstStyle/>
                    <a:p>
                      <a:pPr algn="ctr"/>
                      <a:r>
                        <a:rPr lang="es-ES" dirty="0" smtClean="0"/>
                        <a:t>[t]</a:t>
                      </a:r>
                      <a:endParaRPr lang="es-CR" dirty="0"/>
                    </a:p>
                  </a:txBody>
                  <a:tcPr/>
                </a:tc>
                <a:tc>
                  <a:txBody>
                    <a:bodyPr/>
                    <a:lstStyle/>
                    <a:p>
                      <a:r>
                        <a:rPr lang="es-ES" sz="1800" dirty="0" err="1" smtClean="0"/>
                        <a:t>Voiceless</a:t>
                      </a:r>
                      <a:r>
                        <a:rPr lang="es-ES" sz="1800" dirty="0" smtClean="0"/>
                        <a:t> alveolar stop</a:t>
                      </a:r>
                      <a:endParaRPr lang="es-C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entury Gothic" pitchFamily="34" charset="0"/>
                          <a:ea typeface="Calibri"/>
                          <a:cs typeface="Times New Roman"/>
                        </a:rPr>
                        <a:t>Time, solitary, adept</a:t>
                      </a:r>
                      <a:endParaRPr lang="es-CR" sz="1800" dirty="0" smtClean="0">
                        <a:latin typeface="Century Gothic" pitchFamily="34" charset="0"/>
                        <a:ea typeface="Calibri"/>
                        <a:cs typeface="Times New Roman"/>
                      </a:endParaRPr>
                    </a:p>
                  </a:txBody>
                  <a:tcPr/>
                </a:tc>
              </a:tr>
              <a:tr h="370840">
                <a:tc>
                  <a:txBody>
                    <a:bodyPr/>
                    <a:lstStyle/>
                    <a:p>
                      <a:pPr algn="ctr"/>
                      <a:r>
                        <a:rPr lang="es-ES" dirty="0" smtClean="0"/>
                        <a:t>[g]</a:t>
                      </a:r>
                      <a:endParaRPr lang="es-CR" dirty="0"/>
                    </a:p>
                  </a:txBody>
                  <a:tcPr/>
                </a:tc>
                <a:tc>
                  <a:txBody>
                    <a:bodyPr/>
                    <a:lstStyle/>
                    <a:p>
                      <a:r>
                        <a:rPr lang="es-ES" sz="1800" dirty="0" err="1" smtClean="0"/>
                        <a:t>Voiced</a:t>
                      </a:r>
                      <a:r>
                        <a:rPr lang="es-ES" sz="1800" dirty="0" smtClean="0"/>
                        <a:t> velar stop</a:t>
                      </a:r>
                      <a:endParaRPr lang="es-C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entury Gothic" pitchFamily="34" charset="0"/>
                          <a:ea typeface="Calibri"/>
                          <a:cs typeface="Times New Roman"/>
                        </a:rPr>
                        <a:t>Game, agree, bag</a:t>
                      </a:r>
                      <a:endParaRPr lang="es-CR" sz="1800" dirty="0" smtClean="0">
                        <a:latin typeface="Century Gothic" pitchFamily="34" charset="0"/>
                        <a:ea typeface="Calibri"/>
                        <a:cs typeface="Times New Roman"/>
                      </a:endParaRPr>
                    </a:p>
                  </a:txBody>
                  <a:tcPr/>
                </a:tc>
              </a:tr>
              <a:tr h="370840">
                <a:tc>
                  <a:txBody>
                    <a:bodyPr/>
                    <a:lstStyle/>
                    <a:p>
                      <a:pPr algn="ctr"/>
                      <a:r>
                        <a:rPr lang="es-ES" dirty="0" smtClean="0"/>
                        <a:t>[k]</a:t>
                      </a:r>
                      <a:endParaRPr lang="es-CR" dirty="0"/>
                    </a:p>
                  </a:txBody>
                  <a:tcPr/>
                </a:tc>
                <a:tc>
                  <a:txBody>
                    <a:bodyPr/>
                    <a:lstStyle/>
                    <a:p>
                      <a:r>
                        <a:rPr lang="es-ES" sz="1800" dirty="0" err="1" smtClean="0"/>
                        <a:t>Voiceless</a:t>
                      </a:r>
                      <a:r>
                        <a:rPr lang="es-ES" sz="1800" dirty="0" smtClean="0"/>
                        <a:t> velar </a:t>
                      </a:r>
                      <a:r>
                        <a:rPr lang="es-ES" sz="1800" dirty="0" err="1" smtClean="0"/>
                        <a:t>fricative</a:t>
                      </a:r>
                      <a:endParaRPr lang="es-C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entury Gothic" pitchFamily="34" charset="0"/>
                          <a:ea typeface="Calibri"/>
                          <a:cs typeface="Times New Roman"/>
                        </a:rPr>
                        <a:t>Cold, act, pock</a:t>
                      </a:r>
                      <a:endParaRPr lang="es-CR" sz="1800" dirty="0" smtClean="0">
                        <a:latin typeface="Century Gothic" pitchFamily="34" charset="0"/>
                        <a:ea typeface="Calibri"/>
                        <a:cs typeface="Times New Roman"/>
                      </a:endParaRPr>
                    </a:p>
                  </a:txBody>
                  <a:tcPr/>
                </a:tc>
              </a:tr>
              <a:tr h="370840">
                <a:tc>
                  <a:txBody>
                    <a:bodyPr/>
                    <a:lstStyle/>
                    <a:p>
                      <a:pPr algn="ctr"/>
                      <a:r>
                        <a:rPr lang="es-ES" dirty="0" smtClean="0"/>
                        <a:t>[v]</a:t>
                      </a:r>
                      <a:endParaRPr lang="es-CR" dirty="0"/>
                    </a:p>
                  </a:txBody>
                  <a:tcPr/>
                </a:tc>
                <a:tc>
                  <a:txBody>
                    <a:bodyPr/>
                    <a:lstStyle/>
                    <a:p>
                      <a:r>
                        <a:rPr lang="es-ES" dirty="0" err="1" smtClean="0"/>
                        <a:t>Voiced</a:t>
                      </a:r>
                      <a:r>
                        <a:rPr lang="es-ES" dirty="0" smtClean="0"/>
                        <a:t> labiodental </a:t>
                      </a:r>
                      <a:r>
                        <a:rPr lang="es-ES" dirty="0" err="1" smtClean="0"/>
                        <a:t>fricative</a:t>
                      </a:r>
                      <a:endParaRPr lang="es-CR" dirty="0"/>
                    </a:p>
                  </a:txBody>
                  <a:tcPr/>
                </a:tc>
                <a:tc>
                  <a:txBody>
                    <a:bodyPr/>
                    <a:lstStyle/>
                    <a:p>
                      <a:r>
                        <a:rPr lang="es-ES" dirty="0" err="1" smtClean="0"/>
                        <a:t>Very</a:t>
                      </a:r>
                      <a:r>
                        <a:rPr lang="es-ES" dirty="0" smtClean="0"/>
                        <a:t>, </a:t>
                      </a:r>
                      <a:r>
                        <a:rPr lang="es-ES" dirty="0" err="1" smtClean="0"/>
                        <a:t>verage</a:t>
                      </a:r>
                      <a:r>
                        <a:rPr lang="es-ES" dirty="0" smtClean="0"/>
                        <a:t>, </a:t>
                      </a:r>
                      <a:r>
                        <a:rPr lang="es-ES" dirty="0" err="1" smtClean="0"/>
                        <a:t>shove</a:t>
                      </a:r>
                      <a:endParaRPr lang="es-CR" dirty="0"/>
                    </a:p>
                  </a:txBody>
                  <a:tcPr/>
                </a:tc>
              </a:tr>
              <a:tr h="370840">
                <a:tc>
                  <a:txBody>
                    <a:bodyPr/>
                    <a:lstStyle/>
                    <a:p>
                      <a:pPr algn="ctr"/>
                      <a:r>
                        <a:rPr lang="es-ES" dirty="0" smtClean="0"/>
                        <a:t>[f]</a:t>
                      </a:r>
                      <a:endParaRPr lang="es-CR" dirty="0"/>
                    </a:p>
                  </a:txBody>
                  <a:tcPr/>
                </a:tc>
                <a:tc>
                  <a:txBody>
                    <a:bodyPr/>
                    <a:lstStyle/>
                    <a:p>
                      <a:r>
                        <a:rPr lang="es-ES" dirty="0" err="1" smtClean="0"/>
                        <a:t>Viceless</a:t>
                      </a:r>
                      <a:r>
                        <a:rPr lang="es-ES" dirty="0" smtClean="0"/>
                        <a:t> labiodental </a:t>
                      </a:r>
                      <a:r>
                        <a:rPr lang="es-ES" dirty="0" err="1" smtClean="0"/>
                        <a:t>fricative</a:t>
                      </a:r>
                      <a:endParaRPr lang="es-CR" dirty="0"/>
                    </a:p>
                  </a:txBody>
                  <a:tcPr/>
                </a:tc>
                <a:tc>
                  <a:txBody>
                    <a:bodyPr/>
                    <a:lstStyle/>
                    <a:p>
                      <a:r>
                        <a:rPr lang="es-ES" dirty="0" err="1" smtClean="0"/>
                        <a:t>Fool</a:t>
                      </a:r>
                      <a:r>
                        <a:rPr lang="es-ES" dirty="0" smtClean="0"/>
                        <a:t>, </a:t>
                      </a:r>
                      <a:r>
                        <a:rPr lang="es-ES" dirty="0" err="1" smtClean="0"/>
                        <a:t>after</a:t>
                      </a:r>
                      <a:r>
                        <a:rPr lang="es-ES" dirty="0" smtClean="0"/>
                        <a:t>, </a:t>
                      </a:r>
                      <a:r>
                        <a:rPr lang="es-ES" dirty="0" err="1" smtClean="0"/>
                        <a:t>laugh</a:t>
                      </a:r>
                      <a:endParaRPr lang="es-CR" dirty="0"/>
                    </a:p>
                  </a:txBody>
                  <a:tcPr/>
                </a:tc>
              </a:tr>
              <a:tr h="370840">
                <a:tc>
                  <a:txBody>
                    <a:bodyPr/>
                    <a:lstStyle/>
                    <a:p>
                      <a:pPr algn="ctr"/>
                      <a:r>
                        <a:rPr lang="es-ES" dirty="0" smtClean="0"/>
                        <a:t>[</a:t>
                      </a:r>
                      <a:r>
                        <a:rPr lang="el-GR" dirty="0" smtClean="0"/>
                        <a:t>θ</a:t>
                      </a:r>
                      <a:r>
                        <a:rPr lang="es-ES" dirty="0" smtClean="0"/>
                        <a:t>]</a:t>
                      </a:r>
                      <a:endParaRPr lang="es-CR" dirty="0"/>
                    </a:p>
                  </a:txBody>
                  <a:tcPr/>
                </a:tc>
                <a:tc>
                  <a:txBody>
                    <a:bodyPr/>
                    <a:lstStyle/>
                    <a:p>
                      <a:r>
                        <a:rPr lang="es-ES" dirty="0" err="1" smtClean="0"/>
                        <a:t>Voceless</a:t>
                      </a:r>
                      <a:r>
                        <a:rPr lang="es-ES" dirty="0" smtClean="0"/>
                        <a:t> interdental </a:t>
                      </a:r>
                      <a:r>
                        <a:rPr lang="es-ES" dirty="0" err="1" smtClean="0"/>
                        <a:t>fricative</a:t>
                      </a:r>
                      <a:endParaRPr lang="es-CR" dirty="0"/>
                    </a:p>
                  </a:txBody>
                  <a:tcPr/>
                </a:tc>
                <a:tc>
                  <a:txBody>
                    <a:bodyPr/>
                    <a:lstStyle/>
                    <a:p>
                      <a:r>
                        <a:rPr lang="es-ES" dirty="0" err="1" smtClean="0"/>
                        <a:t>Thigh</a:t>
                      </a:r>
                      <a:r>
                        <a:rPr lang="es-ES" dirty="0" smtClean="0"/>
                        <a:t>, </a:t>
                      </a:r>
                      <a:r>
                        <a:rPr lang="es-ES" dirty="0" err="1" smtClean="0"/>
                        <a:t>ethereal</a:t>
                      </a:r>
                      <a:r>
                        <a:rPr lang="es-ES" dirty="0" smtClean="0"/>
                        <a:t>, </a:t>
                      </a:r>
                      <a:r>
                        <a:rPr lang="es-ES" dirty="0" err="1" smtClean="0"/>
                        <a:t>bath</a:t>
                      </a:r>
                      <a:endParaRPr lang="es-CR" dirty="0"/>
                    </a:p>
                  </a:txBody>
                  <a:tcPr/>
                </a:tc>
              </a:tr>
              <a:tr h="370840">
                <a:tc>
                  <a:txBody>
                    <a:bodyPr/>
                    <a:lstStyle/>
                    <a:p>
                      <a:pPr algn="ctr"/>
                      <a:r>
                        <a:rPr lang="es-ES" dirty="0" smtClean="0"/>
                        <a:t>[z]</a:t>
                      </a:r>
                      <a:endParaRPr lang="es-CR" dirty="0"/>
                    </a:p>
                  </a:txBody>
                  <a:tcPr/>
                </a:tc>
                <a:tc>
                  <a:txBody>
                    <a:bodyPr/>
                    <a:lstStyle/>
                    <a:p>
                      <a:r>
                        <a:rPr lang="es-ES" dirty="0" err="1" smtClean="0"/>
                        <a:t>Voiced</a:t>
                      </a:r>
                      <a:r>
                        <a:rPr lang="es-ES" dirty="0" smtClean="0"/>
                        <a:t> interdental </a:t>
                      </a:r>
                      <a:r>
                        <a:rPr lang="es-ES" dirty="0" err="1" smtClean="0"/>
                        <a:t>fricative</a:t>
                      </a:r>
                      <a:endParaRPr lang="es-CR" dirty="0"/>
                    </a:p>
                  </a:txBody>
                  <a:tcPr/>
                </a:tc>
                <a:tc>
                  <a:txBody>
                    <a:bodyPr/>
                    <a:lstStyle/>
                    <a:p>
                      <a:r>
                        <a:rPr lang="es-ES" dirty="0" smtClean="0"/>
                        <a:t>Zoo, </a:t>
                      </a:r>
                      <a:r>
                        <a:rPr lang="es-ES" dirty="0" err="1" smtClean="0"/>
                        <a:t>azone</a:t>
                      </a:r>
                      <a:r>
                        <a:rPr lang="es-ES" dirty="0" smtClean="0"/>
                        <a:t>, </a:t>
                      </a:r>
                      <a:r>
                        <a:rPr lang="es-ES" dirty="0" err="1" smtClean="0"/>
                        <a:t>buzz</a:t>
                      </a:r>
                      <a:endParaRPr lang="es-CR" dirty="0"/>
                    </a:p>
                  </a:txBody>
                  <a:tcPr/>
                </a:tc>
              </a:tr>
              <a:tr h="370840">
                <a:tc>
                  <a:txBody>
                    <a:bodyPr/>
                    <a:lstStyle/>
                    <a:p>
                      <a:pPr algn="ctr"/>
                      <a:r>
                        <a:rPr lang="es-ES" dirty="0" smtClean="0"/>
                        <a:t>[s]</a:t>
                      </a:r>
                      <a:endParaRPr lang="es-CR" dirty="0"/>
                    </a:p>
                  </a:txBody>
                  <a:tcPr/>
                </a:tc>
                <a:tc>
                  <a:txBody>
                    <a:bodyPr/>
                    <a:lstStyle/>
                    <a:p>
                      <a:r>
                        <a:rPr lang="es-ES" dirty="0" err="1" smtClean="0"/>
                        <a:t>Voiceless</a:t>
                      </a:r>
                      <a:r>
                        <a:rPr lang="es-ES" dirty="0" smtClean="0"/>
                        <a:t> alveolar </a:t>
                      </a:r>
                      <a:r>
                        <a:rPr lang="es-ES" dirty="0" err="1" smtClean="0"/>
                        <a:t>fricative</a:t>
                      </a:r>
                      <a:endParaRPr lang="es-CR" dirty="0"/>
                    </a:p>
                  </a:txBody>
                  <a:tcPr/>
                </a:tc>
                <a:tc>
                  <a:txBody>
                    <a:bodyPr/>
                    <a:lstStyle/>
                    <a:p>
                      <a:r>
                        <a:rPr lang="es-ES" dirty="0" err="1" smtClean="0"/>
                        <a:t>Soup</a:t>
                      </a:r>
                      <a:r>
                        <a:rPr lang="es-ES" dirty="0" smtClean="0"/>
                        <a:t>, </a:t>
                      </a:r>
                      <a:r>
                        <a:rPr lang="es-ES" dirty="0" err="1" smtClean="0"/>
                        <a:t>blast</a:t>
                      </a:r>
                      <a:r>
                        <a:rPr lang="es-ES" dirty="0" smtClean="0"/>
                        <a:t>, </a:t>
                      </a:r>
                      <a:endParaRPr lang="es-CR"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strVal val="#ppt_w*0.70"/>
                                          </p:val>
                                        </p:tav>
                                        <p:tav tm="100000">
                                          <p:val>
                                            <p:strVal val="#ppt_w"/>
                                          </p:val>
                                        </p:tav>
                                      </p:tavLst>
                                    </p:anim>
                                    <p:anim calcmode="lin" valueType="num">
                                      <p:cBhvr>
                                        <p:cTn id="13" dur="1000" fill="hold"/>
                                        <p:tgtEl>
                                          <p:spTgt spid="4"/>
                                        </p:tgtEl>
                                        <p:attrNameLst>
                                          <p:attrName>ppt_h</p:attrName>
                                        </p:attrNameLst>
                                      </p:cBhvr>
                                      <p:tavLst>
                                        <p:tav tm="0">
                                          <p:val>
                                            <p:strVal val="#ppt_h"/>
                                          </p:val>
                                        </p:tav>
                                        <p:tav tm="100000">
                                          <p:val>
                                            <p:strVal val="#ppt_h"/>
                                          </p:val>
                                        </p:tav>
                                      </p:tavLst>
                                    </p:anim>
                                    <p:animEffect transition="in" filter="fade">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nvPr>
        </p:nvGraphicFramePr>
        <p:xfrm>
          <a:off x="428596" y="1142989"/>
          <a:ext cx="8215370" cy="5357844"/>
        </p:xfrm>
        <a:graphic>
          <a:graphicData uri="http://schemas.openxmlformats.org/drawingml/2006/table">
            <a:tbl>
              <a:tblPr>
                <a:tableStyleId>{8A107856-5554-42FB-B03E-39F5DBC370BA}</a:tableStyleId>
              </a:tblPr>
              <a:tblGrid>
                <a:gridCol w="1357322"/>
                <a:gridCol w="4000528"/>
                <a:gridCol w="2857520"/>
              </a:tblGrid>
              <a:tr h="446487">
                <a:tc>
                  <a:txBody>
                    <a:bodyPr/>
                    <a:lstStyle/>
                    <a:p>
                      <a:pPr algn="ctr">
                        <a:lnSpc>
                          <a:spcPct val="115000"/>
                        </a:lnSpc>
                        <a:spcAft>
                          <a:spcPts val="0"/>
                        </a:spcAft>
                      </a:pPr>
                      <a:r>
                        <a:rPr lang="en-US" sz="1800" dirty="0">
                          <a:latin typeface="Century Gothic" pitchFamily="34" charset="0"/>
                        </a:rPr>
                        <a:t>[ž]</a:t>
                      </a:r>
                      <a:endParaRPr lang="es-CR" sz="1800" dirty="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a:latin typeface="Century Gothic" pitchFamily="34" charset="0"/>
                        </a:rPr>
                        <a:t>Voiced palatal fricative</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a:latin typeface="Century Gothic" pitchFamily="34" charset="0"/>
                        </a:rPr>
                        <a:t>Jacques, azure, beige</a:t>
                      </a:r>
                      <a:endParaRPr lang="es-CR" sz="1800">
                        <a:latin typeface="Century Gothic" pitchFamily="34" charset="0"/>
                        <a:ea typeface="Calibri"/>
                        <a:cs typeface="Times New Roman"/>
                      </a:endParaRPr>
                    </a:p>
                  </a:txBody>
                  <a:tcPr marL="68580" marR="68580" marT="0" marB="0"/>
                </a:tc>
              </a:tr>
              <a:tr h="446487">
                <a:tc>
                  <a:txBody>
                    <a:bodyPr/>
                    <a:lstStyle/>
                    <a:p>
                      <a:pPr algn="ctr">
                        <a:lnSpc>
                          <a:spcPct val="115000"/>
                        </a:lnSpc>
                        <a:spcAft>
                          <a:spcPts val="0"/>
                        </a:spcAft>
                      </a:pPr>
                      <a:r>
                        <a:rPr lang="en-US" sz="1800">
                          <a:latin typeface="Century Gothic" pitchFamily="34" charset="0"/>
                        </a:rPr>
                        <a:t>[Š]</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Voiceless palatal fricative</a:t>
                      </a:r>
                      <a:endParaRPr lang="es-CR" sz="1800" dirty="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Sure, mission, mash</a:t>
                      </a:r>
                      <a:endParaRPr lang="es-CR" sz="1800" dirty="0">
                        <a:latin typeface="Century Gothic" pitchFamily="34" charset="0"/>
                        <a:ea typeface="Calibri"/>
                        <a:cs typeface="Times New Roman"/>
                      </a:endParaRPr>
                    </a:p>
                  </a:txBody>
                  <a:tcPr marL="68580" marR="68580" marT="0" marB="0"/>
                </a:tc>
              </a:tr>
              <a:tr h="446487">
                <a:tc>
                  <a:txBody>
                    <a:bodyPr/>
                    <a:lstStyle/>
                    <a:p>
                      <a:pPr algn="ctr">
                        <a:lnSpc>
                          <a:spcPct val="115000"/>
                        </a:lnSpc>
                        <a:spcAft>
                          <a:spcPts val="0"/>
                        </a:spcAft>
                      </a:pPr>
                      <a:r>
                        <a:rPr lang="en-US" sz="1800">
                          <a:latin typeface="Century Gothic" pitchFamily="34" charset="0"/>
                        </a:rPr>
                        <a:t>[h]</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Glottal fricative</a:t>
                      </a:r>
                      <a:endParaRPr lang="es-CR" sz="1800" dirty="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a:latin typeface="Century Gothic" pitchFamily="34" charset="0"/>
                        </a:rPr>
                        <a:t>Hope, ahoy</a:t>
                      </a:r>
                      <a:endParaRPr lang="es-CR" sz="1800">
                        <a:latin typeface="Century Gothic" pitchFamily="34" charset="0"/>
                        <a:ea typeface="Calibri"/>
                        <a:cs typeface="Times New Roman"/>
                      </a:endParaRPr>
                    </a:p>
                  </a:txBody>
                  <a:tcPr marL="68580" marR="68580" marT="0" marB="0"/>
                </a:tc>
              </a:tr>
              <a:tr h="446487">
                <a:tc>
                  <a:txBody>
                    <a:bodyPr/>
                    <a:lstStyle/>
                    <a:p>
                      <a:pPr algn="ctr">
                        <a:lnSpc>
                          <a:spcPct val="115000"/>
                        </a:lnSpc>
                        <a:spcAft>
                          <a:spcPts val="0"/>
                        </a:spcAft>
                      </a:pPr>
                      <a:r>
                        <a:rPr lang="en-US" sz="1800">
                          <a:latin typeface="Century Gothic" pitchFamily="34" charset="0"/>
                        </a:rPr>
                        <a:t>[Ĵ]</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Voiced affricate (</a:t>
                      </a:r>
                      <a:r>
                        <a:rPr lang="en-US" sz="1800" dirty="0" err="1">
                          <a:latin typeface="Century Gothic" pitchFamily="34" charset="0"/>
                        </a:rPr>
                        <a:t>alveo</a:t>
                      </a:r>
                      <a:r>
                        <a:rPr lang="en-US" sz="1800" dirty="0">
                          <a:latin typeface="Century Gothic" pitchFamily="34" charset="0"/>
                        </a:rPr>
                        <a:t> palatal)</a:t>
                      </a:r>
                      <a:endParaRPr lang="es-CR" sz="1800" dirty="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Jump, budget fudge</a:t>
                      </a:r>
                      <a:endParaRPr lang="es-CR" sz="1800" dirty="0">
                        <a:latin typeface="Century Gothic" pitchFamily="34" charset="0"/>
                        <a:ea typeface="Calibri"/>
                        <a:cs typeface="Times New Roman"/>
                      </a:endParaRPr>
                    </a:p>
                  </a:txBody>
                  <a:tcPr marL="68580" marR="68580" marT="0" marB="0"/>
                </a:tc>
              </a:tr>
              <a:tr h="446487">
                <a:tc>
                  <a:txBody>
                    <a:bodyPr/>
                    <a:lstStyle/>
                    <a:p>
                      <a:pPr algn="ctr">
                        <a:lnSpc>
                          <a:spcPct val="115000"/>
                        </a:lnSpc>
                        <a:spcAft>
                          <a:spcPts val="0"/>
                        </a:spcAft>
                      </a:pPr>
                      <a:r>
                        <a:rPr lang="en-US" sz="1800">
                          <a:latin typeface="Century Gothic" pitchFamily="34" charset="0"/>
                        </a:rPr>
                        <a:t>[č]</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Voiceless affricate (</a:t>
                      </a:r>
                      <a:r>
                        <a:rPr lang="en-US" sz="1800" dirty="0" err="1">
                          <a:latin typeface="Century Gothic" pitchFamily="34" charset="0"/>
                        </a:rPr>
                        <a:t>alveo</a:t>
                      </a:r>
                      <a:r>
                        <a:rPr lang="en-US" sz="1800" dirty="0">
                          <a:latin typeface="Century Gothic" pitchFamily="34" charset="0"/>
                        </a:rPr>
                        <a:t> palatal)</a:t>
                      </a:r>
                      <a:endParaRPr lang="es-CR" sz="1800" dirty="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err="1">
                          <a:latin typeface="Century Gothic" pitchFamily="34" charset="0"/>
                        </a:rPr>
                        <a:t>Chocke</a:t>
                      </a:r>
                      <a:r>
                        <a:rPr lang="en-US" sz="1800" dirty="0">
                          <a:latin typeface="Century Gothic" pitchFamily="34" charset="0"/>
                        </a:rPr>
                        <a:t>, </a:t>
                      </a:r>
                      <a:r>
                        <a:rPr lang="en-US" sz="1800" dirty="0" err="1">
                          <a:latin typeface="Century Gothic" pitchFamily="34" charset="0"/>
                        </a:rPr>
                        <a:t>matchinh</a:t>
                      </a:r>
                      <a:r>
                        <a:rPr lang="en-US" sz="1800" dirty="0">
                          <a:latin typeface="Century Gothic" pitchFamily="34" charset="0"/>
                        </a:rPr>
                        <a:t>, itch</a:t>
                      </a:r>
                      <a:endParaRPr lang="es-CR" sz="1800" dirty="0">
                        <a:latin typeface="Century Gothic" pitchFamily="34" charset="0"/>
                        <a:ea typeface="Calibri"/>
                        <a:cs typeface="Times New Roman"/>
                      </a:endParaRPr>
                    </a:p>
                  </a:txBody>
                  <a:tcPr marL="68580" marR="68580" marT="0" marB="0"/>
                </a:tc>
              </a:tr>
              <a:tr h="446487">
                <a:tc>
                  <a:txBody>
                    <a:bodyPr/>
                    <a:lstStyle/>
                    <a:p>
                      <a:pPr algn="ctr">
                        <a:lnSpc>
                          <a:spcPct val="115000"/>
                        </a:lnSpc>
                        <a:spcAft>
                          <a:spcPts val="0"/>
                        </a:spcAft>
                      </a:pPr>
                      <a:r>
                        <a:rPr lang="en-US" sz="1800">
                          <a:latin typeface="Century Gothic" pitchFamily="34" charset="0"/>
                        </a:rPr>
                        <a:t>[m]</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a:latin typeface="Century Gothic" pitchFamily="34" charset="0"/>
                        </a:rPr>
                        <a:t>Bilabial nasal</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a:latin typeface="Century Gothic" pitchFamily="34" charset="0"/>
                        </a:rPr>
                        <a:t>My, ammonia, game</a:t>
                      </a:r>
                      <a:endParaRPr lang="es-CR" sz="1800">
                        <a:latin typeface="Century Gothic" pitchFamily="34" charset="0"/>
                        <a:ea typeface="Calibri"/>
                        <a:cs typeface="Times New Roman"/>
                      </a:endParaRPr>
                    </a:p>
                  </a:txBody>
                  <a:tcPr marL="68580" marR="68580" marT="0" marB="0"/>
                </a:tc>
              </a:tr>
              <a:tr h="446487">
                <a:tc>
                  <a:txBody>
                    <a:bodyPr/>
                    <a:lstStyle/>
                    <a:p>
                      <a:pPr algn="ctr">
                        <a:lnSpc>
                          <a:spcPct val="115000"/>
                        </a:lnSpc>
                        <a:spcAft>
                          <a:spcPts val="0"/>
                        </a:spcAft>
                      </a:pPr>
                      <a:r>
                        <a:rPr lang="en-US" sz="1800">
                          <a:latin typeface="Century Gothic" pitchFamily="34" charset="0"/>
                        </a:rPr>
                        <a:t>[n]</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Alveolar nasal</a:t>
                      </a:r>
                      <a:endParaRPr lang="es-CR" sz="1800" dirty="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a:latin typeface="Century Gothic" pitchFamily="34" charset="0"/>
                        </a:rPr>
                        <a:t>Nice, plano, sun</a:t>
                      </a:r>
                      <a:endParaRPr lang="es-CR" sz="1800">
                        <a:latin typeface="Century Gothic" pitchFamily="34" charset="0"/>
                        <a:ea typeface="Calibri"/>
                        <a:cs typeface="Times New Roman"/>
                      </a:endParaRPr>
                    </a:p>
                  </a:txBody>
                  <a:tcPr marL="68580" marR="68580" marT="0" marB="0"/>
                </a:tc>
              </a:tr>
              <a:tr h="446487">
                <a:tc>
                  <a:txBody>
                    <a:bodyPr/>
                    <a:lstStyle/>
                    <a:p>
                      <a:pPr algn="ctr">
                        <a:lnSpc>
                          <a:spcPct val="115000"/>
                        </a:lnSpc>
                        <a:spcAft>
                          <a:spcPts val="0"/>
                        </a:spcAft>
                      </a:pPr>
                      <a:r>
                        <a:rPr lang="en-US" sz="1800">
                          <a:latin typeface="Century Gothic" pitchFamily="34" charset="0"/>
                        </a:rPr>
                        <a:t>[ŋ]</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Velar nasal</a:t>
                      </a:r>
                      <a:endParaRPr lang="es-CR" sz="1800" dirty="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a:latin typeface="Century Gothic" pitchFamily="34" charset="0"/>
                        </a:rPr>
                        <a:t>Ink, song</a:t>
                      </a:r>
                      <a:endParaRPr lang="es-CR" sz="1800">
                        <a:latin typeface="Century Gothic" pitchFamily="34" charset="0"/>
                        <a:ea typeface="Calibri"/>
                        <a:cs typeface="Times New Roman"/>
                      </a:endParaRPr>
                    </a:p>
                  </a:txBody>
                  <a:tcPr marL="68580" marR="68580" marT="0" marB="0"/>
                </a:tc>
              </a:tr>
              <a:tr h="446487">
                <a:tc>
                  <a:txBody>
                    <a:bodyPr/>
                    <a:lstStyle/>
                    <a:p>
                      <a:pPr algn="ctr">
                        <a:lnSpc>
                          <a:spcPct val="115000"/>
                        </a:lnSpc>
                        <a:spcAft>
                          <a:spcPts val="0"/>
                        </a:spcAft>
                      </a:pPr>
                      <a:r>
                        <a:rPr lang="en-US" sz="1800">
                          <a:latin typeface="Century Gothic" pitchFamily="34" charset="0"/>
                        </a:rPr>
                        <a:t>[l]</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Lateral voiced alveolar</a:t>
                      </a:r>
                      <a:endParaRPr lang="es-CR" sz="1800" dirty="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a:latin typeface="Century Gothic" pitchFamily="34" charset="0"/>
                        </a:rPr>
                        <a:t>Low, build, call</a:t>
                      </a:r>
                      <a:endParaRPr lang="es-CR" sz="1800">
                        <a:latin typeface="Century Gothic" pitchFamily="34" charset="0"/>
                        <a:ea typeface="Calibri"/>
                        <a:cs typeface="Times New Roman"/>
                      </a:endParaRPr>
                    </a:p>
                  </a:txBody>
                  <a:tcPr marL="68580" marR="68580" marT="0" marB="0"/>
                </a:tc>
              </a:tr>
              <a:tr h="446487">
                <a:tc>
                  <a:txBody>
                    <a:bodyPr/>
                    <a:lstStyle/>
                    <a:p>
                      <a:pPr algn="ctr">
                        <a:lnSpc>
                          <a:spcPct val="115000"/>
                        </a:lnSpc>
                        <a:spcAft>
                          <a:spcPts val="0"/>
                        </a:spcAft>
                      </a:pPr>
                      <a:r>
                        <a:rPr lang="en-US" sz="1800">
                          <a:latin typeface="Century Gothic" pitchFamily="34" charset="0"/>
                        </a:rPr>
                        <a:t>[r]</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Voiced alveolar retroflex</a:t>
                      </a:r>
                      <a:endParaRPr lang="es-CR" sz="1800" dirty="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a:latin typeface="Century Gothic" pitchFamily="34" charset="0"/>
                        </a:rPr>
                        <a:t>Rough, sorry, chore</a:t>
                      </a:r>
                      <a:endParaRPr lang="es-CR" sz="1800">
                        <a:latin typeface="Century Gothic" pitchFamily="34" charset="0"/>
                        <a:ea typeface="Calibri"/>
                        <a:cs typeface="Times New Roman"/>
                      </a:endParaRPr>
                    </a:p>
                  </a:txBody>
                  <a:tcPr marL="68580" marR="68580" marT="0" marB="0"/>
                </a:tc>
              </a:tr>
              <a:tr h="446487">
                <a:tc>
                  <a:txBody>
                    <a:bodyPr/>
                    <a:lstStyle/>
                    <a:p>
                      <a:pPr algn="ctr">
                        <a:lnSpc>
                          <a:spcPct val="115000"/>
                        </a:lnSpc>
                        <a:spcAft>
                          <a:spcPts val="0"/>
                        </a:spcAft>
                      </a:pPr>
                      <a:r>
                        <a:rPr lang="en-US" sz="1800">
                          <a:latin typeface="Century Gothic" pitchFamily="34" charset="0"/>
                        </a:rPr>
                        <a:t>[w]</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Bilabial glide</a:t>
                      </a:r>
                      <a:endParaRPr lang="es-CR" sz="1800" dirty="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Why, away</a:t>
                      </a:r>
                      <a:endParaRPr lang="es-CR" sz="1800" dirty="0">
                        <a:latin typeface="Century Gothic" pitchFamily="34" charset="0"/>
                        <a:ea typeface="Calibri"/>
                        <a:cs typeface="Times New Roman"/>
                      </a:endParaRPr>
                    </a:p>
                  </a:txBody>
                  <a:tcPr marL="68580" marR="68580" marT="0" marB="0"/>
                </a:tc>
              </a:tr>
              <a:tr h="446487">
                <a:tc>
                  <a:txBody>
                    <a:bodyPr/>
                    <a:lstStyle/>
                    <a:p>
                      <a:pPr algn="ctr">
                        <a:lnSpc>
                          <a:spcPct val="115000"/>
                        </a:lnSpc>
                        <a:spcAft>
                          <a:spcPts val="0"/>
                        </a:spcAft>
                      </a:pPr>
                      <a:r>
                        <a:rPr lang="en-US" sz="1800">
                          <a:latin typeface="Century Gothic" pitchFamily="34" charset="0"/>
                        </a:rPr>
                        <a:t>[j]</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a:latin typeface="Century Gothic" pitchFamily="34" charset="0"/>
                        </a:rPr>
                        <a:t>Palatal glide</a:t>
                      </a:r>
                      <a:endParaRPr lang="es-CR" sz="1800">
                        <a:latin typeface="Century Gothic" pitchFamily="34" charset="0"/>
                        <a:ea typeface="Calibri"/>
                        <a:cs typeface="Times New Roman"/>
                      </a:endParaRPr>
                    </a:p>
                  </a:txBody>
                  <a:tcPr marL="68580" marR="68580" marT="0" marB="0"/>
                </a:tc>
                <a:tc>
                  <a:txBody>
                    <a:bodyPr/>
                    <a:lstStyle/>
                    <a:p>
                      <a:pPr algn="just">
                        <a:lnSpc>
                          <a:spcPct val="115000"/>
                        </a:lnSpc>
                        <a:spcAft>
                          <a:spcPts val="0"/>
                        </a:spcAft>
                      </a:pPr>
                      <a:r>
                        <a:rPr lang="en-US" sz="1800" dirty="0">
                          <a:latin typeface="Century Gothic" pitchFamily="34" charset="0"/>
                        </a:rPr>
                        <a:t>Yes, yoyo</a:t>
                      </a:r>
                      <a:endParaRPr lang="es-CR" sz="1800" dirty="0">
                        <a:latin typeface="Century Gothic" pitchFamily="34" charset="0"/>
                        <a:ea typeface="Calibri"/>
                        <a:cs typeface="Times New Roman"/>
                      </a:endParaRPr>
                    </a:p>
                  </a:txBody>
                  <a:tcPr marL="68580" marR="68580" marT="0" marB="0"/>
                </a:tc>
              </a:tr>
            </a:tbl>
          </a:graphicData>
        </a:graphic>
      </p:graphicFrame>
      <p:sp>
        <p:nvSpPr>
          <p:cNvPr id="4" name="1 Título"/>
          <p:cNvSpPr txBox="1">
            <a:spLocks/>
          </p:cNvSpPr>
          <p:nvPr/>
        </p:nvSpPr>
        <p:spPr>
          <a:xfrm>
            <a:off x="457200" y="267494"/>
            <a:ext cx="8229600" cy="1232680"/>
          </a:xfrm>
          <a:prstGeom prst="rect">
            <a:avLst/>
          </a:prstGeom>
        </p:spPr>
        <p:txBody>
          <a:bodyPr vert="horz" anchor="ctr">
            <a:normAutofit fontScale="75000" lnSpcReduction="20000"/>
          </a:bodyPr>
          <a:lstStyle/>
          <a:p>
            <a:pPr marL="484632"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rPr>
              <a:t>IPA CHARACTERS AND VERBAL DESCRIPTION OF ENGLISH SOUNDS</a:t>
            </a:r>
            <a:r>
              <a:rPr kumimoji="0" lang="es-CR" sz="4200" b="0" i="0" u="none" strike="noStrike" kern="1200" cap="none" spc="0" normalizeH="0" baseline="0" noProof="0"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rPr>
              <a:t/>
            </a:r>
            <a:br>
              <a:rPr kumimoji="0" lang="es-CR" sz="4200" b="0" i="0" u="none" strike="noStrike" kern="1200" cap="none" spc="0" normalizeH="0" baseline="0" noProof="0"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rPr>
            </a:br>
            <a:endParaRPr kumimoji="0" lang="es-CR" sz="4200" b="1" i="0" u="none" strike="noStrike" kern="1200" cap="none" spc="0" normalizeH="0" baseline="0" noProof="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356</TotalTime>
  <Words>539</Words>
  <Application>Microsoft Office PowerPoint</Application>
  <PresentationFormat>Presentación en pantalla (4:3)</PresentationFormat>
  <Paragraphs>120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Brío</vt:lpstr>
      <vt:lpstr>UNIVERSIDAD TECNOLÓGICA OTEIMA POSGRADO Y MAESTRÍA EN DOCENCIA SUPERIOR CURSO DE MATERIALES Y MEDIOS MULTIMEDIA</vt:lpstr>
      <vt:lpstr>PHONETICS</vt:lpstr>
      <vt:lpstr>IPA International Phonetic Alphabet</vt:lpstr>
      <vt:lpstr>SYMBOLS AND SOUNDS</vt:lpstr>
      <vt:lpstr>THE ARTICULATORY APPARATUS </vt:lpstr>
      <vt:lpstr>CONSONANTS - Place of articulation </vt:lpstr>
      <vt:lpstr>Consonants – Manner of          articulation</vt:lpstr>
      <vt:lpstr>IPA CHARACTERS AND VERBAL DESCRIPTION OF ENGLISH SOUNDS </vt:lpstr>
      <vt:lpstr>Diapositiva 9</vt:lpstr>
      <vt:lpstr>GRACIAS</vt:lpstr>
    </vt:vector>
  </TitlesOfParts>
  <Company>SoftPack©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TECNOLÓGICA OTEIMA POSGRADO Y ,AESTRIA EN DOCENCI SUPERIOR  </dc:title>
  <dc:creator>Illusion V2</dc:creator>
  <cp:lastModifiedBy>Illusion V2</cp:lastModifiedBy>
  <cp:revision>44</cp:revision>
  <dcterms:created xsi:type="dcterms:W3CDTF">2010-06-02T02:26:36Z</dcterms:created>
  <dcterms:modified xsi:type="dcterms:W3CDTF">2010-06-03T20:26:38Z</dcterms:modified>
</cp:coreProperties>
</file>