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0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678BBD-D9FA-4804-B472-9642F4CC3202}" type="datetimeFigureOut">
              <a:rPr lang="es-ES" smtClean="0"/>
              <a:pPr/>
              <a:t>09/04/2010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60787-01CF-410E-BBB0-A4AEDB69F4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60787-01CF-410E-BBB0-A4AEDB69F46D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B0C792F-0BF7-4594-A079-6A41B54CF855}" type="datetimeFigureOut">
              <a:rPr lang="es-ES" smtClean="0"/>
              <a:pPr/>
              <a:t>09/04/2010</a:t>
            </a:fld>
            <a:endParaRPr lang="es-ES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E7D953A-DAE6-446C-A07E-F1E3F963FA99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0C792F-0BF7-4594-A079-6A41B54CF855}" type="datetimeFigureOut">
              <a:rPr lang="es-ES" smtClean="0"/>
              <a:pPr/>
              <a:t>09/04/2010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7D953A-DAE6-446C-A07E-F1E3F963FA99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0C792F-0BF7-4594-A079-6A41B54CF855}" type="datetimeFigureOut">
              <a:rPr lang="es-ES" smtClean="0"/>
              <a:pPr/>
              <a:t>09/04/2010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7D953A-DAE6-446C-A07E-F1E3F963FA99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0C792F-0BF7-4594-A079-6A41B54CF855}" type="datetimeFigureOut">
              <a:rPr lang="es-ES" smtClean="0"/>
              <a:pPr/>
              <a:t>09/04/2010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7D953A-DAE6-446C-A07E-F1E3F963FA99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0C792F-0BF7-4594-A079-6A41B54CF855}" type="datetimeFigureOut">
              <a:rPr lang="es-ES" smtClean="0"/>
              <a:pPr/>
              <a:t>09/04/2010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7D953A-DAE6-446C-A07E-F1E3F963FA99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0C792F-0BF7-4594-A079-6A41B54CF855}" type="datetimeFigureOut">
              <a:rPr lang="es-ES" smtClean="0"/>
              <a:pPr/>
              <a:t>09/04/2010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7D953A-DAE6-446C-A07E-F1E3F963FA99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0C792F-0BF7-4594-A079-6A41B54CF855}" type="datetimeFigureOut">
              <a:rPr lang="es-ES" smtClean="0"/>
              <a:pPr/>
              <a:t>09/04/2010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7D953A-DAE6-446C-A07E-F1E3F963FA99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0C792F-0BF7-4594-A079-6A41B54CF855}" type="datetimeFigureOut">
              <a:rPr lang="es-ES" smtClean="0"/>
              <a:pPr/>
              <a:t>09/04/2010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7D953A-DAE6-446C-A07E-F1E3F963FA99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0C792F-0BF7-4594-A079-6A41B54CF855}" type="datetimeFigureOut">
              <a:rPr lang="es-ES" smtClean="0"/>
              <a:pPr/>
              <a:t>09/04/2010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7D953A-DAE6-446C-A07E-F1E3F963FA99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B0C792F-0BF7-4594-A079-6A41B54CF855}" type="datetimeFigureOut">
              <a:rPr lang="es-ES" smtClean="0"/>
              <a:pPr/>
              <a:t>09/04/2010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7D953A-DAE6-446C-A07E-F1E3F963FA99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B0C792F-0BF7-4594-A079-6A41B54CF855}" type="datetimeFigureOut">
              <a:rPr lang="es-ES" smtClean="0"/>
              <a:pPr/>
              <a:t>09/04/2010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E7D953A-DAE6-446C-A07E-F1E3F963FA99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B0C792F-0BF7-4594-A079-6A41B54CF855}" type="datetimeFigureOut">
              <a:rPr lang="es-ES" smtClean="0"/>
              <a:pPr/>
              <a:t>09/04/2010</a:t>
            </a:fld>
            <a:endParaRPr lang="es-ES" dirty="0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E7D953A-DAE6-446C-A07E-F1E3F963FA99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" sz="3200" dirty="0" smtClean="0"/>
              <a:t>UNIVERSIDAD TECNOLÒGICA OTEIMA</a:t>
            </a:r>
            <a:br>
              <a:rPr lang="es-ES" sz="3200" dirty="0" smtClean="0"/>
            </a:b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/>
              <a:t>POSTGRADO EN DOCENCIA SUPERIOR</a:t>
            </a:r>
            <a:br>
              <a:rPr lang="es-ES" sz="3200" dirty="0" smtClean="0"/>
            </a:b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/>
              <a:t>DISEÑOS DE MEDIOS Y MATERIALES MULTIMEDIA</a:t>
            </a:r>
            <a:br>
              <a:rPr lang="es-ES" sz="3200" dirty="0" smtClean="0"/>
            </a:br>
            <a:r>
              <a:rPr lang="es-ES" sz="3200" smtClean="0"/>
              <a:t/>
            </a:r>
            <a:br>
              <a:rPr lang="es-ES" sz="3200" smtClean="0"/>
            </a:b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/>
              <a:t>ABRIL: 2010</a:t>
            </a:r>
            <a:endParaRPr lang="es-ES" sz="3200" dirty="0"/>
          </a:p>
        </p:txBody>
      </p:sp>
      <p:pic>
        <p:nvPicPr>
          <p:cNvPr id="1026" name="Picture 2" descr="http://www.redpuv.net/images/logo_oteim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8148" y="142852"/>
            <a:ext cx="1000132" cy="1000132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500570"/>
            <a:ext cx="8229600" cy="1357322"/>
          </a:xfrm>
        </p:spPr>
        <p:txBody>
          <a:bodyPr/>
          <a:lstStyle/>
          <a:p>
            <a:r>
              <a:rPr lang="es-ES" dirty="0" smtClean="0"/>
              <a:t>       </a:t>
            </a:r>
            <a:r>
              <a:rPr lang="es-ES" sz="5400" dirty="0" smtClean="0"/>
              <a:t>MUCHAS GRACIAS</a:t>
            </a:r>
            <a:endParaRPr lang="es-ES" sz="5400" dirty="0"/>
          </a:p>
        </p:txBody>
      </p:sp>
      <p:pic>
        <p:nvPicPr>
          <p:cNvPr id="3" name="2 Imagen" descr="http://4.bp.blogspot.com/_1xTxT_Oy0fI/SZCHtli_RnI/AAAAAAAAAEY/Qp1GZFASkh4/S1600-R/beb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642918"/>
            <a:ext cx="5943600" cy="3223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r>
              <a:rPr lang="es-ES" dirty="0" smtClean="0"/>
              <a:t>CONCEPTO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sz="3200" dirty="0" smtClean="0"/>
              <a:t>INTELIGENCIA: Es la capacidad para resolver problemas o crear productos que son valorados en uno o màs escenarios culturales (Gardner).</a:t>
            </a:r>
            <a:br>
              <a:rPr lang="es-ES" sz="3200" dirty="0" smtClean="0"/>
            </a:b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   </a:t>
            </a:r>
            <a:br>
              <a:rPr lang="es-ES" dirty="0" smtClean="0"/>
            </a:br>
            <a:endParaRPr lang="es-ES" dirty="0"/>
          </a:p>
        </p:txBody>
      </p:sp>
      <p:pic>
        <p:nvPicPr>
          <p:cNvPr id="3" name="2 Imagen" descr="http://4.bp.blogspot.com/_riJDeiUKw_c/SwhKvRmszJI/AAAAAAAAAAk/KlSk7rHWaVI/s320/inteligencia_emocional-2_ez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4143380"/>
            <a:ext cx="3350901" cy="2493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flipH="1">
            <a:off x="3000364" y="1928802"/>
            <a:ext cx="3357586" cy="3071834"/>
          </a:xfrm>
        </p:spPr>
        <p:txBody>
          <a:bodyPr>
            <a:normAutofit/>
          </a:bodyPr>
          <a:lstStyle/>
          <a:p>
            <a:endParaRPr lang="es-ES" dirty="0"/>
          </a:p>
        </p:txBody>
      </p:sp>
      <p:pic>
        <p:nvPicPr>
          <p:cNvPr id="3" name="2 Imagen" descr="http://www.infoamerica.org/teoria_imagenes/gardner_graf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714356"/>
            <a:ext cx="6286544" cy="4600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sz="half" idx="1"/>
          </p:nvPr>
        </p:nvSpPr>
        <p:spPr>
          <a:xfrm>
            <a:off x="457200" y="1500174"/>
            <a:ext cx="4038600" cy="450059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s-ES" dirty="0" smtClean="0"/>
              <a:t> </a:t>
            </a:r>
          </a:p>
          <a:p>
            <a:pPr>
              <a:buNone/>
            </a:pPr>
            <a:r>
              <a:rPr lang="es-ES" sz="2400" dirty="0" smtClean="0"/>
              <a:t>- Se relaciona con  la sensibili-</a:t>
            </a:r>
          </a:p>
          <a:p>
            <a:pPr>
              <a:buNone/>
            </a:pPr>
            <a:r>
              <a:rPr lang="es-ES" sz="2400" dirty="0" smtClean="0"/>
              <a:t>   dad a la música y los sonidos.</a:t>
            </a:r>
          </a:p>
          <a:p>
            <a:pPr>
              <a:buNone/>
            </a:pPr>
            <a:r>
              <a:rPr lang="es-ES" sz="2400" dirty="0" smtClean="0"/>
              <a:t>    </a:t>
            </a:r>
          </a:p>
          <a:p>
            <a:pPr>
              <a:buNone/>
            </a:pPr>
            <a:endParaRPr lang="es-ES" sz="2400" dirty="0" smtClean="0"/>
          </a:p>
          <a:p>
            <a:pPr>
              <a:buNone/>
            </a:pPr>
            <a:r>
              <a:rPr lang="es-ES" sz="2400" dirty="0" smtClean="0"/>
              <a:t>- Reconoce, crea o produce</a:t>
            </a:r>
          </a:p>
          <a:p>
            <a:pPr>
              <a:buNone/>
            </a:pPr>
            <a:r>
              <a:rPr lang="es-ES" sz="2400" dirty="0" smtClean="0"/>
              <a:t>   esquemas musicales.</a:t>
            </a:r>
          </a:p>
          <a:p>
            <a:pPr>
              <a:buNone/>
            </a:pPr>
            <a:r>
              <a:rPr lang="es-ES" sz="2400" dirty="0" smtClean="0"/>
              <a:t>     </a:t>
            </a:r>
          </a:p>
          <a:p>
            <a:pPr>
              <a:buNone/>
            </a:pPr>
            <a:endParaRPr lang="es-ES" sz="2400" dirty="0" smtClean="0"/>
          </a:p>
          <a:p>
            <a:pPr>
              <a:buNone/>
            </a:pPr>
            <a:r>
              <a:rPr lang="es-ES" sz="2400" dirty="0" smtClean="0"/>
              <a:t>-  Crea melodías y ritmos.</a:t>
            </a:r>
          </a:p>
          <a:p>
            <a:pPr>
              <a:buNone/>
            </a:pPr>
            <a:r>
              <a:rPr lang="es-ES" sz="2400" dirty="0" smtClean="0"/>
              <a:t>     </a:t>
            </a:r>
          </a:p>
          <a:p>
            <a:pPr>
              <a:buNone/>
            </a:pPr>
            <a:endParaRPr lang="es-ES" sz="2400" dirty="0" smtClean="0"/>
          </a:p>
          <a:p>
            <a:pPr>
              <a:buNone/>
            </a:pPr>
            <a:r>
              <a:rPr lang="es-ES" sz="2400" dirty="0" smtClean="0"/>
              <a:t>-  Percibe los distintos tonos. </a:t>
            </a:r>
          </a:p>
          <a:p>
            <a:pPr>
              <a:buNone/>
            </a:pPr>
            <a:r>
              <a:rPr lang="es-ES" sz="2400" dirty="0" smtClean="0"/>
              <a:t>           </a:t>
            </a:r>
          </a:p>
          <a:p>
            <a:pPr>
              <a:buNone/>
            </a:pPr>
            <a:endParaRPr lang="es-ES" sz="2400" dirty="0" smtClean="0"/>
          </a:p>
          <a:p>
            <a:pPr>
              <a:buNone/>
            </a:pPr>
            <a:r>
              <a:rPr lang="es-ES" sz="2400" dirty="0" smtClean="0"/>
              <a:t> 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    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     INTELIGENCIA MUSICAL</a:t>
            </a:r>
            <a:endParaRPr lang="es-ES" dirty="0"/>
          </a:p>
        </p:txBody>
      </p:sp>
      <p:pic>
        <p:nvPicPr>
          <p:cNvPr id="5" name="4 Marcador de contenido" descr="[nena_violin[1].jpg]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1857365"/>
            <a:ext cx="3214710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785818"/>
          </a:xfrm>
        </p:spPr>
        <p:txBody>
          <a:bodyPr>
            <a:normAutofit fontScale="90000"/>
          </a:bodyPr>
          <a:lstStyle/>
          <a:p>
            <a:pPr algn="l"/>
            <a:r>
              <a:rPr lang="es-ES" dirty="0" smtClean="0"/>
              <a:t>          </a:t>
            </a:r>
            <a:r>
              <a:rPr lang="es-ES" sz="3100" dirty="0" smtClean="0"/>
              <a:t>EL CEREBRO HUMANO</a:t>
            </a:r>
            <a:endParaRPr lang="es-ES" sz="31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0" y="857232"/>
            <a:ext cx="9144000" cy="4214842"/>
          </a:xfrm>
          <a:ln w="12700" cmpd="thickThin">
            <a:solidFill>
              <a:schemeClr val="tx1"/>
            </a:solidFill>
          </a:ln>
        </p:spPr>
        <p:txBody>
          <a:bodyPr/>
          <a:lstStyle/>
          <a:p>
            <a:pPr algn="l"/>
            <a:endParaRPr lang="es-ES" dirty="0" smtClean="0"/>
          </a:p>
          <a:p>
            <a:pPr algn="l"/>
            <a:r>
              <a:rPr lang="es-ES" sz="1600" dirty="0" smtClean="0"/>
              <a:t>Es sensible a los estì-                                                       Constituye          El órgano màs        </a:t>
            </a:r>
          </a:p>
          <a:p>
            <a:pPr algn="l"/>
            <a:r>
              <a:rPr lang="es-ES" sz="1600" dirty="0" smtClean="0"/>
              <a:t>Mulos externos.                                                                                          importante y </a:t>
            </a:r>
          </a:p>
          <a:p>
            <a:pPr algn="l"/>
            <a:r>
              <a:rPr lang="es-ES" sz="1600" dirty="0" smtClean="0"/>
              <a:t>                                                                                                                   complejo.</a:t>
            </a:r>
          </a:p>
          <a:p>
            <a:pPr algn="l"/>
            <a:endParaRPr lang="es-ES" sz="1600" dirty="0" smtClean="0"/>
          </a:p>
          <a:p>
            <a:pPr algn="l"/>
            <a:endParaRPr lang="es-ES" sz="1600" dirty="0" smtClean="0"/>
          </a:p>
          <a:p>
            <a:pPr algn="l"/>
            <a:r>
              <a:rPr lang="es-ES" sz="1600" dirty="0" smtClean="0"/>
              <a:t>                                                        Se dividen en</a:t>
            </a:r>
          </a:p>
          <a:p>
            <a:pPr algn="l"/>
            <a:endParaRPr lang="es-ES" sz="1600" dirty="0" smtClean="0"/>
          </a:p>
          <a:p>
            <a:pPr algn="l"/>
            <a:r>
              <a:rPr lang="es-ES" sz="1600" dirty="0" smtClean="0"/>
              <a:t>            Hemisferio izquierdo                                            Hemisferio derecho</a:t>
            </a:r>
          </a:p>
          <a:p>
            <a:pPr algn="l"/>
            <a:endParaRPr lang="es-ES" sz="1600" dirty="0" smtClean="0"/>
          </a:p>
          <a:p>
            <a:pPr algn="l"/>
            <a:endParaRPr lang="es-ES" sz="1600" dirty="0" smtClean="0"/>
          </a:p>
          <a:p>
            <a:pPr algn="l"/>
            <a:r>
              <a:rPr lang="es-ES" sz="1600" dirty="0" smtClean="0"/>
              <a:t>                     Lenguaje                                                              </a:t>
            </a:r>
            <a:r>
              <a:rPr lang="es-ES" sz="1600" dirty="0" err="1" smtClean="0"/>
              <a:t>Mùsica</a:t>
            </a:r>
            <a:r>
              <a:rPr lang="es-ES" sz="1600" dirty="0" smtClean="0"/>
              <a:t>      </a:t>
            </a:r>
            <a:endParaRPr lang="es-ES" sz="1600" dirty="0"/>
          </a:p>
        </p:txBody>
      </p:sp>
      <p:cxnSp>
        <p:nvCxnSpPr>
          <p:cNvPr id="5" name="4 Conector recto de flecha"/>
          <p:cNvCxnSpPr/>
          <p:nvPr/>
        </p:nvCxnSpPr>
        <p:spPr>
          <a:xfrm rot="10800000">
            <a:off x="2786050" y="1428736"/>
            <a:ext cx="1500198" cy="1588"/>
          </a:xfrm>
          <a:prstGeom prst="straightConnector1">
            <a:avLst/>
          </a:prstGeom>
          <a:ln w="34925" cmpd="thickThin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>
            <a:off x="4286248" y="1428736"/>
            <a:ext cx="1428760" cy="1588"/>
          </a:xfrm>
          <a:prstGeom prst="straightConnector1">
            <a:avLst/>
          </a:prstGeom>
          <a:ln w="412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>
            <a:off x="6858016" y="1500174"/>
            <a:ext cx="571504" cy="158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 rot="5400000">
            <a:off x="3571868" y="2143116"/>
            <a:ext cx="1428760" cy="158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 rot="5400000" flipH="1" flipV="1">
            <a:off x="4036215" y="1178703"/>
            <a:ext cx="500066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/>
          <p:nvPr/>
        </p:nvCxnSpPr>
        <p:spPr>
          <a:xfrm>
            <a:off x="4286248" y="3071810"/>
            <a:ext cx="1357322" cy="42862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 de flecha"/>
          <p:cNvCxnSpPr/>
          <p:nvPr/>
        </p:nvCxnSpPr>
        <p:spPr>
          <a:xfrm rot="10800000" flipV="1">
            <a:off x="3000364" y="3071810"/>
            <a:ext cx="1285884" cy="42862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 de flecha"/>
          <p:cNvCxnSpPr/>
          <p:nvPr/>
        </p:nvCxnSpPr>
        <p:spPr>
          <a:xfrm rot="5400000">
            <a:off x="6321437" y="3964785"/>
            <a:ext cx="643736" cy="794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 de flecha"/>
          <p:cNvCxnSpPr/>
          <p:nvPr/>
        </p:nvCxnSpPr>
        <p:spPr>
          <a:xfrm rot="5400000">
            <a:off x="1464447" y="4036223"/>
            <a:ext cx="642942" cy="158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2613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El efecto Mozart y el efecto Tomatis</a:t>
            </a:r>
            <a:br>
              <a:rPr lang="es-ES" sz="3600" dirty="0" smtClean="0"/>
            </a:br>
            <a:r>
              <a:rPr lang="es-ES" sz="2400" dirty="0" smtClean="0"/>
              <a:t>A mediados del siglo xx, un médico otorrinolaringólogo francés Alfred Tomatis inició una propuesta de rehabilitación dirigida  a personas con dificultades auditivas o de lenguaje.</a:t>
            </a:r>
            <a:br>
              <a:rPr lang="es-ES" sz="2400" dirty="0" smtClean="0"/>
            </a:br>
            <a:r>
              <a:rPr lang="es-ES" sz="2400" dirty="0" smtClean="0"/>
              <a:t>Su programa terapéutico consistía en la estimulación musical a través de escuchar piezas de Mozart y otros compositores clásicos, obteniendo cambios positivos en la rehabilitación del lenguaje y en el desarrollo del habla.</a:t>
            </a:r>
            <a:br>
              <a:rPr lang="es-ES" sz="2400" dirty="0" smtClean="0"/>
            </a:br>
            <a:r>
              <a:rPr lang="es-ES" sz="2400" dirty="0" smtClean="0"/>
              <a:t>Además elaboró un nuevo modelo de crecimiento y desarrollo del oído humano y reconoció que el feto escucha sonidos dentro del útero materno tales como los movimientos de la digestión, los ritmos cardiacos y la respiración de la madre. Observó también que el recién nacido se relaja cuando oye la voz de la madre.</a:t>
            </a:r>
            <a:endParaRPr lang="es-ES" sz="36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71942"/>
          </a:xfrm>
        </p:spPr>
        <p:txBody>
          <a:bodyPr>
            <a:normAutofit/>
          </a:bodyPr>
          <a:lstStyle/>
          <a:p>
            <a:r>
              <a:rPr lang="es-ES" sz="2700" dirty="0" smtClean="0"/>
              <a:t>En 1993, Rauscher y colaboradores de la universidad de california, publicaron los resultados obtenidos en una investigación realizada con grupos de estudiantes universitarios, a quién se les expuso a escuchar durante 10 minutos una sonata de Mozart, logrando puntuaciones altas en las pruebas de habilidades cognitivas en general, asì como un incremento transitorio del cociente intelectual</a:t>
            </a:r>
            <a:r>
              <a:rPr lang="es-ES" sz="3200" dirty="0" smtClean="0"/>
              <a:t>.</a:t>
            </a:r>
            <a:endParaRPr lang="es-ES" sz="3200" dirty="0"/>
          </a:p>
        </p:txBody>
      </p:sp>
      <p:pic>
        <p:nvPicPr>
          <p:cNvPr id="4" name="3 Imagen" descr="http://www.cuidadoinfantil.net/wp-content/uploads/inteligencia-musical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7" y="4214818"/>
            <a:ext cx="4000529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286388"/>
          </a:xfrm>
        </p:spPr>
        <p:txBody>
          <a:bodyPr/>
          <a:lstStyle/>
          <a:p>
            <a:r>
              <a:rPr lang="es-ES" dirty="0" smtClean="0"/>
              <a:t>       </a:t>
            </a:r>
            <a:r>
              <a:rPr lang="es-ES" sz="3600" dirty="0" smtClean="0"/>
              <a:t>La música y sus efectos en el </a:t>
            </a:r>
            <a:br>
              <a:rPr lang="es-ES" sz="3600" dirty="0" smtClean="0"/>
            </a:br>
            <a:r>
              <a:rPr lang="es-ES" sz="3600" dirty="0" smtClean="0"/>
              <a:t>             desarrollo del cerebro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  </a:t>
            </a:r>
            <a:r>
              <a:rPr lang="es-ES" sz="2400" dirty="0" smtClean="0"/>
              <a:t>- Aumento en la capacidad de memoria, atenciòn y </a:t>
            </a:r>
            <a:br>
              <a:rPr lang="es-ES" sz="2400" dirty="0" smtClean="0"/>
            </a:br>
            <a:r>
              <a:rPr lang="es-ES" sz="2400" dirty="0" smtClean="0"/>
              <a:t>      concentración.</a:t>
            </a:r>
            <a:br>
              <a:rPr lang="es-ES" sz="2400" dirty="0" smtClean="0"/>
            </a:br>
            <a:r>
              <a:rPr lang="es-ES" sz="2400" dirty="0" smtClean="0"/>
              <a:t>    - Mejora la habilidad para resolver problemas mate-</a:t>
            </a:r>
            <a:br>
              <a:rPr lang="es-ES" sz="2400" dirty="0" smtClean="0"/>
            </a:br>
            <a:r>
              <a:rPr lang="es-ES" sz="2400" dirty="0" smtClean="0"/>
              <a:t>       máticos y de razonamiento.</a:t>
            </a:r>
            <a:br>
              <a:rPr lang="es-ES" sz="2400" dirty="0" smtClean="0"/>
            </a:br>
            <a:r>
              <a:rPr lang="es-ES" sz="2400" dirty="0" smtClean="0"/>
              <a:t>    - Fortalece el aprendizaje.</a:t>
            </a:r>
            <a:br>
              <a:rPr lang="es-ES" sz="2400" dirty="0" smtClean="0"/>
            </a:br>
            <a:r>
              <a:rPr lang="es-ES" sz="2400" dirty="0" smtClean="0"/>
              <a:t>    - Estimula la creatividad y la imaginación.</a:t>
            </a:r>
            <a:br>
              <a:rPr lang="es-ES" sz="2400" dirty="0" smtClean="0"/>
            </a:br>
            <a:r>
              <a:rPr lang="es-ES" sz="2400" dirty="0" smtClean="0"/>
              <a:t>    - Estimula los sentidos, el equilibrio y el desarrollo</a:t>
            </a:r>
            <a:br>
              <a:rPr lang="es-ES" sz="2400" dirty="0" smtClean="0"/>
            </a:br>
            <a:r>
              <a:rPr lang="es-ES" sz="2400" dirty="0" smtClean="0"/>
              <a:t>       muscular.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pic>
        <p:nvPicPr>
          <p:cNvPr id="3" name="2 Imagen" descr="[050811_f_005[1].jpg]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4500570"/>
            <a:ext cx="2683444" cy="2026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5456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                 </a:t>
            </a:r>
            <a:r>
              <a:rPr lang="es-ES" sz="3100" dirty="0" smtClean="0"/>
              <a:t>Conclusión</a:t>
            </a:r>
            <a:br>
              <a:rPr lang="es-ES" sz="3100" dirty="0" smtClean="0"/>
            </a:br>
            <a:r>
              <a:rPr lang="es-ES" sz="3100" dirty="0" smtClean="0"/>
              <a:t/>
            </a:r>
            <a:br>
              <a:rPr lang="es-ES" sz="3100" dirty="0" smtClean="0"/>
            </a:br>
            <a:r>
              <a:rPr lang="es-ES" sz="3100" dirty="0" smtClean="0"/>
              <a:t>La música representa un papel importante en el proceso de la enseñanza y el aprendizaje de los alumnos(sobre todo la educación inicial), por lo tanto, los docentes, las instituciones educativas, los padres y el personal de salud, deben conocer los alcances y beneficios que se derivan del empleo de la música como parte de la educación integral.</a:t>
            </a:r>
            <a:endParaRPr lang="es-ES" sz="3100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182</TotalTime>
  <Words>163</Words>
  <Application>Microsoft Office PowerPoint</Application>
  <PresentationFormat>Presentación en pantalla (4:3)</PresentationFormat>
  <Paragraphs>38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Concurrencia</vt:lpstr>
      <vt:lpstr> UNIVERSIDAD TECNOLÒGICA OTEIMA  POSTGRADO EN DOCENCIA SUPERIOR  DISEÑOS DE MEDIOS Y MATERIALES MULTIMEDIA    ABRIL: 2010</vt:lpstr>
      <vt:lpstr>CONCEPTO  INTELIGENCIA: Es la capacidad para resolver problemas o crear productos que son valorados en uno o màs escenarios culturales (Gardner).       </vt:lpstr>
      <vt:lpstr>Diapositiva 3</vt:lpstr>
      <vt:lpstr>     INTELIGENCIA MUSICAL</vt:lpstr>
      <vt:lpstr>          EL CEREBRO HUMANO</vt:lpstr>
      <vt:lpstr>El efecto Mozart y el efecto Tomatis A mediados del siglo xx, un médico otorrinolaringólogo francés Alfred Tomatis inició una propuesta de rehabilitación dirigida  a personas con dificultades auditivas o de lenguaje. Su programa terapéutico consistía en la estimulación musical a través de escuchar piezas de Mozart y otros compositores clásicos, obteniendo cambios positivos en la rehabilitación del lenguaje y en el desarrollo del habla. Además elaboró un nuevo modelo de crecimiento y desarrollo del oído humano y reconoció que el feto escucha sonidos dentro del útero materno tales como los movimientos de la digestión, los ritmos cardiacos y la respiración de la madre. Observó también que el recién nacido se relaja cuando oye la voz de la madre.</vt:lpstr>
      <vt:lpstr>En 1993, Rauscher y colaboradores de la universidad de california, publicaron los resultados obtenidos en una investigación realizada con grupos de estudiantes universitarios, a quién se les expuso a escuchar durante 10 minutos una sonata de Mozart, logrando puntuaciones altas en las pruebas de habilidades cognitivas en general, asì como un incremento transitorio del cociente intelectual.</vt:lpstr>
      <vt:lpstr>       La música y sus efectos en el               desarrollo del cerebro   - Aumento en la capacidad de memoria, atenciòn y        concentración.     - Mejora la habilidad para resolver problemas mate-        máticos y de razonamiento.     - Fortalece el aprendizaje.     - Estimula la creatividad y la imaginación.     - Estimula los sentidos, el equilibrio y el desarrollo        muscular. </vt:lpstr>
      <vt:lpstr>                 Conclusión  La música representa un papel importante en el proceso de la enseñanza y el aprendizaje de los alumnos(sobre todo la educación inicial), por lo tanto, los docentes, las instituciones educativas, los padres y el personal de salud, deben conocer los alcances y beneficios que se derivan del empleo de la música como parte de la educación integral.</vt:lpstr>
      <vt:lpstr>       MUCHAS GRACIAS</vt:lpstr>
    </vt:vector>
  </TitlesOfParts>
  <Company>Escuela Sabana Bonita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 TECNOLÒGICA OTEIMA  POSTGRADO EN DOCENCIA SUPERIOR  DISEÑOS DE MEDIOS Y MATERIALES MULTIMEDIA  FACILITADORA: ZULEIKA MORENO  ABRIL: 2010</dc:title>
  <dc:creator>Enrique</dc:creator>
  <cp:lastModifiedBy>Lic. Kristy Morales</cp:lastModifiedBy>
  <cp:revision>20</cp:revision>
  <dcterms:created xsi:type="dcterms:W3CDTF">2010-04-07T15:59:14Z</dcterms:created>
  <dcterms:modified xsi:type="dcterms:W3CDTF">2010-04-09T18:50:29Z</dcterms:modified>
</cp:coreProperties>
</file>