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71" r:id="rId15"/>
    <p:sldId id="269" r:id="rId16"/>
    <p:sldId id="273" r:id="rId17"/>
    <p:sldId id="270" r:id="rId18"/>
    <p:sldId id="272" r:id="rId19"/>
    <p:sldId id="275" r:id="rId20"/>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17" name="16 Marcador de pie de página"/>
          <p:cNvSpPr>
            <a:spLocks noGrp="1"/>
          </p:cNvSpPr>
          <p:nvPr>
            <p:ph type="ftr" sz="quarter" idx="11"/>
          </p:nvPr>
        </p:nvSpPr>
        <p:spPr/>
        <p:txBody>
          <a:bodyPr/>
          <a:lstStyle>
            <a:extLst/>
          </a:lstStyle>
          <a:p>
            <a:endParaRPr lang="es-PA"/>
          </a:p>
        </p:txBody>
      </p:sp>
      <p:sp>
        <p:nvSpPr>
          <p:cNvPr id="29" name="28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8" name="7 Marcador de pie de página"/>
          <p:cNvSpPr>
            <a:spLocks noGrp="1"/>
          </p:cNvSpPr>
          <p:nvPr>
            <p:ph type="ftr" sz="quarter" idx="11"/>
          </p:nvPr>
        </p:nvSpPr>
        <p:spPr/>
        <p:txBody>
          <a:bodyPr/>
          <a:lstStyle>
            <a:extLst/>
          </a:lstStyle>
          <a:p>
            <a:endParaRPr lang="es-PA"/>
          </a:p>
        </p:txBody>
      </p:sp>
      <p:sp>
        <p:nvSpPr>
          <p:cNvPr id="9" name="8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4" name="3 Marcador de pie de página"/>
          <p:cNvSpPr>
            <a:spLocks noGrp="1"/>
          </p:cNvSpPr>
          <p:nvPr>
            <p:ph type="ftr" sz="quarter" idx="11"/>
          </p:nvPr>
        </p:nvSpPr>
        <p:spPr/>
        <p:txBody>
          <a:bodyPr/>
          <a:lstStyle>
            <a:extLst/>
          </a:lstStyle>
          <a:p>
            <a:endParaRPr lang="es-PA"/>
          </a:p>
        </p:txBody>
      </p:sp>
      <p:sp>
        <p:nvSpPr>
          <p:cNvPr id="5" name="4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3" name="2 Marcador de pie de página"/>
          <p:cNvSpPr>
            <a:spLocks noGrp="1"/>
          </p:cNvSpPr>
          <p:nvPr>
            <p:ph type="ftr" sz="quarter" idx="11"/>
          </p:nvPr>
        </p:nvSpPr>
        <p:spPr/>
        <p:txBody>
          <a:bodyPr/>
          <a:lstStyle>
            <a:extLst/>
          </a:lstStyle>
          <a:p>
            <a:endParaRPr lang="es-PA"/>
          </a:p>
        </p:txBody>
      </p:sp>
      <p:sp>
        <p:nvSpPr>
          <p:cNvPr id="4" name="3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B4301F4-AF9D-48F2-9149-A944BA9BACB2}" type="datetimeFigureOut">
              <a:rPr lang="es-PA" smtClean="0"/>
              <a:pPr/>
              <a:t>09/05/2009</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0494EBAE-E953-497C-8E48-694A8DB2128F}" type="slidenum">
              <a:rPr lang="es-PA" smtClean="0"/>
              <a:pPr/>
              <a:t>‹Nº›</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AB4301F4-AF9D-48F2-9149-A944BA9BACB2}" type="datetimeFigureOut">
              <a:rPr lang="es-PA" smtClean="0"/>
              <a:pPr/>
              <a:t>09/05/2009</a:t>
            </a:fld>
            <a:endParaRPr lang="es-PA"/>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PA"/>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0494EBAE-E953-497C-8E48-694A8DB2128F}" type="slidenum">
              <a:rPr lang="es-PA" smtClean="0"/>
              <a:pPr/>
              <a:t>‹Nº›</a:t>
            </a:fld>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B4301F4-AF9D-48F2-9149-A944BA9BACB2}" type="datetimeFigureOut">
              <a:rPr lang="es-PA" smtClean="0"/>
              <a:pPr/>
              <a:t>09/05/2009</a:t>
            </a:fld>
            <a:endParaRPr lang="es-PA"/>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PA"/>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494EBAE-E953-497C-8E48-694A8DB2128F}" type="slidenum">
              <a:rPr lang="es-PA" smtClean="0"/>
              <a:pPr/>
              <a:t>‹Nº›</a:t>
            </a:fld>
            <a:endParaRPr lang="es-P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928670"/>
            <a:ext cx="7772400" cy="1975104"/>
          </a:xfrm>
        </p:spPr>
        <p:txBody>
          <a:bodyPr>
            <a:normAutofit/>
          </a:bodyPr>
          <a:lstStyle/>
          <a:p>
            <a:pPr algn="ctr"/>
            <a:r>
              <a:rPr lang="es-PA" dirty="0" smtClean="0"/>
              <a:t>Universidad </a:t>
            </a:r>
            <a:r>
              <a:rPr lang="es-PA" dirty="0"/>
              <a:t>T</a:t>
            </a:r>
            <a:r>
              <a:rPr lang="es-PA" dirty="0" smtClean="0"/>
              <a:t>ecnológica Oteima </a:t>
            </a:r>
            <a:br>
              <a:rPr lang="es-PA" dirty="0" smtClean="0"/>
            </a:br>
            <a:endParaRPr lang="es-PA" dirty="0"/>
          </a:p>
        </p:txBody>
      </p:sp>
      <p:sp>
        <p:nvSpPr>
          <p:cNvPr id="3" name="2 Subtítulo"/>
          <p:cNvSpPr>
            <a:spLocks noGrp="1"/>
          </p:cNvSpPr>
          <p:nvPr>
            <p:ph type="subTitle" idx="1"/>
          </p:nvPr>
        </p:nvSpPr>
        <p:spPr>
          <a:xfrm>
            <a:off x="914400" y="2834640"/>
            <a:ext cx="7772400" cy="2308872"/>
          </a:xfrm>
        </p:spPr>
        <p:txBody>
          <a:bodyPr>
            <a:noAutofit/>
          </a:bodyPr>
          <a:lstStyle/>
          <a:p>
            <a:pPr algn="ctr"/>
            <a:r>
              <a:rPr lang="es-PA" sz="2800" dirty="0" smtClean="0"/>
              <a:t>Metodología de la Investigación </a:t>
            </a:r>
          </a:p>
          <a:p>
            <a:pPr algn="ctr"/>
            <a:r>
              <a:rPr lang="es-PA" sz="2800" dirty="0" smtClean="0"/>
              <a:t>Portafolio virtual I parte </a:t>
            </a:r>
          </a:p>
          <a:p>
            <a:pPr algn="ctr"/>
            <a:r>
              <a:rPr lang="es-PA" sz="2800" dirty="0" smtClean="0"/>
              <a:t>Expuesto por :</a:t>
            </a:r>
          </a:p>
          <a:p>
            <a:pPr algn="ctr"/>
            <a:r>
              <a:rPr lang="es-PA" sz="2800" dirty="0" smtClean="0"/>
              <a:t>P</a:t>
            </a:r>
            <a:r>
              <a:rPr lang="es-PA" sz="2800" dirty="0" smtClean="0"/>
              <a:t>rofesor </a:t>
            </a:r>
            <a:r>
              <a:rPr lang="es-PA" sz="2800" dirty="0" smtClean="0"/>
              <a:t>S</a:t>
            </a:r>
            <a:r>
              <a:rPr lang="es-PA" sz="2800" dirty="0" smtClean="0"/>
              <a:t>antana Mendoza</a:t>
            </a:r>
            <a:endParaRPr lang="es-P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R" b="1" dirty="0"/>
              <a:t>Evaluación de las alternativas y selección definitiva</a:t>
            </a:r>
            <a:endParaRPr lang="es-PA" dirty="0"/>
          </a:p>
        </p:txBody>
      </p:sp>
      <p:sp>
        <p:nvSpPr>
          <p:cNvPr id="3" name="2 Marcador de contenido"/>
          <p:cNvSpPr>
            <a:spLocks noGrp="1"/>
          </p:cNvSpPr>
          <p:nvPr>
            <p:ph idx="1"/>
          </p:nvPr>
        </p:nvSpPr>
        <p:spPr/>
        <p:txBody>
          <a:bodyPr>
            <a:normAutofit/>
          </a:bodyPr>
          <a:lstStyle/>
          <a:p>
            <a:r>
              <a:rPr lang="es-CR" sz="2400" dirty="0"/>
              <a:t>¿Es investigable o factible el estudio del problema, puede llegarse a una respuesta clara y definida?. </a:t>
            </a:r>
            <a:endParaRPr lang="es-PA" sz="2400" b="1" u="sng" dirty="0"/>
          </a:p>
          <a:p>
            <a:r>
              <a:rPr lang="es-CR" sz="2400" dirty="0"/>
              <a:t>¿Hay acceso a los datos que se necesitan? ¿Existe la información que se requiere para dilucidar el problema? </a:t>
            </a:r>
            <a:endParaRPr lang="es-PA" sz="2400" b="1" u="sng" dirty="0"/>
          </a:p>
          <a:p>
            <a:r>
              <a:rPr lang="es-CR" sz="2400" dirty="0"/>
              <a:t>¿Tiene el problema la extensión apropiada para el tiempo previsto? ¿Es muy amplio, vago, general? ¿Es muy simple, específico, o limitado?. </a:t>
            </a:r>
            <a:endParaRPr lang="es-PA" sz="2400" b="1" u="sng" dirty="0"/>
          </a:p>
          <a:p>
            <a:r>
              <a:rPr lang="es-CR" sz="2400" dirty="0"/>
              <a:t>¿Posee el estudiante el bagaje suficiente para comprender cabalmente los aspectos teóricos del planteamiento?. </a:t>
            </a:r>
            <a:endParaRPr lang="es-PA" sz="2400" b="1" u="sng" dirty="0"/>
          </a:p>
          <a:p>
            <a:r>
              <a:rPr lang="es-CR" sz="2400" b="1" dirty="0"/>
              <a:t> </a:t>
            </a:r>
            <a:endParaRPr lang="es-PA" sz="2400" b="1" u="sng" dirty="0"/>
          </a:p>
          <a:p>
            <a:pPr>
              <a:buNone/>
            </a:pPr>
            <a:endParaRPr lang="es-PA"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R" b="1" dirty="0"/>
              <a:t>Los tipos de investigación más frecuentes son</a:t>
            </a:r>
            <a:endParaRPr lang="es-PA" dirty="0"/>
          </a:p>
        </p:txBody>
      </p:sp>
      <p:sp>
        <p:nvSpPr>
          <p:cNvPr id="3" name="2 Marcador de contenido"/>
          <p:cNvSpPr>
            <a:spLocks noGrp="1"/>
          </p:cNvSpPr>
          <p:nvPr>
            <p:ph idx="1"/>
          </p:nvPr>
        </p:nvSpPr>
        <p:spPr>
          <a:xfrm>
            <a:off x="428596" y="2357430"/>
            <a:ext cx="8229600" cy="2328866"/>
          </a:xfrm>
        </p:spPr>
        <p:txBody>
          <a:bodyPr/>
          <a:lstStyle/>
          <a:p>
            <a:pPr algn="ctr">
              <a:buNone/>
            </a:pPr>
            <a:r>
              <a:rPr lang="es-CR" b="1" dirty="0"/>
              <a:t>a) </a:t>
            </a:r>
            <a:r>
              <a:rPr lang="es-CR" b="1" dirty="0" smtClean="0"/>
              <a:t>Exploratorias.</a:t>
            </a:r>
          </a:p>
          <a:p>
            <a:pPr algn="ctr">
              <a:buNone/>
            </a:pPr>
            <a:r>
              <a:rPr lang="es-CR" b="1" dirty="0"/>
              <a:t>b) </a:t>
            </a:r>
            <a:r>
              <a:rPr lang="es-CR" b="1" dirty="0" smtClean="0"/>
              <a:t>Descriptivas.</a:t>
            </a:r>
          </a:p>
          <a:p>
            <a:pPr algn="ctr">
              <a:buNone/>
            </a:pPr>
            <a:r>
              <a:rPr lang="es-CR" b="1" dirty="0"/>
              <a:t>c) </a:t>
            </a:r>
            <a:r>
              <a:rPr lang="es-CR" b="1" dirty="0" smtClean="0"/>
              <a:t>Explicativas.</a:t>
            </a:r>
          </a:p>
          <a:p>
            <a:pPr>
              <a:buNone/>
            </a:pPr>
            <a:endParaRPr lang="es-P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500166" y="3000372"/>
            <a:ext cx="5857916"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R"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MARCO TEORICO</a:t>
            </a:r>
            <a:endParaRPr kumimoji="0" lang="es-P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PA"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714356"/>
            <a:ext cx="8229600" cy="3328997"/>
          </a:xfrm>
        </p:spPr>
        <p:txBody>
          <a:bodyPr>
            <a:normAutofit/>
          </a:bodyPr>
          <a:lstStyle/>
          <a:p>
            <a:r>
              <a:rPr lang="es-CR" sz="2400" dirty="0"/>
              <a:t>El planteamiento de una investigación no puede realizarse si no se hace explícito </a:t>
            </a:r>
            <a:r>
              <a:rPr lang="es-CR" sz="2400" dirty="0" smtClean="0"/>
              <a:t>aquello </a:t>
            </a:r>
            <a:r>
              <a:rPr lang="es-CR" sz="2400" dirty="0"/>
              <a:t>que nos proponemos conocer: es siempre necesario distinguir entre lo que se sabe y lo que no se sabe con respecto a un tema para definir claramente el problema a investigar. Del planteamiento de la investigación surgen, por lo tanto, sus objetivos internos y externos, y la posibilidad de emprender la imprescindible delimitación del campo de estudio.</a:t>
            </a:r>
            <a:endParaRPr lang="es-PA" sz="2400" b="1" u="sng" dirty="0"/>
          </a:p>
          <a:p>
            <a:endParaRPr lang="es-PA"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R" b="1" dirty="0"/>
              <a:t>Cómo formular un marco teórico</a:t>
            </a:r>
            <a:r>
              <a:rPr lang="es-PA" b="1" u="sng" dirty="0"/>
              <a:t/>
            </a:r>
            <a:br>
              <a:rPr lang="es-PA" b="1" u="sng" dirty="0"/>
            </a:br>
            <a:endParaRPr lang="es-PA" dirty="0"/>
          </a:p>
        </p:txBody>
      </p:sp>
      <p:sp>
        <p:nvSpPr>
          <p:cNvPr id="3" name="2 Marcador de contenido"/>
          <p:cNvSpPr>
            <a:spLocks noGrp="1"/>
          </p:cNvSpPr>
          <p:nvPr>
            <p:ph idx="1"/>
          </p:nvPr>
        </p:nvSpPr>
        <p:spPr/>
        <p:txBody>
          <a:bodyPr>
            <a:normAutofit fontScale="92500" lnSpcReduction="20000"/>
          </a:bodyPr>
          <a:lstStyle/>
          <a:p>
            <a:r>
              <a:rPr lang="es-CR" dirty="0"/>
              <a:t>    El lector deberá comprender, antes que nada, que por la índole compleja de esta tarea es imposible indicar una vía única para construir el marco teórico de todas las investigaciones</a:t>
            </a:r>
            <a:r>
              <a:rPr lang="es-CR" dirty="0" smtClean="0"/>
              <a:t>.</a:t>
            </a:r>
          </a:p>
          <a:p>
            <a:r>
              <a:rPr lang="es-CR" dirty="0"/>
              <a:t>En primer lugar resulta de gran utilidad que el investigador, al comenzar a estudiar su tema, trate de poner al día sus conocimientos por medio de una </a:t>
            </a:r>
            <a:r>
              <a:rPr lang="es-CR" dirty="0" smtClean="0"/>
              <a:t>sistemática </a:t>
            </a:r>
            <a:r>
              <a:rPr lang="es-CR" dirty="0"/>
              <a:t>y amplia consulta bibliográfica, apelando naturalmente a bibliotecas, archivos, centros de investigación y redes informáticas que se pueden consultar a través de internet.</a:t>
            </a:r>
            <a:endParaRPr lang="es-P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CR" b="1" dirty="0"/>
              <a:t>Las funciones del marco teórico son: </a:t>
            </a:r>
            <a:r>
              <a:rPr lang="es-PA" b="1" u="sng" dirty="0"/>
              <a:t/>
            </a:r>
            <a:br>
              <a:rPr lang="es-PA" b="1" u="sng" dirty="0"/>
            </a:br>
            <a:endParaRPr lang="es-PA" dirty="0"/>
          </a:p>
        </p:txBody>
      </p:sp>
      <p:sp>
        <p:nvSpPr>
          <p:cNvPr id="3" name="2 Marcador de contenido"/>
          <p:cNvSpPr>
            <a:spLocks noGrp="1"/>
          </p:cNvSpPr>
          <p:nvPr>
            <p:ph idx="1"/>
          </p:nvPr>
        </p:nvSpPr>
        <p:spPr>
          <a:xfrm>
            <a:off x="428596" y="785794"/>
            <a:ext cx="8229600" cy="4500593"/>
          </a:xfrm>
        </p:spPr>
        <p:txBody>
          <a:bodyPr>
            <a:noAutofit/>
          </a:bodyPr>
          <a:lstStyle/>
          <a:p>
            <a:r>
              <a:rPr lang="es-CR" sz="2000" dirty="0"/>
              <a:t>-Delimitar el área de </a:t>
            </a:r>
            <a:r>
              <a:rPr lang="es-CR" sz="2000" dirty="0" smtClean="0"/>
              <a:t>investigación </a:t>
            </a:r>
            <a:endParaRPr lang="es-PA" sz="2000" b="1" u="sng" dirty="0"/>
          </a:p>
          <a:p>
            <a:r>
              <a:rPr lang="es-CR" sz="2000" dirty="0"/>
              <a:t>-Sugerir guías de investigación y evita desviaciones  del planteamiento original</a:t>
            </a:r>
            <a:r>
              <a:rPr lang="es-CR" sz="2000" dirty="0" smtClean="0"/>
              <a:t>.</a:t>
            </a:r>
            <a:endParaRPr lang="es-PA" sz="2000" b="1" u="sng" dirty="0"/>
          </a:p>
          <a:p>
            <a:r>
              <a:rPr lang="es-CR" sz="2000" dirty="0"/>
              <a:t>-Compendiar conocimientos existentes en el área que se va a investigar.</a:t>
            </a:r>
            <a:endParaRPr lang="es-PA" sz="2000" b="1" u="sng" dirty="0"/>
          </a:p>
          <a:p>
            <a:pPr>
              <a:buNone/>
            </a:pPr>
            <a:r>
              <a:rPr lang="es-CR" sz="2000" dirty="0"/>
              <a:t> </a:t>
            </a:r>
            <a:endParaRPr lang="es-PA" sz="2000" b="1" u="sng" dirty="0"/>
          </a:p>
          <a:p>
            <a:r>
              <a:rPr lang="es-CR" sz="2000" dirty="0"/>
              <a:t>-Expresar  proposiciones teóricas generales, postulados, marcos de referencia que conducen al establecimiento de hipótesis o afirmaciones que más tarde habrán de someterse a prueba en la realidad</a:t>
            </a:r>
            <a:r>
              <a:rPr lang="es-CR" sz="2000" dirty="0" smtClean="0"/>
              <a:t>.</a:t>
            </a:r>
            <a:endParaRPr lang="es-PA" sz="2000" b="1" u="sng" dirty="0" smtClean="0"/>
          </a:p>
          <a:p>
            <a:pPr>
              <a:buNone/>
            </a:pPr>
            <a:r>
              <a:rPr lang="es-CR" sz="2000" dirty="0" smtClean="0"/>
              <a:t> </a:t>
            </a:r>
            <a:endParaRPr lang="es-PA" sz="2000" b="1" u="sng" dirty="0" smtClean="0"/>
          </a:p>
          <a:p>
            <a:r>
              <a:rPr lang="es-CR" sz="2000" dirty="0" smtClean="0"/>
              <a:t>-</a:t>
            </a:r>
            <a:r>
              <a:rPr lang="es-CR" sz="2000" dirty="0"/>
              <a:t>Inspirar nuevas líneas y áreas de investigación.</a:t>
            </a:r>
            <a:endParaRPr lang="es-PA" sz="2000" b="1" u="sng" dirty="0"/>
          </a:p>
          <a:p>
            <a:pPr>
              <a:buNone/>
            </a:pPr>
            <a:r>
              <a:rPr lang="es-CR" sz="2000" dirty="0"/>
              <a:t> </a:t>
            </a:r>
            <a:endParaRPr lang="es-PA" sz="2000" b="1" u="sng" dirty="0"/>
          </a:p>
          <a:p>
            <a:r>
              <a:rPr lang="es-CR" sz="2000" dirty="0"/>
              <a:t>-Proveer de un marco de referencia para interpretar los resultados del estudio.</a:t>
            </a:r>
            <a:endParaRPr lang="es-PA" sz="2000" b="1" u="sng" dirty="0"/>
          </a:p>
          <a:p>
            <a:pPr>
              <a:buNone/>
            </a:pPr>
            <a:endParaRPr lang="es-PA" sz="2000"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6257940" cy="939784"/>
          </a:xfrm>
        </p:spPr>
        <p:txBody>
          <a:bodyPr>
            <a:normAutofit fontScale="90000"/>
          </a:bodyPr>
          <a:lstStyle/>
          <a:p>
            <a:r>
              <a:rPr lang="es-CR" sz="3100" b="1" dirty="0"/>
              <a:t>La Revisión de Literatura</a:t>
            </a:r>
            <a:r>
              <a:rPr lang="es-PA" b="1" u="sng" dirty="0"/>
              <a:t/>
            </a:r>
            <a:br>
              <a:rPr lang="es-PA" b="1" u="sng" dirty="0"/>
            </a:br>
            <a:endParaRPr lang="es-PA" dirty="0"/>
          </a:p>
        </p:txBody>
      </p:sp>
      <p:sp>
        <p:nvSpPr>
          <p:cNvPr id="3" name="2 Marcador de contenido"/>
          <p:cNvSpPr>
            <a:spLocks noGrp="1"/>
          </p:cNvSpPr>
          <p:nvPr>
            <p:ph idx="1"/>
          </p:nvPr>
        </p:nvSpPr>
        <p:spPr>
          <a:xfrm>
            <a:off x="214282" y="857233"/>
            <a:ext cx="8229600" cy="2643206"/>
          </a:xfrm>
        </p:spPr>
        <p:txBody>
          <a:bodyPr>
            <a:noAutofit/>
          </a:bodyPr>
          <a:lstStyle/>
          <a:p>
            <a:pPr algn="just"/>
            <a:r>
              <a:rPr lang="es-CR" sz="2000" dirty="0"/>
              <a:t>Consiste en detectar, obtener y consultar la bibliografía y otros materiales que pueden ser útiles para los propósitos del estudio, así como en extraer y recopilar la información relevante y necesaria que atañe al problema de investigación</a:t>
            </a:r>
            <a:r>
              <a:rPr lang="es-CR" sz="2000" dirty="0" smtClean="0"/>
              <a:t>.</a:t>
            </a:r>
          </a:p>
          <a:p>
            <a:pPr algn="just"/>
            <a:r>
              <a:rPr lang="es-CR" sz="2000" dirty="0"/>
              <a:t>Existen diversas formas de recopilar la información que se extrae de las referencias, sea en fichas, hojas sueltas, </a:t>
            </a:r>
            <a:r>
              <a:rPr lang="es-CR" sz="2000" dirty="0" smtClean="0"/>
              <a:t>libretas,cassettes </a:t>
            </a:r>
            <a:r>
              <a:rPr lang="es-CR" sz="2000" dirty="0"/>
              <a:t>grabados; lo importante es que se logren los datos necesarios para elaborar el marco teórico.</a:t>
            </a:r>
            <a:endParaRPr lang="es-PA" sz="2000" dirty="0"/>
          </a:p>
        </p:txBody>
      </p:sp>
      <p:sp>
        <p:nvSpPr>
          <p:cNvPr id="4" name="3 Rectángulo"/>
          <p:cNvSpPr/>
          <p:nvPr/>
        </p:nvSpPr>
        <p:spPr>
          <a:xfrm>
            <a:off x="785786" y="3429000"/>
            <a:ext cx="6000792" cy="954107"/>
          </a:xfrm>
          <a:prstGeom prst="rect">
            <a:avLst/>
          </a:prstGeom>
        </p:spPr>
        <p:txBody>
          <a:bodyPr wrap="square">
            <a:spAutoFit/>
          </a:bodyPr>
          <a:lstStyle/>
          <a:p>
            <a:r>
              <a:rPr lang="es-CR" sz="2800" b="1" dirty="0" smtClean="0"/>
              <a:t>La Construcción del Marco Teórico</a:t>
            </a:r>
            <a:r>
              <a:rPr lang="es-PA" sz="2800" b="1" u="sng" dirty="0" smtClean="0"/>
              <a:t/>
            </a:r>
            <a:br>
              <a:rPr lang="es-PA" sz="2800" b="1" u="sng" dirty="0" smtClean="0"/>
            </a:br>
            <a:endParaRPr lang="es-PA" sz="2800" dirty="0"/>
          </a:p>
        </p:txBody>
      </p:sp>
      <p:sp>
        <p:nvSpPr>
          <p:cNvPr id="26625" name="Rectangle 1"/>
          <p:cNvSpPr>
            <a:spLocks noChangeArrowheads="1"/>
          </p:cNvSpPr>
          <p:nvPr/>
        </p:nvSpPr>
        <p:spPr bwMode="auto">
          <a:xfrm>
            <a:off x="428596" y="4000504"/>
            <a:ext cx="7500926"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s-C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los casos cuando al revisar la literatura, no se encuentra una teoría o un modelo teórico en el cual enmarcar el estudio, algunas personas prefieren no hablar de un marco teórico sino de un marco conceptual o de referencia.</a:t>
            </a:r>
            <a:r>
              <a:rPr lang="es-CR" dirty="0"/>
              <a:t> Hay varias teorías que se aplican al problema de investigación. En este caso podemos usar de la teoría que mejor cumple los requisitos de una buena teoría. También se puede tomar de cada teoría aquello que se relaciona con el problema en estudio, siempre y cuando no se caiga en contradicciones lógicas. Elegir una como base y añadir elementos útiles procedentes de las otras es muy práctico en los casos cuando se estudian fenómenos complejos.</a:t>
            </a:r>
            <a:endParaRPr kumimoji="0" lang="es-C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C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C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571480"/>
            <a:ext cx="8229600" cy="1143000"/>
          </a:xfrm>
        </p:spPr>
        <p:txBody>
          <a:bodyPr>
            <a:normAutofit fontScale="90000"/>
          </a:bodyPr>
          <a:lstStyle/>
          <a:p>
            <a:r>
              <a:rPr lang="es-CR" b="1" dirty="0"/>
              <a:t>EL DISEÑO DE INVESTIGACION</a:t>
            </a:r>
            <a:r>
              <a:rPr lang="es-PA" b="1" u="sng" dirty="0"/>
              <a:t/>
            </a:r>
            <a:br>
              <a:rPr lang="es-PA" b="1" u="sng" dirty="0"/>
            </a:br>
            <a:r>
              <a:rPr lang="es-CR" dirty="0"/>
              <a:t> </a:t>
            </a:r>
            <a:r>
              <a:rPr lang="es-PA" b="1" u="sng" dirty="0"/>
              <a:t/>
            </a:r>
            <a:br>
              <a:rPr lang="es-PA" b="1" u="sng" dirty="0"/>
            </a:br>
            <a:endParaRPr lang="es-PA" dirty="0"/>
          </a:p>
        </p:txBody>
      </p:sp>
      <p:sp>
        <p:nvSpPr>
          <p:cNvPr id="3" name="2 Marcador de contenido"/>
          <p:cNvSpPr>
            <a:spLocks noGrp="1"/>
          </p:cNvSpPr>
          <p:nvPr>
            <p:ph idx="1"/>
          </p:nvPr>
        </p:nvSpPr>
        <p:spPr>
          <a:xfrm>
            <a:off x="357158" y="1000108"/>
            <a:ext cx="8229600" cy="4525963"/>
          </a:xfrm>
        </p:spPr>
        <p:txBody>
          <a:bodyPr/>
          <a:lstStyle/>
          <a:p>
            <a:pPr>
              <a:buNone/>
            </a:pPr>
            <a:r>
              <a:rPr lang="es-CR" b="1" dirty="0" smtClean="0"/>
              <a:t>Tipos de Diseño</a:t>
            </a:r>
            <a:endParaRPr lang="es-PA" b="1" u="sng" dirty="0" smtClean="0"/>
          </a:p>
          <a:p>
            <a:r>
              <a:rPr lang="es-CR" dirty="0" smtClean="0"/>
              <a:t>    En función del tipo de datos a ser recogidos para llevar a cabo una investigación es posible categorizar a los diseños en dos grandes tipos básicos: diseños bibliográficos y diseños de campo.</a:t>
            </a:r>
            <a:endParaRPr lang="es-PA" b="1" u="sng" dirty="0" smtClean="0"/>
          </a:p>
          <a:p>
            <a:endParaRPr lang="es-P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5Esq1"/>
          <p:cNvPicPr>
            <a:picLocks noChangeAspect="1" noChangeArrowheads="1"/>
          </p:cNvPicPr>
          <p:nvPr/>
        </p:nvPicPr>
        <p:blipFill>
          <a:blip r:embed="rId2"/>
          <a:srcRect/>
          <a:stretch>
            <a:fillRect/>
          </a:stretch>
        </p:blipFill>
        <p:spPr bwMode="auto">
          <a:xfrm>
            <a:off x="857224" y="714356"/>
            <a:ext cx="7429552" cy="550072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gracias.bmp"/>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8229600" cy="1143000"/>
          </a:xfrm>
        </p:spPr>
        <p:txBody>
          <a:bodyPr>
            <a:normAutofit fontScale="90000"/>
          </a:bodyPr>
          <a:lstStyle/>
          <a:p>
            <a:r>
              <a:rPr lang="es-CR" b="1" dirty="0"/>
              <a:t>LA METODOLOGIA DE INVESTIGACION Y SU ENSEÑANZA</a:t>
            </a:r>
            <a:r>
              <a:rPr lang="es-PA" dirty="0"/>
              <a:t/>
            </a:r>
            <a:br>
              <a:rPr lang="es-PA" dirty="0"/>
            </a:br>
            <a:endParaRPr lang="es-PA" dirty="0"/>
          </a:p>
        </p:txBody>
      </p:sp>
      <p:sp>
        <p:nvSpPr>
          <p:cNvPr id="3" name="2 Marcador de contenido"/>
          <p:cNvSpPr>
            <a:spLocks noGrp="1"/>
          </p:cNvSpPr>
          <p:nvPr>
            <p:ph idx="1"/>
          </p:nvPr>
        </p:nvSpPr>
        <p:spPr/>
        <p:txBody>
          <a:bodyPr/>
          <a:lstStyle/>
          <a:p>
            <a:pPr algn="just"/>
            <a:r>
              <a:rPr lang="es-CR" b="1" u="sng" dirty="0"/>
              <a:t>La metodología, como el conocimiento </a:t>
            </a:r>
            <a:r>
              <a:rPr lang="es-CR" b="1" u="sng" dirty="0" smtClean="0"/>
              <a:t>mismo:</a:t>
            </a:r>
          </a:p>
          <a:p>
            <a:pPr algn="just">
              <a:buNone/>
            </a:pPr>
            <a:r>
              <a:rPr lang="es-CR" b="1" dirty="0"/>
              <a:t>es sólo una guía para </a:t>
            </a:r>
            <a:r>
              <a:rPr lang="es-CR" b="1" dirty="0" smtClean="0"/>
              <a:t>hacer ciencia</a:t>
            </a:r>
          </a:p>
          <a:p>
            <a:pPr algn="just">
              <a:buNone/>
            </a:pPr>
            <a:r>
              <a:rPr lang="es-CR" b="1" dirty="0"/>
              <a:t>El papel del </a:t>
            </a:r>
            <a:r>
              <a:rPr lang="es-CR" b="1" dirty="0" smtClean="0"/>
              <a:t>docente</a:t>
            </a:r>
          </a:p>
          <a:p>
            <a:pPr>
              <a:buNone/>
            </a:pPr>
            <a:endParaRPr lang="es-P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57290" y="2000240"/>
            <a:ext cx="6000792" cy="1938992"/>
          </a:xfrm>
          <a:prstGeom prst="rect">
            <a:avLst/>
          </a:prstGeom>
        </p:spPr>
        <p:txBody>
          <a:bodyPr wrap="square">
            <a:spAutoFit/>
          </a:bodyPr>
          <a:lstStyle/>
          <a:p>
            <a:pPr algn="ctr"/>
            <a:r>
              <a:rPr lang="es-CR" sz="4000" b="1" dirty="0" smtClean="0"/>
              <a:t>PLANTEAMIENTO DE LA INVESTIGACION</a:t>
            </a:r>
            <a:r>
              <a:rPr lang="es-PA" sz="4000" b="1" u="sng" dirty="0" smtClean="0"/>
              <a:t/>
            </a:r>
            <a:br>
              <a:rPr lang="es-PA" sz="4000" b="1" u="sng" dirty="0" smtClean="0"/>
            </a:br>
            <a:endParaRPr lang="es-PA"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229600" cy="1143000"/>
          </a:xfrm>
        </p:spPr>
        <p:txBody>
          <a:bodyPr>
            <a:normAutofit fontScale="90000"/>
          </a:bodyPr>
          <a:lstStyle/>
          <a:p>
            <a:r>
              <a:rPr lang="es-CR" b="1" dirty="0" smtClean="0"/>
              <a:t/>
            </a:r>
            <a:br>
              <a:rPr lang="es-CR" b="1" dirty="0" smtClean="0"/>
            </a:br>
            <a:r>
              <a:rPr lang="es-CR" b="1" dirty="0"/>
              <a:t/>
            </a:r>
            <a:br>
              <a:rPr lang="es-CR" b="1" dirty="0"/>
            </a:br>
            <a:r>
              <a:rPr lang="es-CR" b="1" dirty="0" smtClean="0"/>
              <a:t>PLANTEAMIENTO </a:t>
            </a:r>
            <a:r>
              <a:rPr lang="es-CR" b="1" dirty="0"/>
              <a:t>DE LA INVESTIGACION</a:t>
            </a:r>
            <a:r>
              <a:rPr lang="es-PA" b="1" u="sng" dirty="0"/>
              <a:t/>
            </a:r>
            <a:br>
              <a:rPr lang="es-PA" b="1" u="sng" dirty="0"/>
            </a:br>
            <a:r>
              <a:rPr lang="es-CR" b="1" dirty="0"/>
              <a:t> </a:t>
            </a:r>
            <a:r>
              <a:rPr lang="es-PA" b="1" u="sng" dirty="0"/>
              <a:t/>
            </a:r>
            <a:br>
              <a:rPr lang="es-PA" b="1" u="sng" dirty="0"/>
            </a:br>
            <a:endParaRPr lang="es-PA" dirty="0"/>
          </a:p>
        </p:txBody>
      </p:sp>
      <p:sp>
        <p:nvSpPr>
          <p:cNvPr id="3" name="2 Marcador de contenido"/>
          <p:cNvSpPr>
            <a:spLocks noGrp="1"/>
          </p:cNvSpPr>
          <p:nvPr>
            <p:ph idx="1"/>
          </p:nvPr>
        </p:nvSpPr>
        <p:spPr>
          <a:xfrm>
            <a:off x="500034" y="1714488"/>
            <a:ext cx="8229600" cy="3983047"/>
          </a:xfrm>
        </p:spPr>
        <p:txBody>
          <a:bodyPr>
            <a:normAutofit/>
          </a:bodyPr>
          <a:lstStyle/>
          <a:p>
            <a:pPr algn="just"/>
            <a:r>
              <a:rPr lang="es-CR" sz="2800" b="1" u="sng" dirty="0"/>
              <a:t>Selección del tema y formulación del </a:t>
            </a:r>
            <a:r>
              <a:rPr lang="es-CR" sz="2800" b="1" u="sng" dirty="0" smtClean="0"/>
              <a:t>problema:</a:t>
            </a:r>
            <a:endParaRPr lang="es-CR" sz="2800" b="1" dirty="0" smtClean="0"/>
          </a:p>
          <a:p>
            <a:pPr marL="514350" indent="-514350" algn="just">
              <a:buAutoNum type="arabicPeriod"/>
            </a:pPr>
            <a:r>
              <a:rPr lang="es-CR" sz="2800" b="1" dirty="0" smtClean="0"/>
              <a:t>Seleccionar </a:t>
            </a:r>
            <a:r>
              <a:rPr lang="es-CR" sz="2800" b="1" dirty="0"/>
              <a:t>un tema bien concreto y </a:t>
            </a:r>
            <a:r>
              <a:rPr lang="es-CR" sz="2800" b="1" dirty="0" smtClean="0"/>
              <a:t>accesible.</a:t>
            </a:r>
          </a:p>
          <a:p>
            <a:pPr marL="514350" indent="-514350" algn="just">
              <a:buNone/>
            </a:pPr>
            <a:r>
              <a:rPr lang="es-CR" sz="2800" b="1" dirty="0"/>
              <a:t>2. Escoger una temática </a:t>
            </a:r>
            <a:r>
              <a:rPr lang="es-CR" sz="2800" b="1" dirty="0" smtClean="0"/>
              <a:t>conocida.</a:t>
            </a:r>
          </a:p>
          <a:p>
            <a:pPr marL="514350" indent="-514350" algn="just">
              <a:buNone/>
            </a:pPr>
            <a:r>
              <a:rPr lang="es-CR" sz="2800" b="1" dirty="0"/>
              <a:t>3. Buscar áreas de trabajo en las que pueda contarse con una ayuda </a:t>
            </a:r>
            <a:r>
              <a:rPr lang="es-CR" sz="2800" b="1" dirty="0" smtClean="0"/>
              <a:t>efectiva.</a:t>
            </a:r>
          </a:p>
          <a:p>
            <a:pPr marL="514350" indent="-514350" algn="just">
              <a:buNone/>
            </a:pPr>
            <a:r>
              <a:rPr lang="es-CR" sz="2800" b="1" dirty="0"/>
              <a:t>4. Buscar un problema de investigación que resulte de real interés para el </a:t>
            </a:r>
            <a:r>
              <a:rPr lang="es-CR" sz="2800" b="1" dirty="0" smtClean="0"/>
              <a:t>estudiante.</a:t>
            </a:r>
          </a:p>
          <a:p>
            <a:pPr marL="514350" indent="-514350" algn="just">
              <a:buNone/>
            </a:pPr>
            <a:endParaRPr lang="es-CR" sz="2800" b="1" dirty="0" smtClean="0"/>
          </a:p>
          <a:p>
            <a:pPr marL="514350" indent="-514350">
              <a:buNone/>
            </a:pPr>
            <a:endParaRPr lang="es-PA" sz="28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CR" b="1" dirty="0"/>
              <a:t>Delimitación temática</a:t>
            </a:r>
            <a:endParaRPr lang="es-PA" b="1" u="sng" dirty="0"/>
          </a:p>
          <a:p>
            <a:pPr algn="just">
              <a:buNone/>
            </a:pPr>
            <a:r>
              <a:rPr lang="es-CR" b="1" dirty="0" smtClean="0"/>
              <a:t>   Cómo </a:t>
            </a:r>
            <a:r>
              <a:rPr lang="es-CR" b="1" dirty="0"/>
              <a:t>puede lograrse esta adecuada </a:t>
            </a:r>
            <a:r>
              <a:rPr lang="es-CR" b="1" dirty="0" smtClean="0"/>
              <a:t>formulación:</a:t>
            </a:r>
          </a:p>
          <a:p>
            <a:pPr algn="just">
              <a:buNone/>
            </a:pPr>
            <a:r>
              <a:rPr lang="es-CR" dirty="0"/>
              <a:t>-</a:t>
            </a:r>
            <a:r>
              <a:rPr lang="es-CR" sz="2800" dirty="0"/>
              <a:t>En primer lugar, para hacerlo, es necesario conocer lo mejor posible el </a:t>
            </a:r>
            <a:r>
              <a:rPr lang="es-CR" sz="2800" dirty="0" smtClean="0"/>
              <a:t>tema </a:t>
            </a:r>
            <a:r>
              <a:rPr lang="es-CR" sz="2800" dirty="0"/>
              <a:t>en </a:t>
            </a:r>
            <a:r>
              <a:rPr lang="es-CR" sz="2800" dirty="0" smtClean="0"/>
              <a:t>estudio.</a:t>
            </a:r>
          </a:p>
          <a:p>
            <a:pPr algn="just">
              <a:buNone/>
            </a:pPr>
            <a:r>
              <a:rPr lang="es-CR" sz="2800" dirty="0" smtClean="0"/>
              <a:t>-En </a:t>
            </a:r>
            <a:r>
              <a:rPr lang="es-CR" sz="2800" dirty="0"/>
              <a:t>segundo lugar será conveniente hacer un </a:t>
            </a:r>
            <a:r>
              <a:rPr lang="es-CR" sz="2800" dirty="0" smtClean="0"/>
              <a:t>auto examen </a:t>
            </a:r>
            <a:r>
              <a:rPr lang="es-CR" sz="2800" dirty="0"/>
              <a:t>de los propósitos que nos orientan</a:t>
            </a:r>
            <a:endParaRPr lang="es-PA"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857232"/>
            <a:ext cx="8229600" cy="4525963"/>
          </a:xfrm>
        </p:spPr>
        <p:txBody>
          <a:bodyPr/>
          <a:lstStyle/>
          <a:p>
            <a:r>
              <a:rPr lang="es-CR" b="1" dirty="0"/>
              <a:t>Planteamiento del Problema:</a:t>
            </a:r>
            <a:endParaRPr lang="es-PA" b="1" u="sng" dirty="0"/>
          </a:p>
          <a:p>
            <a:pPr>
              <a:buNone/>
            </a:pPr>
            <a:r>
              <a:rPr lang="es-CR" dirty="0"/>
              <a:t>El planteamiento del problema es la fase inicial en todo </a:t>
            </a:r>
            <a:r>
              <a:rPr lang="es-CR" dirty="0" smtClean="0"/>
              <a:t>proceso investigador </a:t>
            </a:r>
            <a:r>
              <a:rPr lang="es-CR" dirty="0"/>
              <a:t>y es además la mas importante, porque determina y encauza todas las acciones que habrán de seguirse posteriormente. Un planteamiento mal delimitado hará engorrosa e interminable la búsqueda de datos.</a:t>
            </a:r>
            <a:endParaRPr lang="es-PA" b="1" u="sng" dirty="0"/>
          </a:p>
          <a:p>
            <a:pPr>
              <a:buNone/>
            </a:pPr>
            <a:endParaRPr lang="es-P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642918"/>
            <a:ext cx="8229600" cy="4525963"/>
          </a:xfrm>
        </p:spPr>
        <p:txBody>
          <a:bodyPr/>
          <a:lstStyle/>
          <a:p>
            <a:pPr algn="just"/>
            <a:r>
              <a:rPr lang="es-CR" b="1" dirty="0"/>
              <a:t>Concepto del </a:t>
            </a:r>
            <a:r>
              <a:rPr lang="es-CR" b="1" dirty="0" smtClean="0"/>
              <a:t>Problema:</a:t>
            </a:r>
          </a:p>
          <a:p>
            <a:pPr>
              <a:buNone/>
            </a:pPr>
            <a:endParaRPr lang="es-CR" dirty="0" smtClean="0"/>
          </a:p>
          <a:p>
            <a:pPr algn="just">
              <a:buNone/>
            </a:pPr>
            <a:r>
              <a:rPr lang="es-CR" dirty="0" smtClean="0"/>
              <a:t>No </a:t>
            </a:r>
            <a:r>
              <a:rPr lang="es-CR" dirty="0" smtClean="0"/>
              <a:t>es mas que la definición del problema que queremos investigar</a:t>
            </a:r>
            <a:r>
              <a:rPr lang="es-CR" b="1" dirty="0" smtClean="0"/>
              <a:t>.</a:t>
            </a:r>
          </a:p>
          <a:p>
            <a:pPr>
              <a:buNone/>
            </a:pPr>
            <a:r>
              <a:rPr lang="es-CR" b="1" dirty="0" smtClean="0"/>
              <a:t> </a:t>
            </a:r>
            <a:endParaRPr lang="es-PA" b="1" u="sng" dirty="0"/>
          </a:p>
          <a:p>
            <a:pPr>
              <a:buNone/>
            </a:pPr>
            <a:endParaRPr lang="es-P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2714620"/>
            <a:ext cx="8229600" cy="3714800"/>
          </a:xfrm>
        </p:spPr>
        <p:txBody>
          <a:bodyPr>
            <a:normAutofit lnSpcReduction="10000"/>
          </a:bodyPr>
          <a:lstStyle/>
          <a:p>
            <a:pPr algn="just">
              <a:buNone/>
            </a:pPr>
            <a:r>
              <a:rPr lang="es-CR" dirty="0"/>
              <a:t>-</a:t>
            </a:r>
            <a:r>
              <a:rPr lang="es-CR" sz="2200" b="1" dirty="0"/>
              <a:t>Resoluble:</a:t>
            </a:r>
            <a:r>
              <a:rPr lang="es-CR" sz="2200" dirty="0"/>
              <a:t> la </a:t>
            </a:r>
            <a:r>
              <a:rPr lang="es-CR" sz="2200" dirty="0" smtClean="0"/>
              <a:t>naturaleza del </a:t>
            </a:r>
            <a:r>
              <a:rPr lang="es-CR" sz="2200" dirty="0"/>
              <a:t>problema debe ser tal, que </a:t>
            </a:r>
            <a:r>
              <a:rPr lang="es-CR" sz="2200" dirty="0" smtClean="0"/>
              <a:t>permita </a:t>
            </a:r>
            <a:r>
              <a:rPr lang="es-CR" sz="2200" dirty="0"/>
              <a:t>llegar a una solución. </a:t>
            </a:r>
            <a:endParaRPr lang="es-CR" sz="2200" dirty="0" smtClean="0"/>
          </a:p>
          <a:p>
            <a:pPr algn="just">
              <a:buNone/>
            </a:pPr>
            <a:r>
              <a:rPr lang="es-CR" sz="2200" b="1" dirty="0"/>
              <a:t>-Delimitado</a:t>
            </a:r>
            <a:r>
              <a:rPr lang="es-CR" sz="2200" dirty="0"/>
              <a:t>: para poder llevar a cabo un estudio, hay que saber con precisión hasta donde se extenderán sus conclusiones, y cuales factores serán tomados en </a:t>
            </a:r>
            <a:r>
              <a:rPr lang="es-CR" sz="2200" dirty="0" smtClean="0"/>
              <a:t>consideración.</a:t>
            </a:r>
          </a:p>
          <a:p>
            <a:pPr algn="just">
              <a:buNone/>
            </a:pPr>
            <a:r>
              <a:rPr lang="es-CR" sz="2200" b="1" dirty="0"/>
              <a:t>-Relevante:</a:t>
            </a:r>
            <a:r>
              <a:rPr lang="es-CR" sz="2200" dirty="0"/>
              <a:t> aunque el investigador debe sentirse libre al momento de seleccionar el problema, en el sentido de que éste debe ser su gusto, y preferencia para poder dedicarse a él con entusiasmo y constancia, debe valorar, no obstante, la importancia que el mismo posee.</a:t>
            </a:r>
            <a:endParaRPr lang="es-CR" sz="2200" dirty="0" smtClean="0"/>
          </a:p>
          <a:p>
            <a:pPr algn="just">
              <a:buNone/>
            </a:pPr>
            <a:endParaRPr lang="es-PA" sz="2200" dirty="0"/>
          </a:p>
        </p:txBody>
      </p:sp>
      <p:sp>
        <p:nvSpPr>
          <p:cNvPr id="4" name="3 Rectángulo"/>
          <p:cNvSpPr/>
          <p:nvPr/>
        </p:nvSpPr>
        <p:spPr>
          <a:xfrm>
            <a:off x="571472" y="285728"/>
            <a:ext cx="7643866" cy="2246769"/>
          </a:xfrm>
          <a:prstGeom prst="rect">
            <a:avLst/>
          </a:prstGeom>
        </p:spPr>
        <p:txBody>
          <a:bodyPr wrap="square">
            <a:spAutoFit/>
          </a:bodyPr>
          <a:lstStyle/>
          <a:p>
            <a:pPr>
              <a:buNone/>
            </a:pPr>
            <a:r>
              <a:rPr lang="es-CR" sz="2800" b="1" dirty="0" smtClean="0"/>
              <a:t>Características de un Problema:</a:t>
            </a:r>
          </a:p>
          <a:p>
            <a:pPr algn="just">
              <a:buNone/>
            </a:pPr>
            <a:r>
              <a:rPr lang="es-CR" sz="2800" b="1" dirty="0" smtClean="0"/>
              <a:t> </a:t>
            </a:r>
            <a:r>
              <a:rPr lang="es-CR" sz="2800" dirty="0" smtClean="0"/>
              <a:t>Es necesario analizar determinadamente el problema que se piense investigar, antes de acometer cualquier otra acción que acarree gastos, tiempo, o esfuerzo personal.</a:t>
            </a:r>
            <a:endParaRPr lang="es-PA" sz="2800" b="1"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b="1" dirty="0"/>
              <a:t>Selección del problema</a:t>
            </a:r>
            <a:endParaRPr lang="es-PA" dirty="0"/>
          </a:p>
        </p:txBody>
      </p:sp>
      <p:sp>
        <p:nvSpPr>
          <p:cNvPr id="3" name="2 Marcador de contenido"/>
          <p:cNvSpPr>
            <a:spLocks noGrp="1"/>
          </p:cNvSpPr>
          <p:nvPr>
            <p:ph idx="1"/>
          </p:nvPr>
        </p:nvSpPr>
        <p:spPr/>
        <p:txBody>
          <a:bodyPr>
            <a:normAutofit/>
          </a:bodyPr>
          <a:lstStyle/>
          <a:p>
            <a:pPr algn="just"/>
            <a:r>
              <a:rPr lang="es-CR" sz="2400" dirty="0"/>
              <a:t>El especialista establecerá un orden de prioridades entre los múltiples problemas, o aspectos de un problema, que a diario se le presenten en su </a:t>
            </a:r>
            <a:r>
              <a:rPr lang="es-CR" sz="2400" dirty="0" smtClean="0"/>
              <a:t>trabajo.</a:t>
            </a:r>
          </a:p>
          <a:p>
            <a:r>
              <a:rPr lang="es-CR" sz="2400" b="1" dirty="0"/>
              <a:t>Recomendaciones para la </a:t>
            </a:r>
            <a:r>
              <a:rPr lang="es-CR" sz="2400" b="1" dirty="0" smtClean="0"/>
              <a:t>Selección del </a:t>
            </a:r>
            <a:r>
              <a:rPr lang="es-CR" sz="2400" b="1" dirty="0"/>
              <a:t>Problema:</a:t>
            </a:r>
            <a:endParaRPr lang="es-PA" sz="2400" b="1" u="sng" dirty="0"/>
          </a:p>
          <a:p>
            <a:pPr algn="just">
              <a:buNone/>
            </a:pPr>
            <a:r>
              <a:rPr lang="es-CR" sz="2400" dirty="0" smtClean="0"/>
              <a:t>     Acercarse </a:t>
            </a:r>
            <a:r>
              <a:rPr lang="es-CR" sz="2400" dirty="0"/>
              <a:t>a las fuentes académicas y profesionales donde se discurre sobre estos asuntos. Asistir a un foro o seminario, no importa que sea como oyentes; leer artículos y revistas pedagógicas; conversar con directores, investigadores, tecnólogos, orientadores, evaluadores, y otros especialistas del campo.</a:t>
            </a:r>
            <a:endParaRPr lang="es-PA"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210</TotalTime>
  <Words>925</Words>
  <Application>Microsoft Office PowerPoint</Application>
  <PresentationFormat>Presentación en pantalla (4:3)</PresentationFormat>
  <Paragraphs>68</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Metro</vt:lpstr>
      <vt:lpstr>Universidad Tecnológica Oteima  </vt:lpstr>
      <vt:lpstr>LA METODOLOGIA DE INVESTIGACION Y SU ENSEÑANZA </vt:lpstr>
      <vt:lpstr>Diapositiva 3</vt:lpstr>
      <vt:lpstr>  PLANTEAMIENTO DE LA INVESTIGACION   </vt:lpstr>
      <vt:lpstr>Diapositiva 5</vt:lpstr>
      <vt:lpstr>Diapositiva 6</vt:lpstr>
      <vt:lpstr>Diapositiva 7</vt:lpstr>
      <vt:lpstr>Diapositiva 8</vt:lpstr>
      <vt:lpstr>Selección del problema</vt:lpstr>
      <vt:lpstr>Evaluación de las alternativas y selección definitiva</vt:lpstr>
      <vt:lpstr>Los tipos de investigación más frecuentes son</vt:lpstr>
      <vt:lpstr>Diapositiva 12</vt:lpstr>
      <vt:lpstr>Diapositiva 13</vt:lpstr>
      <vt:lpstr>Cómo formular un marco teórico </vt:lpstr>
      <vt:lpstr>Las funciones del marco teórico son:  </vt:lpstr>
      <vt:lpstr>La Revisión de Literatura </vt:lpstr>
      <vt:lpstr>EL DISEÑO DE INVESTIGACION   </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Tecnológica Oteima</dc:title>
  <dc:creator>Uteima</dc:creator>
  <cp:lastModifiedBy>Uteima</cp:lastModifiedBy>
  <cp:revision>22</cp:revision>
  <dcterms:created xsi:type="dcterms:W3CDTF">2009-09-05T19:55:59Z</dcterms:created>
  <dcterms:modified xsi:type="dcterms:W3CDTF">2009-09-06T00:03:37Z</dcterms:modified>
</cp:coreProperties>
</file>