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1" d="100"/>
          <a:sy n="41" d="100"/>
        </p:scale>
        <p:origin x="-69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690693-1CAB-47CE-AA7E-A5F6FFBD4C72}" type="datetimeFigureOut">
              <a:rPr lang="es-PA" smtClean="0"/>
              <a:pPr/>
              <a:t>06/01/2010</a:t>
            </a:fld>
            <a:endParaRPr lang="es-PA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A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49CFE-EC63-488C-BBFD-2A723700DE5D}" type="slidenum">
              <a:rPr lang="es-PA" smtClean="0"/>
              <a:pPr/>
              <a:t>‹Nº›</a:t>
            </a:fld>
            <a:endParaRPr lang="es-P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PA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49CFE-EC63-488C-BBFD-2A723700DE5D}" type="slidenum">
              <a:rPr lang="es-PA" smtClean="0"/>
              <a:pPr/>
              <a:t>1</a:t>
            </a:fld>
            <a:endParaRPr lang="es-P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9B68-6497-4B62-B15B-01DDD0AE5877}" type="datetimeFigureOut">
              <a:rPr lang="es-PA" smtClean="0"/>
              <a:pPr/>
              <a:t>06/01/2010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7667-8955-48BA-A86C-F07148054EC6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9B68-6497-4B62-B15B-01DDD0AE5877}" type="datetimeFigureOut">
              <a:rPr lang="es-PA" smtClean="0"/>
              <a:pPr/>
              <a:t>06/01/2010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7667-8955-48BA-A86C-F07148054EC6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9B68-6497-4B62-B15B-01DDD0AE5877}" type="datetimeFigureOut">
              <a:rPr lang="es-PA" smtClean="0"/>
              <a:pPr/>
              <a:t>06/01/2010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7667-8955-48BA-A86C-F07148054EC6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9B68-6497-4B62-B15B-01DDD0AE5877}" type="datetimeFigureOut">
              <a:rPr lang="es-PA" smtClean="0"/>
              <a:pPr/>
              <a:t>06/01/2010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7667-8955-48BA-A86C-F07148054EC6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9B68-6497-4B62-B15B-01DDD0AE5877}" type="datetimeFigureOut">
              <a:rPr lang="es-PA" smtClean="0"/>
              <a:pPr/>
              <a:t>06/01/2010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7667-8955-48BA-A86C-F07148054EC6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9B68-6497-4B62-B15B-01DDD0AE5877}" type="datetimeFigureOut">
              <a:rPr lang="es-PA" smtClean="0"/>
              <a:pPr/>
              <a:t>06/01/2010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7667-8955-48BA-A86C-F07148054EC6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9B68-6497-4B62-B15B-01DDD0AE5877}" type="datetimeFigureOut">
              <a:rPr lang="es-PA" smtClean="0"/>
              <a:pPr/>
              <a:t>06/01/2010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7667-8955-48BA-A86C-F07148054EC6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9B68-6497-4B62-B15B-01DDD0AE5877}" type="datetimeFigureOut">
              <a:rPr lang="es-PA" smtClean="0"/>
              <a:pPr/>
              <a:t>06/01/2010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7667-8955-48BA-A86C-F07148054EC6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9B68-6497-4B62-B15B-01DDD0AE5877}" type="datetimeFigureOut">
              <a:rPr lang="es-PA" smtClean="0"/>
              <a:pPr/>
              <a:t>06/01/2010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7667-8955-48BA-A86C-F07148054EC6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9B68-6497-4B62-B15B-01DDD0AE5877}" type="datetimeFigureOut">
              <a:rPr lang="es-PA" smtClean="0"/>
              <a:pPr/>
              <a:t>06/01/2010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7667-8955-48BA-A86C-F07148054EC6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9B68-6497-4B62-B15B-01DDD0AE5877}" type="datetimeFigureOut">
              <a:rPr lang="es-PA" smtClean="0"/>
              <a:pPr/>
              <a:t>06/01/2010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7667-8955-48BA-A86C-F07148054EC6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59B68-6497-4B62-B15B-01DDD0AE5877}" type="datetimeFigureOut">
              <a:rPr lang="es-PA" smtClean="0"/>
              <a:pPr/>
              <a:t>06/01/2010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A7667-8955-48BA-A86C-F07148054EC6}" type="slidenum">
              <a:rPr lang="es-PA" smtClean="0"/>
              <a:pPr/>
              <a:t>‹Nº›</a:t>
            </a:fld>
            <a:endParaRPr lang="es-P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1.jpeg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hyperlink" Target="#cite_note-0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hyperlink" Target="http://es.wikipedia.org/wiki/Contabilidad" TargetMode="Externa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Flia Casas\Mis documentos\Mis imágenes\money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868" y="2836355"/>
            <a:ext cx="5572132" cy="4021645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43852" cy="1643073"/>
          </a:xfrm>
          <a:solidFill>
            <a:srgbClr val="0070C0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s-ES_tradnl" dirty="0" smtClean="0">
                <a:solidFill>
                  <a:srgbClr val="FF0000"/>
                </a:solidFill>
              </a:rPr>
              <a:t>Ecuación fundamental de contabilidad</a:t>
            </a:r>
            <a:endParaRPr lang="es-PA" dirty="0">
              <a:solidFill>
                <a:srgbClr val="FF00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910" y="2428868"/>
            <a:ext cx="7858180" cy="3000396"/>
          </a:xfrm>
          <a:noFill/>
        </p:spPr>
        <p:txBody>
          <a:bodyPr>
            <a:normAutofit/>
          </a:bodyPr>
          <a:lstStyle/>
          <a:p>
            <a:r>
              <a:rPr lang="es-ES_tradnl" sz="8000" b="1" dirty="0" smtClean="0">
                <a:solidFill>
                  <a:srgbClr val="00B0F0"/>
                </a:solidFill>
              </a:rPr>
              <a:t>A=P+C</a:t>
            </a:r>
          </a:p>
          <a:p>
            <a:endParaRPr lang="es-PA" sz="8000" b="1" dirty="0">
              <a:solidFill>
                <a:srgbClr val="00B0F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>
    <p:wheel spokes="8"/>
    <p:sndAc>
      <p:stSnd>
        <p:snd r:embed="rId4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s-ES_tradnl" dirty="0" smtClean="0">
                <a:solidFill>
                  <a:srgbClr val="00B050"/>
                </a:solidFill>
              </a:rPr>
              <a:t>ACTIVOS</a:t>
            </a:r>
            <a:endParaRPr lang="es-PA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 fontScale="85000" lnSpcReduction="10000"/>
          </a:bodyPr>
          <a:lstStyle/>
          <a:p>
            <a:pPr algn="just"/>
            <a:r>
              <a:rPr lang="es-PA" dirty="0" smtClean="0">
                <a:solidFill>
                  <a:srgbClr val="00B0F0"/>
                </a:solidFill>
              </a:rPr>
              <a:t>Es el conjunto de bienes tangibles o intangibles que posee una empresa. Se considera activo a aquellos bienes que tienen una alta probabilidad de generar un beneficio económico a futuro y se pueda gozar de los beneficios económicos que el bien otorga. </a:t>
            </a:r>
          </a:p>
          <a:p>
            <a:pPr algn="just"/>
            <a:r>
              <a:rPr lang="es-PA" dirty="0" smtClean="0">
                <a:solidFill>
                  <a:srgbClr val="00B0F0"/>
                </a:solidFill>
              </a:rPr>
              <a:t>Eso no significa que sea necesaria la propiedad ni la tenencia. Los activos son un recurso o bien económico propiedad de un negocio, con el cuál se obtienen beneficios. Los activos de un negocio varían de acuerdo con la naturaleza de la empresa.</a:t>
            </a:r>
            <a:endParaRPr lang="es-PA" dirty="0">
              <a:solidFill>
                <a:srgbClr val="00B0F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med">
    <p:dissolve/>
    <p:sndAc>
      <p:stSnd>
        <p:snd r:embed="rId3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3" grpI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Documents and Settings\Flia Casas\Mis documentos\Mis imágenes\contable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5929322" y="4429132"/>
            <a:ext cx="2714644" cy="1983778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408305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just"/>
            <a:r>
              <a:rPr lang="es-ES_tradnl" dirty="0" smtClean="0">
                <a:solidFill>
                  <a:srgbClr val="00B0F0"/>
                </a:solidFill>
              </a:rPr>
              <a:t>PASIVOS:</a:t>
            </a:r>
            <a:r>
              <a:rPr lang="es-ES_tradnl" dirty="0" smtClean="0"/>
              <a:t> </a:t>
            </a:r>
            <a:r>
              <a:rPr lang="es-PA" dirty="0" smtClean="0">
                <a:solidFill>
                  <a:srgbClr val="0070C0"/>
                </a:solidFill>
              </a:rPr>
              <a:t>El pasivo entonces, es el financiamiento provisto por un acreedor y representa lo que la empresa debe a terceros,</a:t>
            </a:r>
            <a:r>
              <a:rPr lang="es-PA" baseline="30000" dirty="0" smtClean="0">
                <a:solidFill>
                  <a:srgbClr val="0070C0"/>
                </a:solidFill>
                <a:hlinkClick r:id="rId4"/>
              </a:rPr>
              <a:t>[1]</a:t>
            </a:r>
            <a:r>
              <a:rPr lang="es-PA" dirty="0" smtClean="0">
                <a:solidFill>
                  <a:srgbClr val="0070C0"/>
                </a:solidFill>
              </a:rPr>
              <a:t> como el pago a proveedores, impuestos y salarios </a:t>
            </a:r>
            <a:r>
              <a:rPr lang="es-PA" dirty="0" smtClean="0">
                <a:solidFill>
                  <a:srgbClr val="0070C0"/>
                </a:solidFill>
              </a:rPr>
              <a:t>, cuentas, </a:t>
            </a:r>
            <a:r>
              <a:rPr lang="es-PA" dirty="0" smtClean="0">
                <a:solidFill>
                  <a:srgbClr val="0070C0"/>
                </a:solidFill>
              </a:rPr>
              <a:t>documentos,  prestamos , hipotecas por pagar.</a:t>
            </a:r>
            <a:endParaRPr lang="es-PA" dirty="0">
              <a:solidFill>
                <a:srgbClr val="0070C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Flia Casas\Mis documentos\Mis imágenes\human-capital.gif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72330" y="1071546"/>
            <a:ext cx="2104208" cy="285752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500042"/>
            <a:ext cx="6500858" cy="6072230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pPr algn="l"/>
            <a:r>
              <a:rPr lang="es-ES_tradnl" dirty="0" smtClean="0"/>
              <a:t>CAPITAL: </a:t>
            </a:r>
            <a:r>
              <a:rPr lang="es-PA" dirty="0" smtClean="0"/>
              <a:t>En </a:t>
            </a:r>
            <a:r>
              <a:rPr lang="es-PA" dirty="0" smtClean="0">
                <a:hlinkClick r:id="rId5" action="ppaction://hlinkfile" tooltip="Contabilidad"/>
              </a:rPr>
              <a:t>contabilidad</a:t>
            </a:r>
            <a:r>
              <a:rPr lang="es-PA" dirty="0" smtClean="0"/>
              <a:t>, la cuenta de capital recoge la obligación que la empresa mantiene con sus dueños, socios o accionistas, por las aportaciones que estos han realizado o se han comprometido a realizar a la misma</a:t>
            </a:r>
            <a:endParaRPr lang="es-PA" dirty="0"/>
          </a:p>
        </p:txBody>
      </p:sp>
    </p:spTree>
    <p:custDataLst>
      <p:tags r:id="rId1"/>
    </p:custDataLst>
  </p:cSld>
  <p:clrMapOvr>
    <a:masterClrMapping/>
  </p:clrMapOvr>
  <p:transition spd="med">
    <p:strips dir="ld"/>
    <p:sndAc>
      <p:stSnd>
        <p:snd r:embed="rId3" name="coi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2.7|3.7|5.2|2.9|1.8|1|1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183</Words>
  <Application>Microsoft Office PowerPoint</Application>
  <PresentationFormat>Presentación en pantalla (4:3)</PresentationFormat>
  <Paragraphs>44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Ecuación fundamental de contabilidad</vt:lpstr>
      <vt:lpstr>ACTIVOS</vt:lpstr>
      <vt:lpstr>PASIVOS: El pasivo entonces, es el financiamiento provisto por un acreedor y representa lo que la empresa debe a terceros,[1] como el pago a proveedores, impuestos y salarios , cuentas, documentos,  prestamos , hipotecas por pagar.</vt:lpstr>
      <vt:lpstr>CAPITAL: En contabilidad, la cuenta de capital recoge la obligación que la empresa mantiene con sus dueños, socios o accionistas, por las aportaciones que estos han realizado o se han comprometido a realizar a la misma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Ecuación fundamental de contabilidad</dc:title>
  <dc:creator>WinuE</dc:creator>
  <cp:lastModifiedBy>WinuE</cp:lastModifiedBy>
  <cp:revision>19</cp:revision>
  <dcterms:created xsi:type="dcterms:W3CDTF">2010-05-30T20:43:31Z</dcterms:created>
  <dcterms:modified xsi:type="dcterms:W3CDTF">2010-06-01T06:35:49Z</dcterms:modified>
</cp:coreProperties>
</file>