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9" r:id="rId22"/>
    <p:sldId id="280" r:id="rId2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428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9977EE-1D0B-4441-9876-F61F73FB6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D61ED-7919-41E7-B200-12A76FE47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94846-FD84-4A51-836D-3BD720FEA5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A4F38-23B8-4CD2-A34C-502948EE50D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169D97-206F-4092-891B-0F9A2763421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439A53-8794-4493-AA12-C383BA6EB49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796609-DB24-4C82-A495-21829AA5F3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64AAD-DFAF-4D1C-A2DF-0AB601907A3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63753-C72C-4D80-836C-AD41BBD32EA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C0FDCD-9EDF-4892-8E45-3E0C6FB02E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EBC214-6A34-40D3-9D05-3BAB217599C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868FE7-2B31-4AFE-8C30-7E62C31C03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paisajes-nueva-zelan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" y="0"/>
            <a:ext cx="9130473" cy="6858000"/>
          </a:xfrm>
          <a:prstGeom prst="rect">
            <a:avLst/>
          </a:prstGeom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181100" y="2828925"/>
            <a:ext cx="6781800" cy="1320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sy="50000" kx="-2453608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es-ES" sz="4000" b="1" i="1" dirty="0">
                <a:solidFill>
                  <a:srgbClr val="666633"/>
                </a:solidFill>
              </a:rPr>
              <a:t>Notas Preliminares de Contabilidad de Costos II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0" y="0"/>
            <a:ext cx="7620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endParaRPr lang="es-ES_tradnl" sz="2200" b="1" dirty="0">
              <a:solidFill>
                <a:srgbClr val="FFFFCC"/>
              </a:solidFill>
              <a:latin typeface="Arial" charset="0"/>
            </a:endParaRPr>
          </a:p>
          <a:p>
            <a:pPr algn="ctr" eaLnBrk="0" hangingPunct="0"/>
            <a:endParaRPr lang="es-ES_tradnl" sz="2200" b="1" dirty="0">
              <a:solidFill>
                <a:srgbClr val="FFFFCC"/>
              </a:solidFill>
              <a:latin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98725" y="5299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63775" y="5334000"/>
            <a:ext cx="495622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200" b="1" dirty="0" smtClean="0">
                <a:solidFill>
                  <a:srgbClr val="FFFFCC"/>
                </a:solidFill>
                <a:latin typeface="Arial" charset="0"/>
              </a:rPr>
              <a:t>POR: ANAYANCI   E. GONZALEZ  A.</a:t>
            </a:r>
          </a:p>
          <a:p>
            <a:pPr eaLnBrk="0" hangingPunct="0"/>
            <a:endParaRPr lang="es-ES_tradnl" sz="2200" b="1" dirty="0">
              <a:solidFill>
                <a:srgbClr val="FFFFCC"/>
              </a:solidFill>
              <a:latin typeface="Arial" charset="0"/>
            </a:endParaRPr>
          </a:p>
          <a:p>
            <a:pPr eaLnBrk="0" hangingPunct="0"/>
            <a:endParaRPr lang="es-ES" dirty="0">
              <a:solidFill>
                <a:srgbClr val="FFFFCC"/>
              </a:solidFill>
            </a:endParaRP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57166"/>
            <a:ext cx="592935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371600" y="762000"/>
            <a:ext cx="6400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3800" b="1">
                <a:solidFill>
                  <a:srgbClr val="C81704"/>
                </a:solidFill>
              </a:rPr>
              <a:t>TERMINOLOGÍA  BÁSICA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203325" y="3470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s-ES_tradnl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6200" y="2163763"/>
            <a:ext cx="9067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60000"/>
              </a:spcBef>
              <a:buFontTx/>
              <a:buChar char="•"/>
            </a:pPr>
            <a:r>
              <a:rPr lang="es-ES_tradnl" sz="3200" b="1">
                <a:solidFill>
                  <a:srgbClr val="C81704"/>
                </a:solidFill>
              </a:rPr>
              <a:t> Costo, gasto y pérdida.</a:t>
            </a:r>
          </a:p>
          <a:p>
            <a:pPr eaLnBrk="0" hangingPunct="0">
              <a:lnSpc>
                <a:spcPct val="80000"/>
              </a:lnSpc>
              <a:spcBef>
                <a:spcPct val="60000"/>
              </a:spcBef>
              <a:buFontTx/>
              <a:buChar char="•"/>
            </a:pPr>
            <a:r>
              <a:rPr lang="es-ES_tradnl" sz="3200" b="1">
                <a:solidFill>
                  <a:srgbClr val="C81704"/>
                </a:solidFill>
              </a:rPr>
              <a:t> Costos del producto, capitalizables y del período.</a:t>
            </a:r>
          </a:p>
          <a:p>
            <a:pPr eaLnBrk="0" hangingPunct="0">
              <a:lnSpc>
                <a:spcPct val="80000"/>
              </a:lnSpc>
              <a:spcBef>
                <a:spcPct val="60000"/>
              </a:spcBef>
              <a:buFontTx/>
              <a:buChar char="•"/>
            </a:pPr>
            <a:r>
              <a:rPr lang="es-ES_tradnl" sz="3200" b="1">
                <a:solidFill>
                  <a:srgbClr val="C81704"/>
                </a:solidFill>
              </a:rPr>
              <a:t> Costos directos y Costos indirectos.</a:t>
            </a:r>
          </a:p>
          <a:p>
            <a:pPr eaLnBrk="0" hangingPunct="0">
              <a:lnSpc>
                <a:spcPct val="80000"/>
              </a:lnSpc>
              <a:spcBef>
                <a:spcPct val="60000"/>
              </a:spcBef>
              <a:buFontTx/>
              <a:buChar char="•"/>
            </a:pPr>
            <a:r>
              <a:rPr lang="es-ES_tradnl" sz="3200" b="1">
                <a:solidFill>
                  <a:srgbClr val="C81704"/>
                </a:solidFill>
              </a:rPr>
              <a:t> Elementos del Costo de Producción.</a:t>
            </a: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4953000" y="4953000"/>
          <a:ext cx="3352800" cy="1905000"/>
        </p:xfrm>
        <a:graphic>
          <a:graphicData uri="http://schemas.openxmlformats.org/presentationml/2006/ole">
            <p:oleObj spid="_x0000_s12293" name="Imagen" r:id="rId3" imgW="1419120" imgH="1123920" progId="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993300"/>
                </a:solidFill>
              </a:rPr>
              <a:t>CONCEPTUALIZACIÓN   DE  COSTOS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chemeClr val="tx2"/>
                </a:solidFill>
              </a:rPr>
              <a:t> Valor de los recursos cedidos a cambio de bienes y servicios, con la expectativa de recibir un provecho o beneficio futuro.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" y="1905000"/>
            <a:ext cx="8839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s-ES_tradnl" b="1">
                <a:solidFill>
                  <a:schemeClr val="tx2"/>
                </a:solidFill>
              </a:rPr>
              <a:t> Precio de adquisición de un bien o servicio que ha sido diferido o que todavía no ha contribuido con la realización de un ingreso y deben presentarse contablemente como un activo (Sinisterra,1997)</a:t>
            </a:r>
            <a:endParaRPr lang="es-ES_tradnl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57200" y="685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COSTO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57200" y="3200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GASTO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-228600" y="3657600"/>
            <a:ext cx="9372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0" hangingPunct="0"/>
            <a:r>
              <a:rPr lang="es-ES_tradnl" b="1">
                <a:solidFill>
                  <a:schemeClr val="tx2"/>
                </a:solidFill>
              </a:rPr>
              <a:t>Costos que han generado beneficios o ingresos para la empresa, son costos expirados que no generaran más beneficios (Polimeni, 1998), y por tanto deben ser aplicados a los ingresos del período.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33400" y="4876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PÉRDIDA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36525" y="5305425"/>
            <a:ext cx="90074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" b="1">
                <a:solidFill>
                  <a:schemeClr val="tx2"/>
                </a:solidFill>
              </a:rPr>
              <a:t>Costos  de los cuales no se ha recibido ni se espera recibir  beneficio alguno, son pérdidas en la participación de la empresa de las que no se ha recibido compensación; se aplican a los ingresos en el período que se detectan.</a:t>
            </a:r>
            <a:endParaRPr lang="es-ES_tradnl" b="1">
              <a:solidFill>
                <a:schemeClr val="tx2"/>
              </a:solidFill>
            </a:endParaRPr>
          </a:p>
        </p:txBody>
      </p:sp>
      <p:sp>
        <p:nvSpPr>
          <p:cNvPr id="13322" name="Comment 10"/>
          <p:cNvSpPr>
            <a:spLocks noChangeArrowheads="1"/>
          </p:cNvSpPr>
          <p:nvPr/>
        </p:nvSpPr>
        <p:spPr bwMode="auto">
          <a:xfrm>
            <a:off x="3581400" y="0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" sz="1400" b="1">
                <a:latin typeface="Arial" charset="0"/>
              </a:rPr>
              <a:t>Contabilidad de Costos II.  Prof. Marysela C. Morillo Moreno</a:t>
            </a:r>
            <a:endParaRPr lang="es-ES" sz="140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62000" y="457200"/>
            <a:ext cx="7602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rgbClr val="993300"/>
                </a:solidFill>
              </a:rPr>
              <a:t>OBJETO  DE  COSTOS   U  OBJETIVO   DE  COSTOS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1524000"/>
            <a:ext cx="88677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0" hangingPunct="0">
              <a:lnSpc>
                <a:spcPct val="130000"/>
              </a:lnSpc>
            </a:pPr>
            <a:r>
              <a:rPr lang="es-ES_tradnl" b="1">
                <a:solidFill>
                  <a:schemeClr val="tx2"/>
                </a:solidFill>
                <a:latin typeface="Arial" charset="0"/>
              </a:rPr>
              <a:t>Un objeto de costos es  “(...) cualquier cosa para  la que se desea una medición separada de costos”.  (Horngren, 1996: 98). Dichos objetos se escogen para ayudar a tomar decisiones y controlar.</a:t>
            </a:r>
            <a:endParaRPr lang="es-ES_tradnl" b="1">
              <a:solidFill>
                <a:schemeClr val="tx2"/>
              </a:solidFill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57200" y="4267200"/>
            <a:ext cx="75438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120000"/>
              </a:lnSpc>
            </a:pPr>
            <a:r>
              <a:rPr lang="es-ES_tradnl" b="1">
                <a:solidFill>
                  <a:schemeClr val="tx2"/>
                </a:solidFill>
                <a:latin typeface="Arial" charset="0"/>
              </a:rPr>
              <a:t>Un proyecto, una actividad, un producto,                      un servicio, un cliente o un programa.</a:t>
            </a:r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7010400" y="3352800"/>
          <a:ext cx="1557338" cy="3200400"/>
        </p:xfrm>
        <a:graphic>
          <a:graphicData uri="http://schemas.openxmlformats.org/presentationml/2006/ole">
            <p:oleObj spid="_x0000_s14341" name="Imagen" r:id="rId3" imgW="371520" imgH="83808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63625" y="533400"/>
            <a:ext cx="7015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rgbClr val="993300"/>
                </a:solidFill>
              </a:rPr>
              <a:t>COSTOS   DIRECTOS  Y COSTOS  INDIRECTOS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648200" y="1143000"/>
            <a:ext cx="3582988" cy="45720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COSTOS   INDIRECTOS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3400" y="1143000"/>
            <a:ext cx="3319463" cy="45720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COSTOS   DIRECTOS 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295400" y="1981200"/>
            <a:ext cx="1581150" cy="4667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Afectación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715000" y="1981200"/>
            <a:ext cx="1633538" cy="4667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Asignación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590800" y="2971800"/>
            <a:ext cx="35464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 dirty="0">
                <a:solidFill>
                  <a:schemeClr val="tx2"/>
                </a:solidFill>
              </a:rPr>
              <a:t>OBJETO   DE   COSTOS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581400" y="3886200"/>
            <a:ext cx="1512888" cy="4667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Programa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286000" y="4343400"/>
            <a:ext cx="1241425" cy="4667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Servicio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447800" y="3733800"/>
            <a:ext cx="1395413" cy="4667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Producto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04800" y="5486400"/>
            <a:ext cx="157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Afectación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5334000" y="4343400"/>
            <a:ext cx="2073275" cy="4667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Departamento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867400" y="3657600"/>
            <a:ext cx="1463675" cy="4667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Actividad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381000" y="6096000"/>
            <a:ext cx="162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Asignación</a:t>
            </a: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2209800" y="5715000"/>
            <a:ext cx="1295400" cy="0"/>
          </a:xfrm>
          <a:prstGeom prst="line">
            <a:avLst/>
          </a:prstGeom>
          <a:noFill/>
          <a:ln w="76200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2209800" y="6324600"/>
            <a:ext cx="1295400" cy="0"/>
          </a:xfrm>
          <a:prstGeom prst="line">
            <a:avLst/>
          </a:prstGeom>
          <a:noFill/>
          <a:ln w="76200">
            <a:solidFill>
              <a:srgbClr val="C81704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3886200" y="5410200"/>
            <a:ext cx="52578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s-ES_tradnl" b="1">
                <a:solidFill>
                  <a:schemeClr val="tx2"/>
                </a:solidFill>
              </a:rPr>
              <a:t>Medición y adjudicación inequívoca, económicamente factible.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3581400" y="594360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endParaRPr lang="es-ES_tradnl" b="1">
              <a:solidFill>
                <a:schemeClr val="tx2"/>
              </a:solidFill>
            </a:endParaRP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3810000" y="6172200"/>
            <a:ext cx="3162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Criterio de imputación</a:t>
            </a: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1905000" y="1600200"/>
            <a:ext cx="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6477000" y="1600200"/>
            <a:ext cx="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2743200" y="2438400"/>
            <a:ext cx="762000" cy="457200"/>
          </a:xfrm>
          <a:prstGeom prst="line">
            <a:avLst/>
          </a:prstGeom>
          <a:noFill/>
          <a:ln w="38100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1447800" y="2438400"/>
            <a:ext cx="1143000" cy="685800"/>
          </a:xfrm>
          <a:prstGeom prst="line">
            <a:avLst/>
          </a:prstGeom>
          <a:noFill/>
          <a:ln w="38100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1981200" y="2438400"/>
            <a:ext cx="914400" cy="457200"/>
          </a:xfrm>
          <a:prstGeom prst="line">
            <a:avLst/>
          </a:prstGeom>
          <a:noFill/>
          <a:ln w="38100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5181600" y="2362200"/>
            <a:ext cx="762000" cy="533400"/>
          </a:xfrm>
          <a:prstGeom prst="line">
            <a:avLst/>
          </a:prstGeom>
          <a:noFill/>
          <a:ln w="38100">
            <a:solidFill>
              <a:srgbClr val="C81704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 flipH="1">
            <a:off x="5715000" y="2438400"/>
            <a:ext cx="762000" cy="533400"/>
          </a:xfrm>
          <a:prstGeom prst="line">
            <a:avLst/>
          </a:prstGeom>
          <a:noFill/>
          <a:ln w="38100">
            <a:solidFill>
              <a:srgbClr val="C81704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6248400" y="2438400"/>
            <a:ext cx="762000" cy="685800"/>
          </a:xfrm>
          <a:prstGeom prst="line">
            <a:avLst/>
          </a:prstGeom>
          <a:noFill/>
          <a:ln w="38100">
            <a:solidFill>
              <a:srgbClr val="C81704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2971800" y="3429000"/>
            <a:ext cx="0" cy="914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6019800" y="3429000"/>
            <a:ext cx="0" cy="228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2667000" y="3429000"/>
            <a:ext cx="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4267200" y="342900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5562600" y="3505200"/>
            <a:ext cx="0" cy="838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14400" y="457200"/>
            <a:ext cx="671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rgbClr val="993300"/>
                </a:solidFill>
              </a:rPr>
              <a:t>ELEMENTOS  DEL COSTO DE PRODUCCIÓN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-76200" y="914400"/>
            <a:ext cx="9220200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0" hangingPunct="0"/>
            <a:r>
              <a:rPr lang="es-ES_tradnl" b="1">
                <a:solidFill>
                  <a:srgbClr val="C81704"/>
                </a:solidFill>
                <a:latin typeface="Arial" charset="0"/>
              </a:rPr>
              <a:t>Costo de materiales directos.</a:t>
            </a: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  Son los costos de adquisición de los materiales que son transformados o se convierten en parte del objeto de costo, y pueden ser económicamente factible de cuantificar o identificar en dicho objeto  (García Colín, 1997).</a:t>
            </a:r>
          </a:p>
          <a:p>
            <a:pPr lvl="1" eaLnBrk="0" hangingPunct="0"/>
            <a:endParaRPr lang="es-ES_tradnl" sz="2200" b="1">
              <a:solidFill>
                <a:schemeClr val="tx2"/>
              </a:solidFill>
              <a:latin typeface="Arial" charset="0"/>
            </a:endParaRPr>
          </a:p>
          <a:p>
            <a:pPr lvl="1" eaLnBrk="0" hangingPunct="0">
              <a:buClr>
                <a:srgbClr val="C81704"/>
              </a:buClr>
              <a:buFontTx/>
              <a:buChar char="•"/>
            </a:pP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  Piezas acabadas.</a:t>
            </a:r>
          </a:p>
          <a:p>
            <a:pPr lvl="1" eaLnBrk="0" hangingPunct="0">
              <a:buClr>
                <a:srgbClr val="C81704"/>
              </a:buClr>
              <a:buFontTx/>
              <a:buChar char="•"/>
            </a:pP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  Materias Primas.</a:t>
            </a:r>
          </a:p>
          <a:p>
            <a:pPr lvl="1" eaLnBrk="0" hangingPunct="0">
              <a:buClr>
                <a:srgbClr val="C81704"/>
              </a:buClr>
              <a:buFontTx/>
              <a:buChar char="•"/>
            </a:pP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  Empaques.</a:t>
            </a:r>
            <a:endParaRPr lang="es-ES_tradnl" b="1">
              <a:solidFill>
                <a:schemeClr val="tx2"/>
              </a:solidFill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-228600" y="4648200"/>
            <a:ext cx="9372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0" hangingPunct="0"/>
            <a:r>
              <a:rPr lang="es-ES_tradnl" b="1">
                <a:solidFill>
                  <a:srgbClr val="C81704"/>
                </a:solidFill>
                <a:latin typeface="Arial" charset="0"/>
              </a:rPr>
              <a:t>Costo de mano de obra directa.  </a:t>
            </a:r>
            <a:r>
              <a:rPr lang="es-ES_tradnl" b="1">
                <a:solidFill>
                  <a:schemeClr val="tx2"/>
                </a:solidFill>
                <a:latin typeface="Arial" charset="0"/>
              </a:rPr>
              <a:t>Son las compensaciones recibidas por la mano de obra que labora en la producción, y que pueden ser económicamente factible de cuantificar o identificar en el objeto de costos. (G</a:t>
            </a: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arcía Colín, 1997).</a:t>
            </a: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7315200" y="2743200"/>
          <a:ext cx="1447800" cy="1666875"/>
        </p:xfrm>
        <a:graphic>
          <a:graphicData uri="http://schemas.openxmlformats.org/presentationml/2006/ole">
            <p:oleObj spid="_x0000_s16389" name="Imagen" r:id="rId3" imgW="2247840" imgH="4095720" progId="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4419600" y="3429000"/>
          <a:ext cx="1419225" cy="895350"/>
        </p:xfrm>
        <a:graphic>
          <a:graphicData uri="http://schemas.openxmlformats.org/presentationml/2006/ole">
            <p:oleObj spid="_x0000_s16390" name="Imagen" r:id="rId4" imgW="1419120" imgH="895320" progId="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5943600" y="2667000"/>
          <a:ext cx="1314450" cy="1681163"/>
        </p:xfrm>
        <a:graphic>
          <a:graphicData uri="http://schemas.openxmlformats.org/presentationml/2006/ole">
            <p:oleObj spid="_x0000_s16391" name="Imagen" r:id="rId5" imgW="2171859" imgH="3209828" progId="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44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0" hangingPunct="0"/>
            <a:r>
              <a:rPr lang="es-ES_tradnl" b="1">
                <a:solidFill>
                  <a:srgbClr val="C81704"/>
                </a:solidFill>
                <a:latin typeface="Arial" charset="0"/>
              </a:rPr>
              <a:t>Costos generales de producción o gastos de fabricación.</a:t>
            </a:r>
            <a:r>
              <a:rPr lang="es-ES_tradnl" b="1">
                <a:solidFill>
                  <a:schemeClr val="tx2"/>
                </a:solidFill>
                <a:latin typeface="Arial" charset="0"/>
              </a:rPr>
              <a:t>  Son todos los costos de producción que se consideran como parte del objeto de costos, pero que no pueden ser medidos o identificados de forma económicamente factible sobre dicho objeto.  Son costos  inventariables.</a:t>
            </a:r>
          </a:p>
          <a:p>
            <a:pPr lvl="1" eaLnBrk="0" hangingPunct="0"/>
            <a:endParaRPr lang="es-ES_tradnl" b="1">
              <a:solidFill>
                <a:schemeClr val="tx2"/>
              </a:solidFill>
              <a:latin typeface="Arial" charset="0"/>
            </a:endParaRPr>
          </a:p>
          <a:p>
            <a:pPr lvl="1" eaLnBrk="0" hangingPunct="0">
              <a:buClr>
                <a:srgbClr val="C81704"/>
              </a:buClr>
              <a:buFontTx/>
              <a:buChar char="•"/>
            </a:pPr>
            <a:r>
              <a:rPr lang="es-ES_tradnl" b="1">
                <a:solidFill>
                  <a:schemeClr val="tx2"/>
                </a:solidFill>
                <a:latin typeface="Arial" charset="0"/>
              </a:rPr>
              <a:t> Costos de materiales indirectos. </a:t>
            </a:r>
          </a:p>
          <a:p>
            <a:pPr lvl="1" eaLnBrk="0" hangingPunct="0">
              <a:buClr>
                <a:srgbClr val="C81704"/>
              </a:buClr>
              <a:buFontTx/>
              <a:buChar char="•"/>
            </a:pPr>
            <a:r>
              <a:rPr lang="es-ES_tradnl" b="1">
                <a:solidFill>
                  <a:schemeClr val="tx2"/>
                </a:solidFill>
                <a:latin typeface="Arial" charset="0"/>
              </a:rPr>
              <a:t> Costos de mano de obra indirecta.</a:t>
            </a:r>
          </a:p>
          <a:p>
            <a:pPr lvl="1" eaLnBrk="0" hangingPunct="0">
              <a:buClr>
                <a:srgbClr val="C81704"/>
              </a:buClr>
              <a:buFontTx/>
              <a:buChar char="•"/>
            </a:pPr>
            <a:r>
              <a:rPr lang="es-ES_tradnl" b="1">
                <a:solidFill>
                  <a:schemeClr val="tx2"/>
                </a:solidFill>
                <a:latin typeface="Arial" charset="0"/>
              </a:rPr>
              <a:t> Otros propios de la fábrica como energía eléctrica,   alquileres, servicio de mantenimiento, suministros de fábrica.  (Horngren, 1996). </a:t>
            </a:r>
          </a:p>
          <a:p>
            <a:pPr eaLnBrk="0" hangingPunct="0"/>
            <a:endParaRPr lang="es-ES_tradnl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-304800" y="1676400"/>
          <a:ext cx="11506200" cy="5181600"/>
        </p:xfrm>
        <a:graphic>
          <a:graphicData uri="http://schemas.openxmlformats.org/presentationml/2006/ole">
            <p:oleObj spid="_x0000_s18435" name="Documento" r:id="rId3" imgW="5612040" imgH="2365920" progId="Word.Document.8">
              <p:embed/>
            </p:oleObj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524000" y="762000"/>
            <a:ext cx="49085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200" b="1">
                <a:solidFill>
                  <a:srgbClr val="993300"/>
                </a:solidFill>
              </a:rPr>
              <a:t>RED DE FLUJO FÍSICO DE COSTOS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15913" y="304800"/>
            <a:ext cx="8828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tx2"/>
                </a:solidFill>
              </a:rPr>
              <a:t>2.- SISTEMAS DE ACUMULACIÓN Y CONTROL DE COSTOS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4267200" y="1219200"/>
            <a:ext cx="0" cy="5334000"/>
          </a:xfrm>
          <a:prstGeom prst="line">
            <a:avLst/>
          </a:prstGeom>
          <a:noFill/>
          <a:ln w="28575">
            <a:solidFill>
              <a:srgbClr val="C81704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6781800" y="1219200"/>
            <a:ext cx="0" cy="5105400"/>
          </a:xfrm>
          <a:prstGeom prst="line">
            <a:avLst/>
          </a:prstGeom>
          <a:noFill/>
          <a:ln w="9525">
            <a:solidFill>
              <a:srgbClr val="C81704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990600" y="1219200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AF1303"/>
                </a:solidFill>
              </a:rPr>
              <a:t>Almacenamiento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495800" y="1295400"/>
            <a:ext cx="1776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AF1303"/>
                </a:solidFill>
              </a:rPr>
              <a:t>Procesamiento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858000" y="1219200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AF1303"/>
                </a:solidFill>
              </a:rPr>
              <a:t>Almacenamiento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88988" y="457200"/>
            <a:ext cx="75644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200" b="1">
                <a:solidFill>
                  <a:srgbClr val="993300"/>
                </a:solidFill>
              </a:rPr>
              <a:t>CICLO DE CONTABILIDAD DE COSTOS COSTEO REAL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81000" y="1143000"/>
          <a:ext cx="8763000" cy="5715000"/>
        </p:xfrm>
        <a:graphic>
          <a:graphicData uri="http://schemas.openxmlformats.org/presentationml/2006/ole">
            <p:oleObj spid="_x0000_s19459" name="Documento" r:id="rId3" imgW="5693400" imgH="3461040" progId="Word.Document.8">
              <p:embed/>
            </p:oleObj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62000" y="838200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AF1303"/>
                </a:solidFill>
              </a:rPr>
              <a:t>Almacenamiento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86200" y="838200"/>
            <a:ext cx="1776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AF1303"/>
                </a:solidFill>
              </a:rPr>
              <a:t>Procesamiento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248400" y="838200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AF1303"/>
                </a:solidFill>
              </a:rPr>
              <a:t>Almacenamiento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3352800" y="914400"/>
            <a:ext cx="0" cy="5638800"/>
          </a:xfrm>
          <a:prstGeom prst="line">
            <a:avLst/>
          </a:prstGeom>
          <a:noFill/>
          <a:ln w="9525">
            <a:solidFill>
              <a:srgbClr val="C81704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019800" y="838200"/>
            <a:ext cx="0" cy="5562600"/>
          </a:xfrm>
          <a:prstGeom prst="line">
            <a:avLst/>
          </a:prstGeom>
          <a:noFill/>
          <a:ln w="9525">
            <a:solidFill>
              <a:srgbClr val="C81704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81000" y="914400"/>
          <a:ext cx="8458200" cy="5943600"/>
        </p:xfrm>
        <a:graphic>
          <a:graphicData uri="http://schemas.openxmlformats.org/presentationml/2006/ole">
            <p:oleObj spid="_x0000_s20482" name="Documento" r:id="rId3" imgW="5686560" imgH="3987000" progId="Word.Document.8">
              <p:embed/>
            </p:oleObj>
          </a:graphicData>
        </a:graphic>
      </p:graphicFrame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33400" y="533400"/>
            <a:ext cx="2016125" cy="3968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AF1303"/>
                </a:solidFill>
              </a:rPr>
              <a:t>Almacenamiento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810000" y="533400"/>
            <a:ext cx="1776413" cy="3968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AF1303"/>
                </a:solidFill>
              </a:rPr>
              <a:t>Procesamiento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477000" y="533400"/>
            <a:ext cx="2016125" cy="3968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>
                <a:solidFill>
                  <a:srgbClr val="AF1303"/>
                </a:solidFill>
              </a:rPr>
              <a:t>Almacenamiento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33400" y="0"/>
            <a:ext cx="80613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200" b="1">
                <a:solidFill>
                  <a:srgbClr val="993300"/>
                </a:solidFill>
              </a:rPr>
              <a:t>CICLO DE CONTABILIDAD DE COSTOS COSTEO NORMAL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3352800" y="685800"/>
            <a:ext cx="0" cy="5638800"/>
          </a:xfrm>
          <a:prstGeom prst="line">
            <a:avLst/>
          </a:prstGeom>
          <a:noFill/>
          <a:ln w="9525">
            <a:solidFill>
              <a:srgbClr val="C81704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172200" y="762000"/>
            <a:ext cx="0" cy="5638800"/>
          </a:xfrm>
          <a:prstGeom prst="line">
            <a:avLst/>
          </a:prstGeom>
          <a:noFill/>
          <a:ln w="9525">
            <a:solidFill>
              <a:srgbClr val="C81704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066800" y="457200"/>
            <a:ext cx="59832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200" b="1">
                <a:solidFill>
                  <a:srgbClr val="993300"/>
                </a:solidFill>
              </a:rPr>
              <a:t>SISTEMAS DE CONTABILIDAD DE COSTOS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2179638" cy="7016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000" b="1"/>
              <a:t>OPERACIONES </a:t>
            </a:r>
          </a:p>
          <a:p>
            <a:pPr eaLnBrk="0" hangingPunct="0"/>
            <a:r>
              <a:rPr lang="es-ES_tradnl" sz="2000" b="1"/>
              <a:t>DE LA FÁBRICA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048000" y="990600"/>
            <a:ext cx="1676400" cy="7334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100" b="1"/>
              <a:t>FECHA CÁLCULO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410200" y="990600"/>
            <a:ext cx="3476625" cy="7016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000" b="1"/>
              <a:t>ELEMENTOS DEL COSTOS</a:t>
            </a:r>
          </a:p>
          <a:p>
            <a:pPr eaLnBrk="0" hangingPunct="0"/>
            <a:r>
              <a:rPr lang="es-ES_tradnl" sz="2000" b="1"/>
              <a:t>DE PRODUCCIÓN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28600" y="2286000"/>
            <a:ext cx="2133600" cy="8223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Por órdenes de producción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28600" y="3810000"/>
            <a:ext cx="20574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Por procesos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971800" y="2438400"/>
            <a:ext cx="17526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Históricos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667000" y="3733800"/>
            <a:ext cx="24384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Predeterminados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5638800" y="2438400"/>
            <a:ext cx="28194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Costeo Absorbente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791200" y="3733800"/>
            <a:ext cx="23622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Costeo Variable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2590800" y="1143000"/>
            <a:ext cx="0" cy="3352800"/>
          </a:xfrm>
          <a:prstGeom prst="line">
            <a:avLst/>
          </a:prstGeom>
          <a:noFill/>
          <a:ln w="38100">
            <a:solidFill>
              <a:srgbClr val="C817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5257800" y="1143000"/>
            <a:ext cx="0" cy="3352800"/>
          </a:xfrm>
          <a:prstGeom prst="line">
            <a:avLst/>
          </a:prstGeom>
          <a:noFill/>
          <a:ln w="38100">
            <a:solidFill>
              <a:srgbClr val="C817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0" y="1905000"/>
            <a:ext cx="9144000" cy="0"/>
          </a:xfrm>
          <a:prstGeom prst="line">
            <a:avLst/>
          </a:prstGeom>
          <a:noFill/>
          <a:ln w="19050">
            <a:solidFill>
              <a:srgbClr val="C817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0" y="3352800"/>
            <a:ext cx="9144000" cy="0"/>
          </a:xfrm>
          <a:prstGeom prst="line">
            <a:avLst/>
          </a:prstGeom>
          <a:noFill/>
          <a:ln w="19050">
            <a:solidFill>
              <a:srgbClr val="C817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19050">
            <a:solidFill>
              <a:srgbClr val="C817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0" y="5715000"/>
            <a:ext cx="9144000" cy="0"/>
          </a:xfrm>
          <a:prstGeom prst="line">
            <a:avLst/>
          </a:prstGeom>
          <a:noFill/>
          <a:ln w="19050">
            <a:solidFill>
              <a:srgbClr val="C8170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1600200" y="4953000"/>
            <a:ext cx="5105400" cy="42703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2200" b="1">
                <a:solidFill>
                  <a:srgbClr val="C81704"/>
                </a:solidFill>
              </a:rPr>
              <a:t>Costeo Basado en Actividades  ( A.B.C. 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743200" y="304800"/>
            <a:ext cx="2668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rgbClr val="AF1303"/>
                </a:solidFill>
              </a:rPr>
              <a:t>CONTABILIDAD 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09800" y="1219200"/>
            <a:ext cx="4575175" cy="457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rgbClr val="AF1303"/>
                </a:solidFill>
              </a:rPr>
              <a:t>INFORMACIÓN FINANCIERA </a:t>
            </a:r>
            <a:endParaRPr lang="es-ES_tradnl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AF1303"/>
                </a:solidFill>
              </a:rPr>
              <a:t>Propietarios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505200" y="2819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AF1303"/>
                </a:solidFill>
              </a:rPr>
              <a:t>Inversionistas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514600" y="2133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AF1303"/>
                </a:solidFill>
              </a:rPr>
              <a:t>Acreedores.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2438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AF1303"/>
                </a:solidFill>
              </a:rPr>
              <a:t>Administradores y Gerentes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010400" y="2133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AF1303"/>
                </a:solidFill>
              </a:rPr>
              <a:t>Trabajadores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543800" y="1524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AF1303"/>
                </a:solidFill>
              </a:rPr>
              <a:t>Estado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791200" y="266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AF1303"/>
                </a:solidFill>
              </a:rPr>
              <a:t>Proveedores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3505200" y="1676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2133600" y="1752600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4724400" y="1676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1981200" y="1371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6172200" y="16764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6705600" y="1676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6858000" y="1295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09600" y="5029200"/>
            <a:ext cx="2057400" cy="8223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AF1303"/>
                </a:solidFill>
              </a:rPr>
              <a:t>Contabilidad Financiera.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3581400" y="5486400"/>
            <a:ext cx="2362200" cy="11874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AF1303"/>
                </a:solidFill>
              </a:rPr>
              <a:t>Contabilidad de Gestión o Admnistrativa.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6477000" y="5791200"/>
            <a:ext cx="2057400" cy="8223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AF1303"/>
                </a:solidFill>
              </a:rPr>
              <a:t>Contabilidad de Costos.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981200" y="3886200"/>
            <a:ext cx="5486400" cy="457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 dirty="0">
                <a:solidFill>
                  <a:srgbClr val="AF1303"/>
                </a:solidFill>
              </a:rPr>
              <a:t>RAMAS   DE  LA CONTABILIDAD </a:t>
            </a:r>
          </a:p>
        </p:txBody>
      </p:sp>
      <p:sp>
        <p:nvSpPr>
          <p:cNvPr id="4118" name="AutoShape 22"/>
          <p:cNvSpPr>
            <a:spLocks noChangeArrowheads="1"/>
          </p:cNvSpPr>
          <p:nvPr/>
        </p:nvSpPr>
        <p:spPr bwMode="auto">
          <a:xfrm>
            <a:off x="7162800" y="4648200"/>
            <a:ext cx="457200" cy="990600"/>
          </a:xfrm>
          <a:prstGeom prst="curvedLeftArrow">
            <a:avLst>
              <a:gd name="adj1" fmla="val 43333"/>
              <a:gd name="adj2" fmla="val 8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19" name="AutoShape 23"/>
          <p:cNvSpPr>
            <a:spLocks noChangeArrowheads="1"/>
          </p:cNvSpPr>
          <p:nvPr/>
        </p:nvSpPr>
        <p:spPr bwMode="auto">
          <a:xfrm>
            <a:off x="4419600" y="4495800"/>
            <a:ext cx="457200" cy="838200"/>
          </a:xfrm>
          <a:prstGeom prst="curvedLeftArrow">
            <a:avLst>
              <a:gd name="adj1" fmla="val 36667"/>
              <a:gd name="adj2" fmla="val 7333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20" name="AutoShape 24"/>
          <p:cNvSpPr>
            <a:spLocks noChangeArrowheads="1"/>
          </p:cNvSpPr>
          <p:nvPr/>
        </p:nvSpPr>
        <p:spPr bwMode="auto">
          <a:xfrm>
            <a:off x="1447800" y="4343400"/>
            <a:ext cx="228600" cy="609600"/>
          </a:xfrm>
          <a:prstGeom prst="curvedRightArrow">
            <a:avLst>
              <a:gd name="adj1" fmla="val 53333"/>
              <a:gd name="adj2" fmla="val 10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>
            <a:off x="3929058" y="642918"/>
            <a:ext cx="381000" cy="533400"/>
          </a:xfrm>
          <a:prstGeom prst="curvedRightArrow">
            <a:avLst>
              <a:gd name="adj1" fmla="val 28000"/>
              <a:gd name="adj2" fmla="val 56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28600" y="1676400"/>
            <a:ext cx="1600200" cy="10541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2100" b="1">
                <a:solidFill>
                  <a:srgbClr val="C81704"/>
                </a:solidFill>
              </a:rPr>
              <a:t>Por órdenes de producción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28600" y="4724400"/>
            <a:ext cx="1447800" cy="8223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b="1">
                <a:solidFill>
                  <a:srgbClr val="C81704"/>
                </a:solidFill>
              </a:rPr>
              <a:t>Por procesos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209800" y="1219200"/>
            <a:ext cx="17526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Históricos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828800" y="4114800"/>
            <a:ext cx="17526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Históricos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676400" y="5791200"/>
            <a:ext cx="24384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Predeterminados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981200" y="2819400"/>
            <a:ext cx="24384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Predeterminados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572000" y="2362200"/>
            <a:ext cx="28194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Costeo Absorbente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962400" y="3962400"/>
            <a:ext cx="28194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Costeo Absorbente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495800" y="5410200"/>
            <a:ext cx="28194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Costeo Absorbente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4343400" y="762000"/>
            <a:ext cx="28194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Costeo Absorbente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4724400" y="3124200"/>
            <a:ext cx="23622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Costeo Variable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114800" y="4572000"/>
            <a:ext cx="23622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Costeo Variable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419600" y="1447800"/>
            <a:ext cx="23622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Costeo Variable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572000" y="6172200"/>
            <a:ext cx="2362200" cy="457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b="1">
                <a:solidFill>
                  <a:srgbClr val="C81704"/>
                </a:solidFill>
              </a:rPr>
              <a:t>Costeo Variable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57200" y="304800"/>
            <a:ext cx="59832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200" b="1">
                <a:solidFill>
                  <a:srgbClr val="993300"/>
                </a:solidFill>
              </a:rPr>
              <a:t>SISTEMAS DE CONTABILIDAD DE COSTOS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7772400" y="762000"/>
            <a:ext cx="914400" cy="4127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100" b="1">
                <a:solidFill>
                  <a:srgbClr val="C81704"/>
                </a:solidFill>
              </a:rPr>
              <a:t>ABC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7696200" y="2362200"/>
            <a:ext cx="914400" cy="4127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100" b="1">
                <a:solidFill>
                  <a:srgbClr val="C81704"/>
                </a:solidFill>
              </a:rPr>
              <a:t>ABC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7696200" y="2971800"/>
            <a:ext cx="914400" cy="4127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100" b="1">
                <a:solidFill>
                  <a:srgbClr val="C81704"/>
                </a:solidFill>
              </a:rPr>
              <a:t>ABC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7772400" y="3810000"/>
            <a:ext cx="914400" cy="4127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100" b="1">
                <a:solidFill>
                  <a:srgbClr val="C81704"/>
                </a:solidFill>
              </a:rPr>
              <a:t>ABC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7772400" y="4572000"/>
            <a:ext cx="914400" cy="4127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100" b="1">
                <a:solidFill>
                  <a:srgbClr val="C81704"/>
                </a:solidFill>
              </a:rPr>
              <a:t>ABC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7848600" y="5410200"/>
            <a:ext cx="914400" cy="4127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100" b="1">
                <a:solidFill>
                  <a:srgbClr val="C81704"/>
                </a:solidFill>
              </a:rPr>
              <a:t>ABC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7696200" y="6248400"/>
            <a:ext cx="914400" cy="4127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100" b="1">
                <a:solidFill>
                  <a:srgbClr val="C81704"/>
                </a:solidFill>
              </a:rPr>
              <a:t>ABC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7696200" y="1524000"/>
            <a:ext cx="914400" cy="4127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_tradnl" sz="2100" b="1">
                <a:solidFill>
                  <a:srgbClr val="C81704"/>
                </a:solidFill>
              </a:rPr>
              <a:t>ABC</a:t>
            </a:r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V="1">
            <a:off x="3581400" y="4191000"/>
            <a:ext cx="381000" cy="1524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343400" y="2667000"/>
            <a:ext cx="304800" cy="1524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V="1">
            <a:off x="4114800" y="5638800"/>
            <a:ext cx="381000" cy="1524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V="1">
            <a:off x="1676400" y="4648200"/>
            <a:ext cx="381000" cy="1524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V="1">
            <a:off x="3962400" y="1066800"/>
            <a:ext cx="381000" cy="1524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 flipV="1">
            <a:off x="1905000" y="1752600"/>
            <a:ext cx="381000" cy="1524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1828800" y="2514600"/>
            <a:ext cx="304800" cy="3048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>
            <a:off x="1676400" y="5410200"/>
            <a:ext cx="304800" cy="3048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>
            <a:off x="4419600" y="3124200"/>
            <a:ext cx="304800" cy="3048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3962400" y="1447800"/>
            <a:ext cx="457200" cy="2286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3581400" y="4495800"/>
            <a:ext cx="533400" cy="3048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>
            <a:off x="4114800" y="6096000"/>
            <a:ext cx="381000" cy="38100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>
            <a:off x="7086600" y="3352800"/>
            <a:ext cx="533400" cy="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>
            <a:off x="6858000" y="4191000"/>
            <a:ext cx="914400" cy="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67" name="Line 39"/>
          <p:cNvSpPr>
            <a:spLocks noChangeShapeType="1"/>
          </p:cNvSpPr>
          <p:nvPr/>
        </p:nvSpPr>
        <p:spPr bwMode="auto">
          <a:xfrm>
            <a:off x="6477000" y="4800600"/>
            <a:ext cx="1295400" cy="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7315200" y="5715000"/>
            <a:ext cx="533400" cy="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69" name="Line 41"/>
          <p:cNvSpPr>
            <a:spLocks noChangeShapeType="1"/>
          </p:cNvSpPr>
          <p:nvPr/>
        </p:nvSpPr>
        <p:spPr bwMode="auto">
          <a:xfrm flipV="1">
            <a:off x="6934200" y="6477000"/>
            <a:ext cx="838200" cy="0"/>
          </a:xfrm>
          <a:prstGeom prst="line">
            <a:avLst/>
          </a:prstGeom>
          <a:noFill/>
          <a:ln w="9525">
            <a:solidFill>
              <a:srgbClr val="C81704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>
            <a:off x="6781800" y="1676400"/>
            <a:ext cx="9906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22571" name="Line 43"/>
          <p:cNvSpPr>
            <a:spLocks noChangeShapeType="1"/>
          </p:cNvSpPr>
          <p:nvPr/>
        </p:nvSpPr>
        <p:spPr bwMode="auto">
          <a:xfrm>
            <a:off x="7162800" y="990600"/>
            <a:ext cx="6096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paisajes0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45720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100" b="1">
                <a:solidFill>
                  <a:srgbClr val="993300"/>
                </a:solidFill>
              </a:rPr>
              <a:t>BIBLIOGRAFÍA CONSULTADA</a:t>
            </a:r>
            <a:endParaRPr lang="es-ES" sz="2100" b="1">
              <a:solidFill>
                <a:srgbClr val="993300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87630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" sz="1600" dirty="0">
                <a:solidFill>
                  <a:srgbClr val="9933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  </a:t>
            </a:r>
            <a:r>
              <a:rPr lang="es-ES" sz="1600" dirty="0">
                <a:solidFill>
                  <a:schemeClr val="bg1"/>
                </a:solidFill>
                <a:cs typeface="Times New Roman" pitchFamily="18" charset="0"/>
              </a:rPr>
              <a:t>     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 AMAT y </a:t>
            </a:r>
            <a:r>
              <a:rPr lang="es-ES" sz="1600" dirty="0" err="1">
                <a:solidFill>
                  <a:srgbClr val="FF0000"/>
                </a:solidFill>
                <a:cs typeface="Times New Roman" pitchFamily="18" charset="0"/>
              </a:rPr>
              <a:t>Soldevila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. 1998. </a:t>
            </a:r>
            <a:r>
              <a:rPr lang="es-ES" sz="1600" b="1" dirty="0">
                <a:solidFill>
                  <a:srgbClr val="FF0000"/>
                </a:solidFill>
                <a:cs typeface="Times New Roman" pitchFamily="18" charset="0"/>
              </a:rPr>
              <a:t>Contabilidad de Gestión y Reducción de Costes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. Ediciones Gestión 2.000.  España.</a:t>
            </a:r>
          </a:p>
          <a:p>
            <a:pPr eaLnBrk="0" hangingPunct="0"/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es-ES" sz="1600" dirty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         </a:t>
            </a:r>
            <a:r>
              <a:rPr lang="en-US" sz="1600" dirty="0">
                <a:solidFill>
                  <a:srgbClr val="FF0000"/>
                </a:solidFill>
                <a:cs typeface="Times New Roman" pitchFamily="18" charset="0"/>
              </a:rPr>
              <a:t>BACKER, Jacobsen y </a:t>
            </a:r>
            <a:r>
              <a:rPr lang="en-US" sz="1600" dirty="0" err="1">
                <a:solidFill>
                  <a:srgbClr val="FF0000"/>
                </a:solidFill>
                <a:cs typeface="Times New Roman" pitchFamily="18" charset="0"/>
              </a:rPr>
              <a:t>Ramírez</a:t>
            </a:r>
            <a:r>
              <a:rPr lang="en-US" sz="16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es-ES_tradnl" sz="1600" dirty="0">
                <a:solidFill>
                  <a:srgbClr val="FF0000"/>
                </a:solidFill>
                <a:cs typeface="Times New Roman" pitchFamily="18" charset="0"/>
              </a:rPr>
              <a:t>1997. </a:t>
            </a:r>
            <a:r>
              <a:rPr lang="es-ES" sz="1600" b="1" dirty="0">
                <a:solidFill>
                  <a:srgbClr val="FF0000"/>
                </a:solidFill>
                <a:cs typeface="Times New Roman" pitchFamily="18" charset="0"/>
              </a:rPr>
              <a:t>Contabilidad de Costos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: </a:t>
            </a:r>
            <a:r>
              <a:rPr lang="es-ES" sz="1600" b="1" dirty="0">
                <a:solidFill>
                  <a:srgbClr val="FF0000"/>
                </a:solidFill>
                <a:cs typeface="Times New Roman" pitchFamily="18" charset="0"/>
              </a:rPr>
              <a:t>un enfoque administrativo para la toma de decisiones.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s-ES" sz="1600" dirty="0" err="1">
                <a:solidFill>
                  <a:srgbClr val="FF0000"/>
                </a:solidFill>
                <a:cs typeface="Times New Roman" pitchFamily="18" charset="0"/>
              </a:rPr>
              <a:t>McgrawHill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, México. </a:t>
            </a:r>
          </a:p>
          <a:p>
            <a:pPr eaLnBrk="0" hangingPunct="0"/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en-US" sz="1600" dirty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1600" dirty="0">
                <a:solidFill>
                  <a:srgbClr val="FF0000"/>
                </a:solidFill>
                <a:cs typeface="Times New Roman" pitchFamily="18" charset="0"/>
              </a:rPr>
              <a:t>          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CASHIN, James y R. </a:t>
            </a:r>
            <a:r>
              <a:rPr lang="es-ES" sz="1600" dirty="0" err="1">
                <a:solidFill>
                  <a:srgbClr val="FF0000"/>
                </a:solidFill>
                <a:cs typeface="Times New Roman" pitchFamily="18" charset="0"/>
              </a:rPr>
              <a:t>Polimeni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. 1999.  </a:t>
            </a:r>
            <a:r>
              <a:rPr lang="es-ES" sz="1600" b="1" dirty="0">
                <a:solidFill>
                  <a:srgbClr val="FF0000"/>
                </a:solidFill>
                <a:cs typeface="Times New Roman" pitchFamily="18" charset="0"/>
              </a:rPr>
              <a:t>Contabilidad de Costos.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cs typeface="Times New Roman" pitchFamily="18" charset="0"/>
              </a:rPr>
              <a:t>McGraw Hill.  México.</a:t>
            </a:r>
            <a:endParaRPr lang="es-ES" sz="1600" dirty="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r>
              <a:rPr lang="en-US" sz="1600" dirty="0">
                <a:solidFill>
                  <a:srgbClr val="FF0000"/>
                </a:solidFill>
                <a:cs typeface="Times New Roman" pitchFamily="18" charset="0"/>
              </a:rPr>
              <a:t> </a:t>
            </a:r>
            <a:endParaRPr lang="es-ES" sz="1600" dirty="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r>
              <a:rPr lang="es-ES_tradnl" sz="1600" dirty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1600" dirty="0">
                <a:solidFill>
                  <a:srgbClr val="FF0000"/>
                </a:solidFill>
                <a:cs typeface="Times New Roman" pitchFamily="18" charset="0"/>
              </a:rPr>
              <a:t>          CERVANTES, Sergio. 1999. </a:t>
            </a:r>
            <a:r>
              <a:rPr lang="es-ES_tradnl" sz="1600" b="1" dirty="0">
                <a:solidFill>
                  <a:srgbClr val="FF0000"/>
                </a:solidFill>
                <a:cs typeface="Times New Roman" pitchFamily="18" charset="0"/>
              </a:rPr>
              <a:t>Casos Prácticos de Contabilidad de Costos</a:t>
            </a:r>
            <a:r>
              <a:rPr lang="es-ES_tradnl" sz="1600" dirty="0">
                <a:solidFill>
                  <a:srgbClr val="FF0000"/>
                </a:solidFill>
                <a:cs typeface="Times New Roman" pitchFamily="18" charset="0"/>
              </a:rPr>
              <a:t>.   Tomo 1, 2 y 3.   Instituto Mexicano de Contadores Públicos, A.C.  México.</a:t>
            </a:r>
            <a:endParaRPr lang="es-ES" sz="1600" dirty="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r>
              <a:rPr lang="es-ES_tradnl" sz="1600" dirty="0">
                <a:solidFill>
                  <a:srgbClr val="FF0000"/>
                </a:solidFill>
                <a:cs typeface="Times New Roman" pitchFamily="18" charset="0"/>
              </a:rPr>
              <a:t> </a:t>
            </a:r>
            <a:endParaRPr lang="es-ES" sz="1600" dirty="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r>
              <a:rPr lang="es-ES" sz="1600" dirty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         GAYLE  RAYBURN. 1999. </a:t>
            </a:r>
            <a:r>
              <a:rPr lang="es-ES" sz="1600" b="1" dirty="0">
                <a:solidFill>
                  <a:srgbClr val="FF0000"/>
                </a:solidFill>
                <a:cs typeface="Times New Roman" pitchFamily="18" charset="0"/>
              </a:rPr>
              <a:t>Contabilidad y Administración de Costos.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s-ES" sz="1600" dirty="0" err="1">
                <a:solidFill>
                  <a:srgbClr val="FF0000"/>
                </a:solidFill>
                <a:cs typeface="Times New Roman" pitchFamily="18" charset="0"/>
              </a:rPr>
              <a:t>McGraw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 – Hill. Sexta edición. México.  </a:t>
            </a:r>
          </a:p>
          <a:p>
            <a:pPr eaLnBrk="0" hangingPunct="0"/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es-ES" sz="1600" dirty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         HANSEN y </a:t>
            </a:r>
            <a:r>
              <a:rPr lang="es-ES" sz="1600" dirty="0" err="1">
                <a:solidFill>
                  <a:srgbClr val="FF0000"/>
                </a:solidFill>
                <a:cs typeface="Times New Roman" pitchFamily="18" charset="0"/>
              </a:rPr>
              <a:t>Mowen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. 1996.  </a:t>
            </a:r>
            <a:r>
              <a:rPr lang="es-ES" sz="1600" b="1" dirty="0">
                <a:solidFill>
                  <a:srgbClr val="FF0000"/>
                </a:solidFill>
                <a:cs typeface="Times New Roman" pitchFamily="18" charset="0"/>
              </a:rPr>
              <a:t>Administración de Costos.  Contabilidad y Control.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  International </a:t>
            </a:r>
            <a:r>
              <a:rPr lang="es-ES" sz="1600" dirty="0" err="1">
                <a:solidFill>
                  <a:srgbClr val="FF0000"/>
                </a:solidFill>
                <a:cs typeface="Times New Roman" pitchFamily="18" charset="0"/>
              </a:rPr>
              <a:t>Thomson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 Editores, S.A. México. </a:t>
            </a:r>
          </a:p>
          <a:p>
            <a:pPr eaLnBrk="0" hangingPunct="0"/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es-ES" sz="1600" dirty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         HARGADÓN Y MUNERA. 1985.  </a:t>
            </a:r>
            <a:r>
              <a:rPr lang="es-ES" sz="1600" b="1" dirty="0">
                <a:solidFill>
                  <a:srgbClr val="FF0000"/>
                </a:solidFill>
                <a:cs typeface="Times New Roman" pitchFamily="18" charset="0"/>
              </a:rPr>
              <a:t>Contabilidad de Costos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. Editorial Norma. Colombia.</a:t>
            </a:r>
          </a:p>
          <a:p>
            <a:pPr eaLnBrk="0" hangingPunct="0"/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es-ES" sz="1600" dirty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          HORNGREN,  Foster y Datar. 1996. </a:t>
            </a:r>
            <a:r>
              <a:rPr lang="es-ES" sz="1600" b="1" dirty="0">
                <a:solidFill>
                  <a:srgbClr val="FF0000"/>
                </a:solidFill>
                <a:cs typeface="Times New Roman" pitchFamily="18" charset="0"/>
              </a:rPr>
              <a:t>Contabilidad de Costos: Un enfoque gerencial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es-ES" sz="1600" dirty="0" err="1">
                <a:solidFill>
                  <a:srgbClr val="FF0000"/>
                </a:solidFill>
                <a:cs typeface="Times New Roman" pitchFamily="18" charset="0"/>
              </a:rPr>
              <a:t>Prentice</a:t>
            </a:r>
            <a:r>
              <a:rPr lang="es-ES" sz="1600" dirty="0">
                <a:solidFill>
                  <a:srgbClr val="FF0000"/>
                </a:solidFill>
                <a:cs typeface="Times New Roman" pitchFamily="18" charset="0"/>
              </a:rPr>
              <a:t> Hall, México. Página  98.          </a:t>
            </a:r>
            <a:r>
              <a:rPr lang="es-ES_tradnl" sz="1600" dirty="0">
                <a:solidFill>
                  <a:srgbClr val="FF0000"/>
                </a:solidFill>
                <a:latin typeface="Arial" charset="0"/>
                <a:cs typeface="Arial" charset="0"/>
              </a:rPr>
              <a:t> </a:t>
            </a:r>
            <a:endParaRPr lang="es-ES_tradnl" sz="1600" dirty="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endParaRPr lang="es-E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57200" y="381000"/>
            <a:ext cx="8686800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" sz="1600" dirty="0">
                <a:solidFill>
                  <a:srgbClr val="9933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         </a:t>
            </a:r>
          </a:p>
          <a:p>
            <a:pPr eaLnBrk="0" hangingPunct="0"/>
            <a:r>
              <a:rPr lang="es-ES" sz="1600" dirty="0">
                <a:solidFill>
                  <a:srgbClr val="9933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         NEUNER, J. 1996.  </a:t>
            </a:r>
            <a:r>
              <a:rPr lang="es-ES" sz="1600" b="1" dirty="0">
                <a:solidFill>
                  <a:srgbClr val="993300"/>
                </a:solidFill>
                <a:cs typeface="Times New Roman" pitchFamily="18" charset="0"/>
              </a:rPr>
              <a:t>Contabilidad de Costos. Principios y Práctica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.  UTEHA. </a:t>
            </a:r>
          </a:p>
          <a:p>
            <a:pPr eaLnBrk="0" hangingPunct="0"/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es-ES_tradnl" sz="1600" dirty="0">
                <a:solidFill>
                  <a:srgbClr val="9933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_tradnl" sz="1600" dirty="0">
                <a:solidFill>
                  <a:srgbClr val="993300"/>
                </a:solidFill>
                <a:cs typeface="Times New Roman" pitchFamily="18" charset="0"/>
              </a:rPr>
              <a:t>          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PÉREZ  DE LEÓN, Ortega.  1999.   </a:t>
            </a:r>
            <a:r>
              <a:rPr lang="es-ES" sz="1600" b="1" dirty="0">
                <a:solidFill>
                  <a:srgbClr val="993300"/>
                </a:solidFill>
                <a:cs typeface="Times New Roman" pitchFamily="18" charset="0"/>
              </a:rPr>
              <a:t>Contabilidad de Costos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.  </a:t>
            </a:r>
            <a:r>
              <a:rPr lang="es-ES_tradnl" sz="1600" dirty="0">
                <a:solidFill>
                  <a:srgbClr val="993300"/>
                </a:solidFill>
                <a:cs typeface="Times New Roman" pitchFamily="18" charset="0"/>
              </a:rPr>
              <a:t>Instituto Mexicano de Contadores Públicos, A.C.  </a:t>
            </a:r>
            <a:r>
              <a:rPr lang="es-ES_tradnl" sz="1600" dirty="0" err="1">
                <a:solidFill>
                  <a:srgbClr val="993300"/>
                </a:solidFill>
                <a:cs typeface="Times New Roman" pitchFamily="18" charset="0"/>
              </a:rPr>
              <a:t>Limusa</a:t>
            </a:r>
            <a:r>
              <a:rPr lang="es-ES_tradnl" sz="1600" dirty="0">
                <a:solidFill>
                  <a:srgbClr val="993300"/>
                </a:solidFill>
                <a:cs typeface="Times New Roman" pitchFamily="18" charset="0"/>
              </a:rPr>
              <a:t>. México.</a:t>
            </a:r>
            <a:endParaRPr lang="es-ES" sz="1600" dirty="0">
              <a:solidFill>
                <a:srgbClr val="993300"/>
              </a:solidFill>
              <a:cs typeface="Times New Roman" pitchFamily="18" charset="0"/>
            </a:endParaRPr>
          </a:p>
          <a:p>
            <a:pPr eaLnBrk="0" hangingPunct="0"/>
            <a:r>
              <a:rPr lang="es-ES_tradnl" sz="1600" dirty="0">
                <a:solidFill>
                  <a:srgbClr val="993300"/>
                </a:solidFill>
                <a:cs typeface="Times New Roman" pitchFamily="18" charset="0"/>
              </a:rPr>
              <a:t> </a:t>
            </a:r>
            <a:endParaRPr lang="es-ES" sz="1600" dirty="0">
              <a:solidFill>
                <a:srgbClr val="993300"/>
              </a:solidFill>
              <a:cs typeface="Times New Roman" pitchFamily="18" charset="0"/>
            </a:endParaRPr>
          </a:p>
          <a:p>
            <a:pPr eaLnBrk="0" hangingPunct="0"/>
            <a:r>
              <a:rPr lang="es-ES" sz="1600" dirty="0">
                <a:solidFill>
                  <a:srgbClr val="9933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         RAMIREZ  PADILLA, D. 2001. </a:t>
            </a:r>
            <a:r>
              <a:rPr lang="es-ES" sz="1600" b="1" dirty="0">
                <a:solidFill>
                  <a:srgbClr val="993300"/>
                </a:solidFill>
                <a:cs typeface="Times New Roman" pitchFamily="18" charset="0"/>
              </a:rPr>
              <a:t>Contabilidad Administrativa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. Sexta edición. </a:t>
            </a:r>
            <a:r>
              <a:rPr lang="es-ES" sz="1600" dirty="0" err="1">
                <a:solidFill>
                  <a:srgbClr val="993300"/>
                </a:solidFill>
                <a:cs typeface="Times New Roman" pitchFamily="18" charset="0"/>
              </a:rPr>
              <a:t>McgrawHill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. México.</a:t>
            </a:r>
          </a:p>
          <a:p>
            <a:pPr eaLnBrk="0" hangingPunct="0"/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es-ES" sz="1600" dirty="0">
                <a:solidFill>
                  <a:srgbClr val="9933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         SAEZ, </a:t>
            </a:r>
            <a:r>
              <a:rPr lang="es-ES" sz="1600" dirty="0" err="1">
                <a:solidFill>
                  <a:srgbClr val="993300"/>
                </a:solidFill>
                <a:cs typeface="Times New Roman" pitchFamily="18" charset="0"/>
              </a:rPr>
              <a:t>Angel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. 1993. </a:t>
            </a:r>
            <a:r>
              <a:rPr lang="es-ES" sz="1600" b="1" dirty="0">
                <a:solidFill>
                  <a:srgbClr val="993300"/>
                </a:solidFill>
                <a:cs typeface="Times New Roman" pitchFamily="18" charset="0"/>
              </a:rPr>
              <a:t>Contabilidad de Costos y Contabilidad de Gestión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.  </a:t>
            </a:r>
            <a:r>
              <a:rPr lang="es-ES" sz="1600" dirty="0" err="1">
                <a:solidFill>
                  <a:srgbClr val="993300"/>
                </a:solidFill>
                <a:cs typeface="Times New Roman" pitchFamily="18" charset="0"/>
              </a:rPr>
              <a:t>McGrawHill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, México. </a:t>
            </a:r>
          </a:p>
          <a:p>
            <a:pPr eaLnBrk="0" hangingPunct="0"/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es-ES" sz="1600" dirty="0">
                <a:solidFill>
                  <a:srgbClr val="9933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          POLIMENI, </a:t>
            </a:r>
            <a:r>
              <a:rPr lang="es-ES" sz="1600" dirty="0" err="1">
                <a:solidFill>
                  <a:srgbClr val="993300"/>
                </a:solidFill>
                <a:cs typeface="Times New Roman" pitchFamily="18" charset="0"/>
              </a:rPr>
              <a:t>Fabozzi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 y </a:t>
            </a:r>
            <a:r>
              <a:rPr lang="es-ES" sz="1600" dirty="0" err="1">
                <a:solidFill>
                  <a:srgbClr val="993300"/>
                </a:solidFill>
                <a:cs typeface="Times New Roman" pitchFamily="18" charset="0"/>
              </a:rPr>
              <a:t>Adelberg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. 1998. </a:t>
            </a:r>
            <a:r>
              <a:rPr lang="es-ES" sz="1600" b="1" dirty="0">
                <a:solidFill>
                  <a:srgbClr val="993300"/>
                </a:solidFill>
                <a:cs typeface="Times New Roman" pitchFamily="18" charset="0"/>
              </a:rPr>
              <a:t>Contabilidad de Costos: Concepto y aplicaciones para la toma de decisiones gerenciales.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 </a:t>
            </a:r>
            <a:r>
              <a:rPr lang="es-ES" sz="1600" dirty="0" err="1">
                <a:solidFill>
                  <a:srgbClr val="993300"/>
                </a:solidFill>
                <a:cs typeface="Times New Roman" pitchFamily="18" charset="0"/>
              </a:rPr>
              <a:t>McGrawHill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, México. </a:t>
            </a:r>
          </a:p>
          <a:p>
            <a:pPr eaLnBrk="0" hangingPunct="0"/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es-ES" sz="1600" dirty="0">
                <a:solidFill>
                  <a:srgbClr val="993300"/>
                </a:solidFill>
                <a:latin typeface="Symbol" pitchFamily="18" charset="2"/>
                <a:cs typeface="Times New Roman" pitchFamily="18" charset="0"/>
              </a:rPr>
              <a:t>·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          SINISTERRA, G. 1997. </a:t>
            </a:r>
            <a:r>
              <a:rPr lang="es-ES" sz="1600" b="1" dirty="0">
                <a:solidFill>
                  <a:srgbClr val="993300"/>
                </a:solidFill>
                <a:cs typeface="Times New Roman" pitchFamily="18" charset="0"/>
              </a:rPr>
              <a:t>Fundamentos de Contabilidad Financiera y de Gestión</a:t>
            </a:r>
            <a:r>
              <a:rPr lang="es-ES" sz="1600" dirty="0">
                <a:solidFill>
                  <a:srgbClr val="993300"/>
                </a:solidFill>
                <a:cs typeface="Times New Roman" pitchFamily="18" charset="0"/>
              </a:rPr>
              <a:t>.  Editorial Universidad del Valle, Cali, Colombia.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-762000" y="381000"/>
            <a:ext cx="9906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 eaLnBrk="0" hangingPunct="0">
              <a:buFont typeface="Wingdings" pitchFamily="2" charset="2"/>
              <a:buChar char="ü"/>
            </a:pPr>
            <a:r>
              <a:rPr lang="es-ES_tradnl" sz="2600" b="1" u="sng">
                <a:solidFill>
                  <a:schemeClr val="tx2"/>
                </a:solidFill>
              </a:rPr>
              <a:t>Contabilidad general o financiera</a:t>
            </a:r>
            <a:r>
              <a:rPr lang="es-ES_tradnl" sz="2600" b="1">
                <a:solidFill>
                  <a:schemeClr val="tx2"/>
                </a:solidFill>
              </a:rPr>
              <a:t>, orientada a generar y presentar información a personas externas a la empresa, como proveedores, acreedores e inversionistas.</a:t>
            </a:r>
          </a:p>
          <a:p>
            <a:pPr lvl="2" eaLnBrk="0" hangingPunct="0">
              <a:buFont typeface="Wingdings" pitchFamily="2" charset="2"/>
              <a:buChar char="ü"/>
            </a:pPr>
            <a:endParaRPr lang="es-ES_tradnl" sz="2600" b="1">
              <a:solidFill>
                <a:schemeClr val="tx2"/>
              </a:solidFill>
            </a:endParaRPr>
          </a:p>
          <a:p>
            <a:pPr lvl="2" eaLnBrk="0" hangingPunct="0">
              <a:buFont typeface="Wingdings" pitchFamily="2" charset="2"/>
              <a:buChar char="ü"/>
            </a:pPr>
            <a:r>
              <a:rPr lang="es-ES_tradnl" sz="2600" b="1" u="sng">
                <a:solidFill>
                  <a:schemeClr val="tx2"/>
                </a:solidFill>
              </a:rPr>
              <a:t>Contabilidad administrativa o de gestión</a:t>
            </a:r>
            <a:r>
              <a:rPr lang="es-ES_tradnl" sz="2600" b="1">
                <a:solidFill>
                  <a:schemeClr val="tx2"/>
                </a:solidFill>
              </a:rPr>
              <a:t>, constituida como un sistema de información destinada a usuarios internos de la empresa, (gerentes, supervisores y propietarios), facilitando la planeación, control y la toma de decisiones.</a:t>
            </a:r>
          </a:p>
          <a:p>
            <a:pPr lvl="2" eaLnBrk="0" hangingPunct="0">
              <a:buFont typeface="Wingdings" pitchFamily="2" charset="2"/>
              <a:buChar char="ü"/>
            </a:pPr>
            <a:endParaRPr lang="es-ES_tradnl" sz="2600" b="1">
              <a:solidFill>
                <a:schemeClr val="tx2"/>
              </a:solidFill>
            </a:endParaRPr>
          </a:p>
          <a:p>
            <a:pPr lvl="2" eaLnBrk="0" hangingPunct="0">
              <a:buFont typeface="Wingdings" pitchFamily="2" charset="2"/>
              <a:buChar char="ü"/>
            </a:pPr>
            <a:r>
              <a:rPr lang="es-ES_tradnl" sz="2600" b="1" u="sng">
                <a:solidFill>
                  <a:schemeClr val="tx2"/>
                </a:solidFill>
              </a:rPr>
              <a:t>Contabilidad de costos</a:t>
            </a:r>
            <a:r>
              <a:rPr lang="es-ES_tradnl" sz="2600" b="1">
                <a:solidFill>
                  <a:schemeClr val="tx2"/>
                </a:solidFill>
              </a:rPr>
              <a:t>,  constituida como parte de la contabilidad administrativa, la cual genera información  sobre los detalles referente a los costos  de fabricación de los productos que la empresas venden;  también tiene fines externos al valorar los inventarios  y calcular el costo de los productos vendidos, lo cual la hace formar parte de la contabilidad financiera  (Backer, 1996).</a:t>
            </a:r>
          </a:p>
          <a:p>
            <a:pPr eaLnBrk="0" hangingPunct="0"/>
            <a:endParaRPr lang="es-ES_tradnl"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s-ES_tradnl" b="1">
                <a:solidFill>
                  <a:srgbClr val="993300"/>
                </a:solidFill>
              </a:rPr>
              <a:t>LA CONTABILIDAD DE COSTOS DENTRO DE LA CONTABILIDAD FINANCIERA,  Y DE GESTIÓN</a:t>
            </a:r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457200" y="2133600"/>
            <a:ext cx="5181600" cy="2971800"/>
          </a:xfrm>
          <a:prstGeom prst="ellipse">
            <a:avLst/>
          </a:prstGeom>
          <a:noFill/>
          <a:ln w="9525">
            <a:solidFill>
              <a:srgbClr val="AF130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s-ES_tradnl" sz="2000" b="1">
                <a:solidFill>
                  <a:srgbClr val="C81704"/>
                </a:solidFill>
              </a:rPr>
              <a:t>CONTABILIDAD</a:t>
            </a:r>
          </a:p>
          <a:p>
            <a:pPr eaLnBrk="0" hangingPunct="0"/>
            <a:r>
              <a:rPr lang="es-ES_tradnl" sz="2000" b="1">
                <a:solidFill>
                  <a:srgbClr val="C81704"/>
                </a:solidFill>
              </a:rPr>
              <a:t> FINANCIERA</a:t>
            </a:r>
            <a:endParaRPr lang="es-ES_tradnl" sz="2000" b="1">
              <a:solidFill>
                <a:srgbClr val="AF1303"/>
              </a:solidFill>
            </a:endParaRP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3733800" y="2286000"/>
            <a:ext cx="5105400" cy="2971800"/>
          </a:xfrm>
          <a:prstGeom prst="ellipse">
            <a:avLst/>
          </a:prstGeom>
          <a:noFill/>
          <a:ln w="9525">
            <a:solidFill>
              <a:srgbClr val="0A0AB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eaLnBrk="0" hangingPunct="0"/>
            <a:r>
              <a:rPr lang="es-ES_tradnl" sz="2000" b="1">
                <a:solidFill>
                  <a:srgbClr val="AF1303"/>
                </a:solidFill>
              </a:rPr>
              <a:t>  </a:t>
            </a:r>
            <a:r>
              <a:rPr lang="es-ES_tradnl" sz="2000" b="1">
                <a:solidFill>
                  <a:srgbClr val="0A0AB8"/>
                </a:solidFill>
              </a:rPr>
              <a:t>CONTABILIDAD</a:t>
            </a:r>
          </a:p>
          <a:p>
            <a:pPr algn="r" eaLnBrk="0" hangingPunct="0"/>
            <a:r>
              <a:rPr lang="es-ES_tradnl" sz="2000" b="1">
                <a:solidFill>
                  <a:srgbClr val="0A0AB8"/>
                </a:solidFill>
              </a:rPr>
              <a:t>DE GESTIÓN</a:t>
            </a:r>
            <a:endParaRPr lang="es-ES_tradnl" sz="2000" b="1">
              <a:solidFill>
                <a:srgbClr val="AF1303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705225" y="3252788"/>
            <a:ext cx="20447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s-ES_tradnl" sz="1800" b="1">
                <a:solidFill>
                  <a:srgbClr val="0A0AB8"/>
                </a:solidFill>
              </a:rPr>
              <a:t>CONTABILIDAD </a:t>
            </a:r>
          </a:p>
          <a:p>
            <a:pPr algn="ctr" eaLnBrk="0" hangingPunct="0"/>
            <a:r>
              <a:rPr lang="es-ES_tradnl" sz="1800" b="1">
                <a:solidFill>
                  <a:srgbClr val="0A0AB8"/>
                </a:solidFill>
              </a:rPr>
              <a:t>D</a:t>
            </a:r>
            <a:r>
              <a:rPr lang="es-ES_tradnl" sz="1800" b="1">
                <a:solidFill>
                  <a:srgbClr val="C81704"/>
                </a:solidFill>
              </a:rPr>
              <a:t>E</a:t>
            </a:r>
            <a:endParaRPr lang="es-ES_tradnl" sz="1800" b="1">
              <a:solidFill>
                <a:srgbClr val="0A0AB8"/>
              </a:solidFill>
            </a:endParaRPr>
          </a:p>
          <a:p>
            <a:pPr algn="ctr" eaLnBrk="0" hangingPunct="0"/>
            <a:r>
              <a:rPr lang="es-ES_tradnl" sz="1800" b="1">
                <a:solidFill>
                  <a:srgbClr val="C81704"/>
                </a:solidFill>
              </a:rPr>
              <a:t>COSTOS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04800" y="5943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000" b="1">
                <a:solidFill>
                  <a:schemeClr val="tx2"/>
                </a:solidFill>
              </a:rPr>
              <a:t>Oriol Amat y Soldevila (1998). Contabilidad de Gestión y de Costes.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-533400" y="1295400"/>
            <a:ext cx="94488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 algn="just" eaLnBrk="0" hangingPunct="0"/>
            <a:r>
              <a:rPr lang="es-ES_tradnl" b="1" i="1">
                <a:solidFill>
                  <a:schemeClr val="tx2"/>
                </a:solidFill>
                <a:latin typeface="Arial" charset="0"/>
              </a:rPr>
              <a:t>“La contabilidad de dirección o gestión, plantea (...) la asignación eficiente de recursos, analizando  (...) las funciones de  producción (...) la de costos y el comportamiento de los mercados.  Su objetivo consiste en la maximización de beneficios”  (Mallo, 1988 :45)</a:t>
            </a:r>
          </a:p>
          <a:p>
            <a:pPr lvl="2" algn="just" eaLnBrk="0" hangingPunct="0"/>
            <a:endParaRPr lang="es-ES_tradnl" b="1" i="1">
              <a:solidFill>
                <a:schemeClr val="tx2"/>
              </a:solidFill>
              <a:latin typeface="Arial" charset="0"/>
            </a:endParaRPr>
          </a:p>
          <a:p>
            <a:pPr lvl="2" algn="just" eaLnBrk="0" hangingPunct="0"/>
            <a:r>
              <a:rPr lang="es-ES_tradnl" b="1" i="1">
                <a:solidFill>
                  <a:schemeClr val="tx2"/>
                </a:solidFill>
                <a:latin typeface="Arial" charset="0"/>
              </a:rPr>
              <a:t>“(...) orienta la búsqueda del conocimiento hacia la interpretación de los comportamientos en la circulación interna de valores dentro de las organizaciones y su objetivo esta vinculado (...) con la toma de decisiones, el planeamiento y el control de las unidades económicas en su conjunto y de las operaciones (...), tiene por (...) destinatarios al personal interno de la organización.” (Osorio, 1996 : 9).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s-ES_tradnl" sz="2800" b="1">
                <a:solidFill>
                  <a:srgbClr val="993300"/>
                </a:solidFill>
              </a:rPr>
              <a:t>AMPLITUD  DE LA CONTABILIDAD DE  GESTIÓN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28600" y="990600"/>
            <a:ext cx="8915400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" b="1">
                <a:solidFill>
                  <a:schemeClr val="tx2"/>
                </a:solidFill>
                <a:latin typeface="Arial" charset="0"/>
              </a:rPr>
              <a:t>Las técnicas de gestión, son los procedimientos utilizados para el uso óptimo de los recursos.</a:t>
            </a:r>
          </a:p>
          <a:p>
            <a:pPr eaLnBrk="0" hangingPunct="0"/>
            <a:endParaRPr lang="es-ES" b="1">
              <a:solidFill>
                <a:schemeClr val="tx2"/>
              </a:solidFill>
              <a:latin typeface="Arial" charset="0"/>
            </a:endParaRPr>
          </a:p>
          <a:p>
            <a:pPr lvl="2" algn="just" eaLnBrk="0" hangingPunct="0"/>
            <a:r>
              <a:rPr lang="es-ES_tradnl" b="1">
                <a:solidFill>
                  <a:schemeClr val="tx2"/>
                </a:solidFill>
                <a:latin typeface="Arial" charset="0"/>
              </a:rPr>
              <a:t>Algunas de estas técnicas son:</a:t>
            </a:r>
          </a:p>
          <a:p>
            <a:pPr lvl="2" algn="just" eaLnBrk="0" hangingPunct="0"/>
            <a:endParaRPr lang="es-ES_tradnl" b="1">
              <a:solidFill>
                <a:schemeClr val="tx2"/>
              </a:solidFill>
              <a:latin typeface="Arial" charset="0"/>
            </a:endParaRPr>
          </a:p>
          <a:p>
            <a:pPr lvl="2" algn="just" eaLnBrk="0" hangingPunct="0">
              <a:buFont typeface="Almanac MT" pitchFamily="2" charset="2"/>
              <a:buChar char="D"/>
            </a:pP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Justo a Tiempo</a:t>
            </a:r>
          </a:p>
          <a:p>
            <a:pPr lvl="2" algn="just" eaLnBrk="0" hangingPunct="0">
              <a:buFont typeface="Almanac MT" pitchFamily="2" charset="2"/>
              <a:buChar char="D"/>
            </a:pPr>
            <a:endParaRPr lang="es-ES_tradnl" sz="2200" b="1">
              <a:solidFill>
                <a:schemeClr val="tx2"/>
              </a:solidFill>
              <a:latin typeface="Arial" charset="0"/>
            </a:endParaRPr>
          </a:p>
          <a:p>
            <a:pPr lvl="2" algn="just" eaLnBrk="0" hangingPunct="0">
              <a:buFont typeface="Almanac MT" pitchFamily="2" charset="2"/>
              <a:buChar char="D"/>
            </a:pP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Costo por Objetivo</a:t>
            </a:r>
          </a:p>
          <a:p>
            <a:pPr lvl="2" algn="just" eaLnBrk="0" hangingPunct="0">
              <a:buFont typeface="Almanac MT" pitchFamily="2" charset="2"/>
              <a:buChar char="D"/>
            </a:pPr>
            <a:endParaRPr lang="es-ES_tradnl" sz="2200" b="1">
              <a:solidFill>
                <a:schemeClr val="tx2"/>
              </a:solidFill>
              <a:latin typeface="Arial" charset="0"/>
            </a:endParaRPr>
          </a:p>
          <a:p>
            <a:pPr lvl="2" algn="just" eaLnBrk="0" hangingPunct="0">
              <a:buFont typeface="Almanac MT" pitchFamily="2" charset="2"/>
              <a:buChar char="D"/>
            </a:pP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Teoría del Valor y la Cadena de Valor.</a:t>
            </a:r>
          </a:p>
          <a:p>
            <a:pPr lvl="2" algn="just" eaLnBrk="0" hangingPunct="0">
              <a:buFont typeface="Almanac MT" pitchFamily="2" charset="2"/>
              <a:buChar char="D"/>
            </a:pPr>
            <a:endParaRPr lang="es-ES_tradnl" sz="2200" b="1">
              <a:solidFill>
                <a:schemeClr val="tx2"/>
              </a:solidFill>
              <a:latin typeface="Arial" charset="0"/>
            </a:endParaRPr>
          </a:p>
          <a:p>
            <a:pPr lvl="2" algn="just" eaLnBrk="0" hangingPunct="0">
              <a:buFont typeface="Almanac MT" pitchFamily="2" charset="2"/>
              <a:buChar char="D"/>
            </a:pP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Costeo Basado en Actividades.</a:t>
            </a:r>
          </a:p>
          <a:p>
            <a:pPr lvl="2" algn="just" eaLnBrk="0" hangingPunct="0">
              <a:buFont typeface="Almanac MT" pitchFamily="2" charset="2"/>
              <a:buChar char="D"/>
            </a:pPr>
            <a:endParaRPr lang="es-ES_tradnl" sz="2200" b="1">
              <a:solidFill>
                <a:schemeClr val="tx2"/>
              </a:solidFill>
              <a:latin typeface="Arial" charset="0"/>
            </a:endParaRPr>
          </a:p>
          <a:p>
            <a:pPr lvl="2" algn="just" eaLnBrk="0" hangingPunct="0">
              <a:buFont typeface="Almanac MT" pitchFamily="2" charset="2"/>
              <a:buChar char="D"/>
            </a:pP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Administración Basada en Actividades.</a:t>
            </a:r>
          </a:p>
          <a:p>
            <a:pPr lvl="2" algn="just" eaLnBrk="0" hangingPunct="0">
              <a:buFont typeface="Almanac MT" pitchFamily="2" charset="2"/>
              <a:buChar char="D"/>
            </a:pPr>
            <a:endParaRPr lang="es-ES_tradnl" sz="2200" b="1">
              <a:solidFill>
                <a:schemeClr val="tx2"/>
              </a:solidFill>
              <a:latin typeface="Arial" charset="0"/>
            </a:endParaRPr>
          </a:p>
          <a:p>
            <a:pPr lvl="2" algn="just" eaLnBrk="0" hangingPunct="0">
              <a:buFont typeface="Almanac MT" pitchFamily="2" charset="2"/>
              <a:buChar char="D"/>
            </a:pPr>
            <a:r>
              <a:rPr lang="es-ES_tradnl" sz="2200" b="1">
                <a:solidFill>
                  <a:schemeClr val="tx2"/>
                </a:solidFill>
                <a:latin typeface="Arial" charset="0"/>
              </a:rPr>
              <a:t>Calidad Total,   y otras  (Osorio, 1996).</a:t>
            </a:r>
          </a:p>
          <a:p>
            <a:pPr eaLnBrk="0" hangingPunct="0"/>
            <a:r>
              <a:rPr lang="es-ES" sz="2200" b="1">
                <a:solidFill>
                  <a:schemeClr val="tx2"/>
                </a:solidFill>
                <a:latin typeface="Arial" charset="0"/>
              </a:rPr>
              <a:t> </a:t>
            </a:r>
            <a:endParaRPr lang="es-ES_tradnl" sz="22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s-ES_tradnl" sz="2800" b="1">
                <a:solidFill>
                  <a:srgbClr val="993300"/>
                </a:solidFill>
              </a:rPr>
              <a:t>TÉCNICAS   DE  LA  CONTABILIDAD DE GESTIÓN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7467600" y="3505200"/>
          <a:ext cx="1171575" cy="1228725"/>
        </p:xfrm>
        <a:graphic>
          <a:graphicData uri="http://schemas.openxmlformats.org/presentationml/2006/ole">
            <p:oleObj spid="_x0000_s8196" name="Imagen" r:id="rId3" imgW="2162160" imgH="2219400" progId="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7010400" y="2133600"/>
          <a:ext cx="1371600" cy="1371600"/>
        </p:xfrm>
        <a:graphic>
          <a:graphicData uri="http://schemas.openxmlformats.org/presentationml/2006/ole">
            <p:oleObj spid="_x0000_s8197" name="Imagen" r:id="rId4" imgW="1571760" imgH="182880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066800" y="533400"/>
            <a:ext cx="701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600" b="1">
                <a:solidFill>
                  <a:srgbClr val="993300"/>
                </a:solidFill>
              </a:rPr>
              <a:t>CONTABILIDAD DE COSTOS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895600" y="990600"/>
            <a:ext cx="6248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 eaLnBrk="0" hangingPunct="0"/>
            <a:r>
              <a:rPr lang="es-ES_tradnl" b="1" i="1">
                <a:solidFill>
                  <a:schemeClr val="tx2"/>
                </a:solidFill>
                <a:latin typeface="Arial" charset="0"/>
              </a:rPr>
              <a:t>“... sistema de información ... de la actividad productiva de la empresa, que es relevante y oportuna para  la planificación y control exigidas  por la gestión de la empresa en sus distintos niveles” (Saez, 1997 : 10)</a:t>
            </a:r>
            <a:endParaRPr lang="es-ES_tradnl" sz="2000" b="1">
              <a:solidFill>
                <a:schemeClr val="tx2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971800" y="3844925"/>
            <a:ext cx="61722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 eaLnBrk="0" hangingPunct="0"/>
            <a:r>
              <a:rPr lang="es-ES_tradnl" b="1" i="1">
                <a:solidFill>
                  <a:schemeClr val="tx2"/>
                </a:solidFill>
                <a:latin typeface="Arial" charset="0"/>
              </a:rPr>
              <a:t>“... sistema de información, que permite la valoración de los bienes y servicios derivados de la actividad productiva de la empresa, cumpliendo con los principios de contabilidad generalmente admitidos”  (Saez, 1997 : 10).</a:t>
            </a:r>
            <a:endParaRPr lang="es-ES_tradnl" b="1">
              <a:solidFill>
                <a:schemeClr val="tx2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81000" y="1066800"/>
            <a:ext cx="2209800" cy="1066800"/>
          </a:xfrm>
          <a:prstGeom prst="rect">
            <a:avLst/>
          </a:prstGeom>
          <a:noFill/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s-ES_tradnl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81000" y="1143000"/>
            <a:ext cx="228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 i="1">
                <a:solidFill>
                  <a:srgbClr val="C81704"/>
                </a:solidFill>
              </a:rPr>
              <a:t>ENFOQUE DE GESTIÓN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81000" y="3581400"/>
            <a:ext cx="2286000" cy="1066800"/>
          </a:xfrm>
          <a:prstGeom prst="rect">
            <a:avLst/>
          </a:prstGeom>
          <a:noFill/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s-ES_tradnl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81000" y="3733800"/>
            <a:ext cx="228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 i="1">
                <a:solidFill>
                  <a:srgbClr val="C81704"/>
                </a:solidFill>
              </a:rPr>
              <a:t>ENFOQUE FINANCIERO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2971800" y="1219200"/>
            <a:ext cx="4572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817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2971800" y="38100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C817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47700" y="7620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993300"/>
                </a:solidFill>
              </a:rPr>
              <a:t>LA CONTABILIDAD DE COSTOS, LA PLANEACIÓN Y  LA TOMA DE DECISIONES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3581400" cy="650875"/>
          </a:xfrm>
          <a:prstGeom prst="rect">
            <a:avLst/>
          </a:prstGeom>
          <a:solidFill>
            <a:schemeClr val="hlink"/>
          </a:solidFill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800" b="1">
                <a:solidFill>
                  <a:srgbClr val="AF1303"/>
                </a:solidFill>
              </a:rPr>
              <a:t>LA PLANEACIÓN Y LA TOMA DE DECISIONES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" y="3124200"/>
            <a:ext cx="4648200" cy="3062288"/>
          </a:xfrm>
          <a:prstGeom prst="rect">
            <a:avLst/>
          </a:prstGeom>
          <a:solidFill>
            <a:schemeClr val="hlink"/>
          </a:solidFill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35000"/>
              </a:spcBef>
            </a:pPr>
            <a:r>
              <a:rPr lang="es-ES_tradnl" sz="2000" b="1">
                <a:solidFill>
                  <a:srgbClr val="AF1303"/>
                </a:solidFill>
              </a:rPr>
              <a:t>¿Qué productos elaborar?</a:t>
            </a:r>
          </a:p>
          <a:p>
            <a:pPr algn="ctr" eaLnBrk="0" hangingPunct="0">
              <a:lnSpc>
                <a:spcPct val="85000"/>
              </a:lnSpc>
              <a:spcBef>
                <a:spcPct val="35000"/>
              </a:spcBef>
            </a:pPr>
            <a:r>
              <a:rPr lang="es-ES_tradnl" sz="2000" b="1">
                <a:solidFill>
                  <a:srgbClr val="AF1303"/>
                </a:solidFill>
              </a:rPr>
              <a:t>¿Cuál será el volumen de producción?</a:t>
            </a:r>
          </a:p>
          <a:p>
            <a:pPr algn="ctr" eaLnBrk="0" hangingPunct="0">
              <a:lnSpc>
                <a:spcPct val="85000"/>
              </a:lnSpc>
              <a:spcBef>
                <a:spcPct val="35000"/>
              </a:spcBef>
            </a:pPr>
            <a:r>
              <a:rPr lang="es-ES_tradnl" sz="2000" b="1">
                <a:solidFill>
                  <a:srgbClr val="AF1303"/>
                </a:solidFill>
              </a:rPr>
              <a:t>¿Qué precios fijar?</a:t>
            </a:r>
          </a:p>
          <a:p>
            <a:pPr algn="ctr" eaLnBrk="0" hangingPunct="0">
              <a:lnSpc>
                <a:spcPct val="85000"/>
              </a:lnSpc>
              <a:spcBef>
                <a:spcPct val="35000"/>
              </a:spcBef>
            </a:pPr>
            <a:r>
              <a:rPr lang="es-ES_tradnl" sz="2000" b="1">
                <a:solidFill>
                  <a:srgbClr val="AF1303"/>
                </a:solidFill>
              </a:rPr>
              <a:t>¿Vender o continuar procesando?</a:t>
            </a:r>
          </a:p>
          <a:p>
            <a:pPr algn="ctr" eaLnBrk="0" hangingPunct="0">
              <a:lnSpc>
                <a:spcPct val="85000"/>
              </a:lnSpc>
              <a:spcBef>
                <a:spcPct val="35000"/>
              </a:spcBef>
            </a:pPr>
            <a:r>
              <a:rPr lang="es-ES_tradnl" sz="2000" b="1">
                <a:solidFill>
                  <a:srgbClr val="AF1303"/>
                </a:solidFill>
              </a:rPr>
              <a:t>¿Qué materiales utilizar?</a:t>
            </a:r>
          </a:p>
          <a:p>
            <a:pPr algn="ctr" eaLnBrk="0" hangingPunct="0">
              <a:lnSpc>
                <a:spcPct val="85000"/>
              </a:lnSpc>
              <a:spcBef>
                <a:spcPct val="35000"/>
              </a:spcBef>
            </a:pPr>
            <a:r>
              <a:rPr lang="es-ES_tradnl" sz="2000" b="1">
                <a:solidFill>
                  <a:srgbClr val="AF1303"/>
                </a:solidFill>
              </a:rPr>
              <a:t>¿Producir o comprar una pieza?</a:t>
            </a:r>
          </a:p>
          <a:p>
            <a:pPr algn="ctr" eaLnBrk="0" hangingPunct="0">
              <a:lnSpc>
                <a:spcPct val="85000"/>
              </a:lnSpc>
              <a:spcBef>
                <a:spcPct val="35000"/>
              </a:spcBef>
            </a:pPr>
            <a:r>
              <a:rPr lang="es-ES_tradnl" sz="2000" b="1">
                <a:solidFill>
                  <a:srgbClr val="AF1303"/>
                </a:solidFill>
              </a:rPr>
              <a:t>¿Donde localizar la planta?</a:t>
            </a:r>
          </a:p>
          <a:p>
            <a:pPr algn="ctr" eaLnBrk="0" hangingPunct="0">
              <a:lnSpc>
                <a:spcPct val="85000"/>
              </a:lnSpc>
              <a:spcBef>
                <a:spcPct val="35000"/>
              </a:spcBef>
            </a:pPr>
            <a:r>
              <a:rPr lang="es-ES_tradnl" sz="2000" b="1">
                <a:solidFill>
                  <a:srgbClr val="AF1303"/>
                </a:solidFill>
              </a:rPr>
              <a:t>¿Eliminar la línea de productos?</a:t>
            </a:r>
          </a:p>
          <a:p>
            <a:pPr algn="ctr" eaLnBrk="0" hangingPunct="0">
              <a:lnSpc>
                <a:spcPct val="85000"/>
              </a:lnSpc>
              <a:spcBef>
                <a:spcPct val="35000"/>
              </a:spcBef>
            </a:pPr>
            <a:endParaRPr lang="es-ES_tradnl" sz="800" b="1">
              <a:solidFill>
                <a:srgbClr val="AF1303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257800" y="1828800"/>
            <a:ext cx="3657600" cy="863600"/>
          </a:xfrm>
          <a:prstGeom prst="rect">
            <a:avLst/>
          </a:prstGeom>
          <a:solidFill>
            <a:schemeClr val="hlink"/>
          </a:solidFill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000" b="1">
                <a:solidFill>
                  <a:srgbClr val="AF1303"/>
                </a:solidFill>
              </a:rPr>
              <a:t>Presupuestos.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2000" b="1">
                <a:solidFill>
                  <a:srgbClr val="AF1303"/>
                </a:solidFill>
              </a:rPr>
              <a:t>Modelo Costo Volumen utilidad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172200" y="4572000"/>
            <a:ext cx="2667000" cy="1609725"/>
          </a:xfrm>
          <a:prstGeom prst="rect">
            <a:avLst/>
          </a:prstGeom>
          <a:solidFill>
            <a:schemeClr val="hlink"/>
          </a:solidFill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2200" b="1">
                <a:solidFill>
                  <a:srgbClr val="AF1303"/>
                </a:solidFill>
              </a:rPr>
              <a:t>Datos Históricos.</a:t>
            </a:r>
          </a:p>
          <a:p>
            <a:pPr eaLnBrk="0" hangingPunct="0">
              <a:spcBef>
                <a:spcPct val="50000"/>
              </a:spcBef>
            </a:pPr>
            <a:r>
              <a:rPr lang="es-ES_tradnl" sz="2200" b="1">
                <a:solidFill>
                  <a:srgbClr val="AF1303"/>
                </a:solidFill>
              </a:rPr>
              <a:t>En otras disciplinas: mercadeo, finanzas, estadística, etc.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4191000" y="19812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rgbClr val="AF130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7010400" y="2895600"/>
            <a:ext cx="609600" cy="1295400"/>
          </a:xfrm>
          <a:prstGeom prst="downArrow">
            <a:avLst>
              <a:gd name="adj1" fmla="val 50000"/>
              <a:gd name="adj2" fmla="val 53125"/>
            </a:avLst>
          </a:prstGeom>
          <a:solidFill>
            <a:srgbClr val="AF130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1828800" y="25908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AF130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5029200" y="4953000"/>
            <a:ext cx="990600" cy="533400"/>
          </a:xfrm>
          <a:prstGeom prst="leftArrow">
            <a:avLst>
              <a:gd name="adj1" fmla="val 50000"/>
              <a:gd name="adj2" fmla="val 46429"/>
            </a:avLst>
          </a:prstGeom>
          <a:solidFill>
            <a:srgbClr val="AF130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47700" y="3810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b="1">
                <a:solidFill>
                  <a:srgbClr val="993300"/>
                </a:solidFill>
              </a:rPr>
              <a:t>LA CONTABILIDAD DE COSTOS    Y EL CONTROL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2667000" cy="788988"/>
          </a:xfrm>
          <a:prstGeom prst="rect">
            <a:avLst/>
          </a:prstGeom>
          <a:solidFill>
            <a:schemeClr val="hlink"/>
          </a:solidFill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800" b="1">
                <a:solidFill>
                  <a:srgbClr val="AF1303"/>
                </a:solidFill>
              </a:rPr>
              <a:t>PLANES  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_tradnl" sz="1800" b="1">
                <a:solidFill>
                  <a:srgbClr val="AF1303"/>
                </a:solidFill>
              </a:rPr>
              <a:t>“  PRESUPUESTOS “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562600" y="914400"/>
            <a:ext cx="3276600" cy="788988"/>
          </a:xfrm>
          <a:prstGeom prst="rect">
            <a:avLst/>
          </a:prstGeom>
          <a:solidFill>
            <a:schemeClr val="hlink"/>
          </a:solidFill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800" b="1">
                <a:solidFill>
                  <a:srgbClr val="AF1303"/>
                </a:solidFill>
              </a:rPr>
              <a:t>RESULTADOS  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_tradnl" sz="1800" b="1">
                <a:solidFill>
                  <a:srgbClr val="AF1303"/>
                </a:solidFill>
              </a:rPr>
              <a:t>“ INFORMES DE COSTOS ”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514600" y="2514600"/>
            <a:ext cx="3810000" cy="376238"/>
          </a:xfrm>
          <a:prstGeom prst="rect">
            <a:avLst/>
          </a:prstGeom>
          <a:solidFill>
            <a:schemeClr val="hlink"/>
          </a:solidFill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800" b="1">
                <a:solidFill>
                  <a:srgbClr val="AF1303"/>
                </a:solidFill>
              </a:rPr>
              <a:t>ANÁLISIS  DE  DESVIACIONES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3352800" y="1219200"/>
            <a:ext cx="1752600" cy="381000"/>
          </a:xfrm>
          <a:prstGeom prst="leftRightArrow">
            <a:avLst>
              <a:gd name="adj1" fmla="val 50000"/>
              <a:gd name="adj2" fmla="val 92000"/>
            </a:avLst>
          </a:prstGeom>
          <a:solidFill>
            <a:srgbClr val="AF130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4114800" y="1676400"/>
            <a:ext cx="304800" cy="685800"/>
          </a:xfrm>
          <a:prstGeom prst="downArrow">
            <a:avLst>
              <a:gd name="adj1" fmla="val 50000"/>
              <a:gd name="adj2" fmla="val 56250"/>
            </a:avLst>
          </a:prstGeom>
          <a:solidFill>
            <a:srgbClr val="AF130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438400" y="3276600"/>
            <a:ext cx="4038600" cy="320675"/>
          </a:xfrm>
          <a:prstGeom prst="rect">
            <a:avLst/>
          </a:prstGeom>
          <a:solidFill>
            <a:schemeClr val="hlink"/>
          </a:solidFill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35000"/>
              </a:spcBef>
            </a:pPr>
            <a:r>
              <a:rPr lang="es-ES_tradnl" sz="1800" b="1">
                <a:solidFill>
                  <a:srgbClr val="AF1303"/>
                </a:solidFill>
              </a:rPr>
              <a:t>INVESTIGACIÓN DE LAS CAUSAS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28600" y="3962400"/>
            <a:ext cx="2895600" cy="376238"/>
          </a:xfrm>
          <a:prstGeom prst="rect">
            <a:avLst/>
          </a:prstGeom>
          <a:solidFill>
            <a:schemeClr val="hlink"/>
          </a:solidFill>
          <a:ln w="9525">
            <a:solidFill>
              <a:srgbClr val="C8170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1800" b="1">
                <a:solidFill>
                  <a:srgbClr val="AF1303"/>
                </a:solidFill>
              </a:rPr>
              <a:t>RETROALIMENTACIÓN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3733800" y="3657600"/>
            <a:ext cx="457200" cy="685800"/>
          </a:xfrm>
          <a:prstGeom prst="curvedLeftArrow">
            <a:avLst>
              <a:gd name="adj1" fmla="val 30000"/>
              <a:gd name="adj2" fmla="val 60000"/>
              <a:gd name="adj3" fmla="val 33333"/>
            </a:avLst>
          </a:prstGeom>
          <a:solidFill>
            <a:srgbClr val="AF130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1371600" y="2057400"/>
            <a:ext cx="381000" cy="15240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AF130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81000" y="4876800"/>
            <a:ext cx="87630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es-ES_tradnl" b="1" u="sng" dirty="0">
                <a:solidFill>
                  <a:srgbClr val="AF1303"/>
                </a:solidFill>
              </a:rPr>
              <a:t>La Contabilidad de Costos Facilita</a:t>
            </a:r>
            <a:r>
              <a:rPr lang="es-ES_tradnl" b="1" dirty="0">
                <a:solidFill>
                  <a:srgbClr val="AF1303"/>
                </a:solidFill>
              </a:rPr>
              <a:t>: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es-ES_tradnl" b="1" dirty="0">
                <a:solidFill>
                  <a:srgbClr val="AF1303"/>
                </a:solidFill>
              </a:rPr>
              <a:t>La evaluación de la eficiencia y eficacia del uso de los recursos.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es-ES_tradnl" b="1" dirty="0">
                <a:solidFill>
                  <a:srgbClr val="AF1303"/>
                </a:solidFill>
              </a:rPr>
              <a:t>La motivación para el logro de los objetivos.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es-ES_tradnl" b="1" dirty="0">
                <a:solidFill>
                  <a:srgbClr val="AF1303"/>
                </a:solidFill>
              </a:rPr>
              <a:t>La reducción de costos.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es-ES_tradnl" b="1" dirty="0">
                <a:solidFill>
                  <a:srgbClr val="AF1303"/>
                </a:solidFill>
              </a:rPr>
              <a:t>La adopción de medidas correctivas.</a:t>
            </a:r>
          </a:p>
          <a:p>
            <a:pPr eaLnBrk="0" hangingPunct="0">
              <a:lnSpc>
                <a:spcPct val="80000"/>
              </a:lnSpc>
              <a:spcBef>
                <a:spcPct val="30000"/>
              </a:spcBef>
            </a:pPr>
            <a:endParaRPr lang="es-ES_tradnl" b="1" dirty="0">
              <a:solidFill>
                <a:srgbClr val="AF1303"/>
              </a:solidFill>
            </a:endParaRP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4114800" y="2971800"/>
            <a:ext cx="2286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AF130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7010400" y="2133600"/>
          <a:ext cx="1371600" cy="2895600"/>
        </p:xfrm>
        <a:graphic>
          <a:graphicData uri="http://schemas.openxmlformats.org/presentationml/2006/ole">
            <p:oleObj spid="_x0000_s11278" name="Imagen" r:id="rId3" imgW="2847960" imgH="4286160" progId="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</TotalTime>
  <Words>1231</Words>
  <Application>Microsoft PowerPoint</Application>
  <PresentationFormat>Presentación en pantalla (4:3)</PresentationFormat>
  <Paragraphs>203</Paragraphs>
  <Slides>22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Concurrencia</vt:lpstr>
      <vt:lpstr>Imagen</vt:lpstr>
      <vt:lpstr>Documento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lud</dc:creator>
  <cp:lastModifiedBy>lud</cp:lastModifiedBy>
  <cp:revision>6</cp:revision>
  <dcterms:created xsi:type="dcterms:W3CDTF">2010-06-17T06:27:55Z</dcterms:created>
  <dcterms:modified xsi:type="dcterms:W3CDTF">2010-06-18T04:31:38Z</dcterms:modified>
</cp:coreProperties>
</file>