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9" r:id="rId14"/>
    <p:sldId id="268"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B9C0"/>
    <a:srgbClr val="FCE9DE"/>
    <a:srgbClr val="EAF0F0"/>
    <a:srgbClr val="FEE1DC"/>
    <a:srgbClr val="CCCC00"/>
    <a:srgbClr val="CCFF33"/>
    <a:srgbClr val="E6DF40"/>
    <a:srgbClr val="E6E240"/>
    <a:srgbClr val="99FF33"/>
    <a:srgbClr val="F9B42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1" d="100"/>
          <a:sy n="61" d="100"/>
        </p:scale>
        <p:origin x="-96" y="-24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DBB4D2-A017-4FC5-BFE6-EB3B1E264A5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ES"/>
        </a:p>
      </dgm:t>
    </dgm:pt>
    <dgm:pt modelId="{FB648FAB-C0CD-4A91-8954-2F74992E382B}">
      <dgm:prSet custT="1"/>
      <dgm:spPr/>
      <dgm:t>
        <a:bodyPr/>
        <a:lstStyle/>
        <a:p>
          <a:r>
            <a:rPr lang="es-ES" sz="6500" dirty="0">
              <a:solidFill>
                <a:srgbClr val="00B050"/>
              </a:solidFill>
            </a:rPr>
            <a:t/>
          </a:r>
          <a:br>
            <a:rPr lang="es-ES" sz="6500" dirty="0">
              <a:solidFill>
                <a:srgbClr val="00B050"/>
              </a:solidFill>
            </a:rPr>
          </a:br>
          <a:r>
            <a:rPr lang="es-ES" sz="3200" b="1" dirty="0" smtClean="0">
              <a:solidFill>
                <a:srgbClr val="00B050"/>
              </a:solidFill>
            </a:rPr>
            <a:t>EL JUEGO</a:t>
          </a:r>
        </a:p>
        <a:p>
          <a:r>
            <a:rPr lang="es-ES" sz="3200" b="1" dirty="0" smtClean="0">
              <a:solidFill>
                <a:srgbClr val="00B050"/>
              </a:solidFill>
            </a:rPr>
            <a:t>LA MOTRICIDAD</a:t>
          </a:r>
        </a:p>
        <a:p>
          <a:r>
            <a:rPr lang="es-ES" sz="3200" b="1" dirty="0" smtClean="0">
              <a:solidFill>
                <a:srgbClr val="00B050"/>
              </a:solidFill>
            </a:rPr>
            <a:t>LA COMUNICACIÒN</a:t>
          </a:r>
        </a:p>
        <a:p>
          <a:r>
            <a:rPr lang="es-ES" sz="3200" b="1" dirty="0" smtClean="0">
              <a:solidFill>
                <a:srgbClr val="00B050"/>
              </a:solidFill>
            </a:rPr>
            <a:t>LOS APRENDIZAJE</a:t>
          </a:r>
          <a:r>
            <a:rPr lang="es-ES" sz="3200" dirty="0" smtClean="0">
              <a:solidFill>
                <a:srgbClr val="00B050"/>
              </a:solidFill>
            </a:rPr>
            <a:t>S</a:t>
          </a:r>
          <a:endParaRPr lang="es-ES" sz="3200" dirty="0">
            <a:solidFill>
              <a:srgbClr val="00B050"/>
            </a:solidFill>
          </a:endParaRPr>
        </a:p>
      </dgm:t>
    </dgm:pt>
    <dgm:pt modelId="{B039FFB0-7D96-43AB-BA0A-912D890C3210}" type="parTrans" cxnId="{3A5E9DF5-AA92-4AB8-9219-82381384525F}">
      <dgm:prSet/>
      <dgm:spPr/>
      <dgm:t>
        <a:bodyPr/>
        <a:lstStyle/>
        <a:p>
          <a:endParaRPr lang="es-ES"/>
        </a:p>
      </dgm:t>
    </dgm:pt>
    <dgm:pt modelId="{6884D23A-2102-4DFC-A0B8-5964A82B85BB}" type="sibTrans" cxnId="{3A5E9DF5-AA92-4AB8-9219-82381384525F}">
      <dgm:prSet/>
      <dgm:spPr/>
      <dgm:t>
        <a:bodyPr/>
        <a:lstStyle/>
        <a:p>
          <a:endParaRPr lang="es-ES"/>
        </a:p>
      </dgm:t>
    </dgm:pt>
    <dgm:pt modelId="{12CB38CD-B781-471A-8F47-4E3E021F334A}" type="pres">
      <dgm:prSet presAssocID="{39DBB4D2-A017-4FC5-BFE6-EB3B1E264A54}" presName="diagram" presStyleCnt="0">
        <dgm:presLayoutVars>
          <dgm:dir/>
          <dgm:resizeHandles val="exact"/>
        </dgm:presLayoutVars>
      </dgm:prSet>
      <dgm:spPr/>
    </dgm:pt>
    <dgm:pt modelId="{9B07BC5E-337A-4265-93F0-D0394D28BEE9}" type="pres">
      <dgm:prSet presAssocID="{FB648FAB-C0CD-4A91-8954-2F74992E382B}" presName="node" presStyleLbl="node1" presStyleIdx="0" presStyleCnt="1" custScaleX="59963" custLinFactNeighborX="23157" custLinFactNeighborY="-8769">
        <dgm:presLayoutVars>
          <dgm:bulletEnabled val="1"/>
        </dgm:presLayoutVars>
      </dgm:prSet>
      <dgm:spPr/>
      <dgm:t>
        <a:bodyPr/>
        <a:lstStyle/>
        <a:p>
          <a:endParaRPr lang="es-ES"/>
        </a:p>
      </dgm:t>
    </dgm:pt>
  </dgm:ptLst>
  <dgm:cxnLst>
    <dgm:cxn modelId="{0D91EC56-37C1-49B4-9D3F-9D97083D812A}" type="presOf" srcId="{FB648FAB-C0CD-4A91-8954-2F74992E382B}" destId="{9B07BC5E-337A-4265-93F0-D0394D28BEE9}" srcOrd="0" destOrd="0" presId="urn:microsoft.com/office/officeart/2005/8/layout/default"/>
    <dgm:cxn modelId="{3A5E9DF5-AA92-4AB8-9219-82381384525F}" srcId="{39DBB4D2-A017-4FC5-BFE6-EB3B1E264A54}" destId="{FB648FAB-C0CD-4A91-8954-2F74992E382B}" srcOrd="0" destOrd="0" parTransId="{B039FFB0-7D96-43AB-BA0A-912D890C3210}" sibTransId="{6884D23A-2102-4DFC-A0B8-5964A82B85BB}"/>
    <dgm:cxn modelId="{5F9089FE-89E8-485C-9886-89EE4DA46604}" type="presOf" srcId="{39DBB4D2-A017-4FC5-BFE6-EB3B1E264A54}" destId="{12CB38CD-B781-471A-8F47-4E3E021F334A}" srcOrd="0" destOrd="0" presId="urn:microsoft.com/office/officeart/2005/8/layout/default"/>
    <dgm:cxn modelId="{4B9C381B-71D4-45ED-A375-4CDBE872393B}" type="presParOf" srcId="{12CB38CD-B781-471A-8F47-4E3E021F334A}" destId="{9B07BC5E-337A-4265-93F0-D0394D28BEE9}" srcOrd="0" destOrd="0" presId="urn:microsoft.com/office/officeart/2005/8/layout/default"/>
  </dgm:cxnLst>
  <dgm:bg/>
  <dgm:whole/>
</dgm:dataModel>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63CF6831-91E5-4201-8037-E650024E9FC6}" type="datetimeFigureOut">
              <a:rPr lang="es-ES" smtClean="0"/>
              <a:pPr/>
              <a:t>25/06/2010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4E16E2C-372F-43DA-9E45-C6C7D84417E5}"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3CF6831-91E5-4201-8037-E650024E9FC6}" type="datetimeFigureOut">
              <a:rPr lang="es-ES" smtClean="0"/>
              <a:pPr/>
              <a:t>25/06/2010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4E16E2C-372F-43DA-9E45-C6C7D84417E5}"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3CF6831-91E5-4201-8037-E650024E9FC6}" type="datetimeFigureOut">
              <a:rPr lang="es-ES" smtClean="0"/>
              <a:pPr/>
              <a:t>25/06/2010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4E16E2C-372F-43DA-9E45-C6C7D84417E5}"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3CF6831-91E5-4201-8037-E650024E9FC6}" type="datetimeFigureOut">
              <a:rPr lang="es-ES" smtClean="0"/>
              <a:pPr/>
              <a:t>25/06/2010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4E16E2C-372F-43DA-9E45-C6C7D84417E5}"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3CF6831-91E5-4201-8037-E650024E9FC6}" type="datetimeFigureOut">
              <a:rPr lang="es-ES" smtClean="0"/>
              <a:pPr/>
              <a:t>25/06/2010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4E16E2C-372F-43DA-9E45-C6C7D84417E5}"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63CF6831-91E5-4201-8037-E650024E9FC6}" type="datetimeFigureOut">
              <a:rPr lang="es-ES" smtClean="0"/>
              <a:pPr/>
              <a:t>25/06/2010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4E16E2C-372F-43DA-9E45-C6C7D84417E5}"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63CF6831-91E5-4201-8037-E650024E9FC6}" type="datetimeFigureOut">
              <a:rPr lang="es-ES" smtClean="0"/>
              <a:pPr/>
              <a:t>25/06/2010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4E16E2C-372F-43DA-9E45-C6C7D84417E5}"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3CF6831-91E5-4201-8037-E650024E9FC6}" type="datetimeFigureOut">
              <a:rPr lang="es-ES" smtClean="0"/>
              <a:pPr/>
              <a:t>25/06/2010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4E16E2C-372F-43DA-9E45-C6C7D84417E5}"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3CF6831-91E5-4201-8037-E650024E9FC6}" type="datetimeFigureOut">
              <a:rPr lang="es-ES" smtClean="0"/>
              <a:pPr/>
              <a:t>25/06/2010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4E16E2C-372F-43DA-9E45-C6C7D84417E5}"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3CF6831-91E5-4201-8037-E650024E9FC6}" type="datetimeFigureOut">
              <a:rPr lang="es-ES" smtClean="0"/>
              <a:pPr/>
              <a:t>25/06/2010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4E16E2C-372F-43DA-9E45-C6C7D84417E5}"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3CF6831-91E5-4201-8037-E650024E9FC6}" type="datetimeFigureOut">
              <a:rPr lang="es-ES" smtClean="0"/>
              <a:pPr/>
              <a:t>25/06/2010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4E16E2C-372F-43DA-9E45-C6C7D84417E5}"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3399"/>
            </a:gs>
            <a:gs pos="25000">
              <a:srgbClr val="FF6633"/>
            </a:gs>
            <a:gs pos="50000">
              <a:srgbClr val="FFFF00"/>
            </a:gs>
            <a:gs pos="75000">
              <a:srgbClr val="01A78F"/>
            </a:gs>
            <a:gs pos="100000">
              <a:srgbClr val="3366FF"/>
            </a:gs>
          </a:gsLst>
          <a:lin ang="54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CF6831-91E5-4201-8037-E650024E9FC6}" type="datetimeFigureOut">
              <a:rPr lang="es-ES" smtClean="0"/>
              <a:pPr/>
              <a:t>25/06/2010</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E16E2C-372F-43DA-9E45-C6C7D84417E5}"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1285860"/>
            <a:ext cx="8229600" cy="5572140"/>
          </a:xfrm>
        </p:spPr>
        <p:txBody>
          <a:bodyPr>
            <a:noAutofit/>
          </a:bodyPr>
          <a:lstStyle/>
          <a:p>
            <a:r>
              <a:rPr lang="es-ES" sz="2400" dirty="0" smtClean="0"/>
              <a:t/>
            </a:r>
            <a:br>
              <a:rPr lang="es-ES" sz="2400" dirty="0" smtClean="0"/>
            </a:br>
            <a:r>
              <a:rPr lang="es-ES" sz="2400" dirty="0" smtClean="0"/>
              <a:t/>
            </a:r>
            <a:br>
              <a:rPr lang="es-ES" sz="2400" dirty="0" smtClean="0"/>
            </a:br>
            <a:r>
              <a:rPr lang="es-ES" sz="2800" b="1" i="1" dirty="0" smtClean="0">
                <a:solidFill>
                  <a:schemeClr val="bg1"/>
                </a:solidFill>
              </a:rPr>
              <a:t>UNIVERSIDAD TECNOLOGICA OTEIMA</a:t>
            </a:r>
            <a:br>
              <a:rPr lang="es-ES" sz="2800" b="1" i="1" dirty="0" smtClean="0">
                <a:solidFill>
                  <a:schemeClr val="bg1"/>
                </a:solidFill>
              </a:rPr>
            </a:br>
            <a:r>
              <a:rPr lang="es-ES" sz="2800" b="1" i="1" dirty="0" smtClean="0">
                <a:solidFill>
                  <a:schemeClr val="bg1"/>
                </a:solidFill>
              </a:rPr>
              <a:t/>
            </a:r>
            <a:br>
              <a:rPr lang="es-ES" sz="2800" b="1" i="1" dirty="0" smtClean="0">
                <a:solidFill>
                  <a:schemeClr val="bg1"/>
                </a:solidFill>
              </a:rPr>
            </a:br>
            <a:r>
              <a:rPr lang="es-ES" sz="2800" b="1" i="1" dirty="0" smtClean="0">
                <a:solidFill>
                  <a:schemeClr val="bg1"/>
                </a:solidFill>
              </a:rPr>
              <a:t>DOCENCIA SUPERIOR</a:t>
            </a:r>
            <a:br>
              <a:rPr lang="es-ES" sz="2800" b="1" i="1" dirty="0" smtClean="0">
                <a:solidFill>
                  <a:schemeClr val="bg1"/>
                </a:solidFill>
              </a:rPr>
            </a:br>
            <a:r>
              <a:rPr lang="es-ES" sz="2800" b="1" i="1" dirty="0" smtClean="0">
                <a:solidFill>
                  <a:schemeClr val="bg1"/>
                </a:solidFill>
              </a:rPr>
              <a:t/>
            </a:r>
            <a:br>
              <a:rPr lang="es-ES" sz="2800" b="1" i="1" dirty="0" smtClean="0">
                <a:solidFill>
                  <a:schemeClr val="bg1"/>
                </a:solidFill>
              </a:rPr>
            </a:br>
            <a:r>
              <a:rPr lang="es-ES" sz="2800" b="1" i="1" dirty="0" smtClean="0">
                <a:solidFill>
                  <a:schemeClr val="bg1"/>
                </a:solidFill>
              </a:rPr>
              <a:t>PROFESOR: SANTIAGO QUINTERO</a:t>
            </a:r>
            <a:br>
              <a:rPr lang="es-ES" sz="2800" b="1" i="1" dirty="0" smtClean="0">
                <a:solidFill>
                  <a:schemeClr val="bg1"/>
                </a:solidFill>
              </a:rPr>
            </a:br>
            <a:r>
              <a:rPr lang="es-ES" sz="2800" b="1" i="1" dirty="0" smtClean="0">
                <a:solidFill>
                  <a:schemeClr val="bg1"/>
                </a:solidFill>
              </a:rPr>
              <a:t/>
            </a:r>
            <a:br>
              <a:rPr lang="es-ES" sz="2800" b="1" i="1" dirty="0" smtClean="0">
                <a:solidFill>
                  <a:schemeClr val="bg1"/>
                </a:solidFill>
              </a:rPr>
            </a:br>
            <a:r>
              <a:rPr lang="es-ES" sz="2800" b="1" i="1" dirty="0" smtClean="0">
                <a:solidFill>
                  <a:schemeClr val="bg1"/>
                </a:solidFill>
              </a:rPr>
              <a:t>COMUNICACIÒN Y TECNOLOGÌA EDUCATIVA</a:t>
            </a:r>
            <a:br>
              <a:rPr lang="es-ES" sz="2800" b="1" i="1" dirty="0" smtClean="0">
                <a:solidFill>
                  <a:schemeClr val="bg1"/>
                </a:solidFill>
              </a:rPr>
            </a:br>
            <a:r>
              <a:rPr lang="es-ES" sz="2800" b="1" i="1" dirty="0" smtClean="0">
                <a:solidFill>
                  <a:schemeClr val="bg1"/>
                </a:solidFill>
              </a:rPr>
              <a:t/>
            </a:r>
            <a:br>
              <a:rPr lang="es-ES" sz="2800" b="1" i="1" dirty="0" smtClean="0">
                <a:solidFill>
                  <a:schemeClr val="bg1"/>
                </a:solidFill>
              </a:rPr>
            </a:br>
            <a:r>
              <a:rPr lang="es-ES" sz="2800" b="1" i="1" dirty="0" smtClean="0">
                <a:solidFill>
                  <a:schemeClr val="bg1"/>
                </a:solidFill>
              </a:rPr>
              <a:t>“LA EDUCACIÒN PREESCOLAR”</a:t>
            </a:r>
            <a:br>
              <a:rPr lang="es-ES" sz="2800" b="1" i="1" dirty="0" smtClean="0">
                <a:solidFill>
                  <a:schemeClr val="bg1"/>
                </a:solidFill>
              </a:rPr>
            </a:br>
            <a:r>
              <a:rPr lang="es-ES" sz="2800" b="1" i="1" dirty="0" smtClean="0">
                <a:solidFill>
                  <a:schemeClr val="bg1"/>
                </a:solidFill>
              </a:rPr>
              <a:t/>
            </a:r>
            <a:br>
              <a:rPr lang="es-ES" sz="2800" b="1" i="1" dirty="0" smtClean="0">
                <a:solidFill>
                  <a:schemeClr val="bg1"/>
                </a:solidFill>
              </a:rPr>
            </a:br>
            <a:r>
              <a:rPr lang="es-ES" sz="2800" b="1" i="1" dirty="0" smtClean="0">
                <a:solidFill>
                  <a:schemeClr val="bg1"/>
                </a:solidFill>
              </a:rPr>
              <a:t>ELABORADO POR: MARÌA CRISTINA MORALES</a:t>
            </a:r>
            <a:r>
              <a:rPr lang="es-ES" sz="3200" b="1" dirty="0" smtClean="0">
                <a:solidFill>
                  <a:schemeClr val="bg1"/>
                </a:solidFill>
              </a:rPr>
              <a:t/>
            </a:r>
            <a:br>
              <a:rPr lang="es-ES" sz="3200" b="1" dirty="0" smtClean="0">
                <a:solidFill>
                  <a:schemeClr val="bg1"/>
                </a:solidFill>
              </a:rPr>
            </a:br>
            <a:r>
              <a:rPr lang="es-ES" sz="3200" dirty="0" smtClean="0"/>
              <a:t/>
            </a:r>
            <a:br>
              <a:rPr lang="es-ES" sz="3200" dirty="0" smtClean="0"/>
            </a:br>
            <a:r>
              <a:rPr lang="es-ES" sz="2400" dirty="0" smtClean="0"/>
              <a:t/>
            </a:r>
            <a:br>
              <a:rPr lang="es-ES" sz="2400" dirty="0" smtClean="0"/>
            </a:br>
            <a:r>
              <a:rPr lang="es-ES" sz="2400" dirty="0" smtClean="0"/>
              <a:t/>
            </a:r>
            <a:br>
              <a:rPr lang="es-ES" sz="2400" dirty="0" smtClean="0"/>
            </a:br>
            <a:r>
              <a:rPr lang="es-ES" sz="2400" dirty="0" smtClean="0"/>
              <a:t/>
            </a:r>
            <a:br>
              <a:rPr lang="es-ES" sz="2400" dirty="0" smtClean="0"/>
            </a:br>
            <a:endParaRPr lang="es-ES" sz="2400" dirty="0"/>
          </a:p>
        </p:txBody>
      </p:sp>
      <p:pic>
        <p:nvPicPr>
          <p:cNvPr id="1026" name="profile_pic" descr="Universidad Tecnologica Oteima (Alumnos)"/>
          <p:cNvPicPr>
            <a:picLocks noChangeAspect="1" noChangeArrowheads="1"/>
          </p:cNvPicPr>
          <p:nvPr/>
        </p:nvPicPr>
        <p:blipFill>
          <a:blip r:embed="rId2"/>
          <a:srcRect/>
          <a:stretch>
            <a:fillRect/>
          </a:stretch>
        </p:blipFill>
        <p:spPr bwMode="auto">
          <a:xfrm>
            <a:off x="285720" y="357166"/>
            <a:ext cx="1247775" cy="1485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8596" y="285728"/>
            <a:ext cx="4572000" cy="830997"/>
          </a:xfrm>
          <a:prstGeom prst="rect">
            <a:avLst/>
          </a:prstGeom>
        </p:spPr>
        <p:txBody>
          <a:bodyPr wrap="square">
            <a:spAutoFit/>
          </a:bodyPr>
          <a:lstStyle/>
          <a:p>
            <a:r>
              <a:rPr lang="es-ES" sz="2400" b="1" dirty="0" smtClean="0">
                <a:solidFill>
                  <a:srgbClr val="00B050"/>
                </a:solidFill>
              </a:rPr>
              <a:t>DISEÑO CURRICULAR DE LA  EDUCACIÓN INICIAL</a:t>
            </a:r>
            <a:endParaRPr lang="es-ES" sz="2400" dirty="0">
              <a:solidFill>
                <a:srgbClr val="00B050"/>
              </a:solidFill>
            </a:endParaRPr>
          </a:p>
        </p:txBody>
      </p:sp>
      <p:sp>
        <p:nvSpPr>
          <p:cNvPr id="3" name="2 Rectángulo"/>
          <p:cNvSpPr/>
          <p:nvPr/>
        </p:nvSpPr>
        <p:spPr>
          <a:xfrm>
            <a:off x="4572000" y="357166"/>
            <a:ext cx="4214826" cy="6555641"/>
          </a:xfrm>
          <a:prstGeom prst="rect">
            <a:avLst/>
          </a:prstGeom>
        </p:spPr>
        <p:txBody>
          <a:bodyPr wrap="square">
            <a:spAutoFit/>
          </a:bodyPr>
          <a:lstStyle/>
          <a:p>
            <a:pPr algn="just"/>
            <a:r>
              <a:rPr lang="es-ES" sz="2000" dirty="0" smtClean="0">
                <a:solidFill>
                  <a:schemeClr val="bg1"/>
                </a:solidFill>
              </a:rPr>
              <a:t>Dirigido a niños y niñas de 0-2 años.</a:t>
            </a:r>
          </a:p>
          <a:p>
            <a:pPr algn="just"/>
            <a:r>
              <a:rPr lang="es-ES" sz="2000" b="1" dirty="0" smtClean="0">
                <a:solidFill>
                  <a:schemeClr val="bg1"/>
                </a:solidFill>
              </a:rPr>
              <a:t>Atención Integral:</a:t>
            </a:r>
          </a:p>
          <a:p>
            <a:pPr algn="just"/>
            <a:r>
              <a:rPr lang="es-ES" sz="2000" dirty="0" smtClean="0">
                <a:solidFill>
                  <a:schemeClr val="bg1"/>
                </a:solidFill>
              </a:rPr>
              <a:t>Necesidades básicas de cuidado y protección: afecto, movimiento, juego, salud, higiene y alimentación.</a:t>
            </a:r>
          </a:p>
          <a:p>
            <a:pPr algn="just"/>
            <a:r>
              <a:rPr lang="es-ES" sz="2000" b="1" dirty="0" smtClean="0">
                <a:solidFill>
                  <a:schemeClr val="bg1"/>
                </a:solidFill>
              </a:rPr>
              <a:t>Necesidades de desarrollo y </a:t>
            </a:r>
            <a:r>
              <a:rPr lang="es-ES" sz="2000" b="1" dirty="0" smtClean="0">
                <a:solidFill>
                  <a:schemeClr val="bg1"/>
                </a:solidFill>
              </a:rPr>
              <a:t>aprendizaje</a:t>
            </a:r>
          </a:p>
          <a:p>
            <a:pPr algn="just"/>
            <a:r>
              <a:rPr lang="es-ES" sz="2000" dirty="0" smtClean="0">
                <a:solidFill>
                  <a:schemeClr val="bg1"/>
                </a:solidFill>
              </a:rPr>
              <a:t> </a:t>
            </a:r>
            <a:r>
              <a:rPr lang="es-ES" sz="2000" b="1" dirty="0" smtClean="0">
                <a:solidFill>
                  <a:schemeClr val="bg1"/>
                </a:solidFill>
              </a:rPr>
              <a:t>A </a:t>
            </a:r>
            <a:r>
              <a:rPr lang="es-ES" sz="2000" b="1" dirty="0" smtClean="0">
                <a:solidFill>
                  <a:schemeClr val="bg1"/>
                </a:solidFill>
              </a:rPr>
              <a:t>través de 3 áreas trabajadas de manera global:</a:t>
            </a:r>
          </a:p>
          <a:p>
            <a:pPr lvl="1" algn="just"/>
            <a:r>
              <a:rPr lang="es-ES" sz="2000" dirty="0" smtClean="0">
                <a:solidFill>
                  <a:schemeClr val="bg1"/>
                </a:solidFill>
              </a:rPr>
              <a:t>Comunicación Integral (eje fundamental para el desarrollo de capacidades).</a:t>
            </a:r>
          </a:p>
          <a:p>
            <a:pPr lvl="1" algn="just"/>
            <a:r>
              <a:rPr lang="es-ES" sz="2000" dirty="0" smtClean="0">
                <a:solidFill>
                  <a:schemeClr val="bg1"/>
                </a:solidFill>
              </a:rPr>
              <a:t>Relación consigo mismo (identidad, autonomía)</a:t>
            </a:r>
          </a:p>
          <a:p>
            <a:pPr lvl="1" algn="just"/>
            <a:r>
              <a:rPr lang="es-ES" sz="2000" dirty="0" smtClean="0">
                <a:solidFill>
                  <a:schemeClr val="bg1"/>
                </a:solidFill>
              </a:rPr>
              <a:t>Relación :Se </a:t>
            </a:r>
            <a:r>
              <a:rPr lang="es-ES" sz="2000" dirty="0" smtClean="0">
                <a:solidFill>
                  <a:schemeClr val="bg1"/>
                </a:solidFill>
              </a:rPr>
              <a:t>brindan adecuadas condiciones afectivas y físicas. </a:t>
            </a:r>
          </a:p>
          <a:p>
            <a:pPr lvl="1" algn="just"/>
            <a:r>
              <a:rPr lang="es-ES" sz="2000" dirty="0" smtClean="0">
                <a:solidFill>
                  <a:schemeClr val="bg1"/>
                </a:solidFill>
              </a:rPr>
              <a:t>Las áreas deben ser trabajadas de manera global, respondiendo a la integralidad del ser humano. </a:t>
            </a:r>
          </a:p>
          <a:p>
            <a:pPr lvl="1" algn="just"/>
            <a:r>
              <a:rPr lang="es-ES" sz="2000" dirty="0" smtClean="0">
                <a:solidFill>
                  <a:schemeClr val="bg1"/>
                </a:solidFill>
              </a:rPr>
              <a:t> con el mundo natural y social (sentido de pertenencia). </a:t>
            </a:r>
            <a:endParaRPr lang="es-ES" sz="2000" dirty="0">
              <a:solidFill>
                <a:schemeClr val="bg1"/>
              </a:solidFill>
            </a:endParaRPr>
          </a:p>
        </p:txBody>
      </p:sp>
      <p:pic>
        <p:nvPicPr>
          <p:cNvPr id="4" name="3 Imagen" descr="http://web.educastur.princast.es/proyectos/coeduca/wp-content/uploads/2006/10/Jue2.jpg"/>
          <p:cNvPicPr/>
          <p:nvPr/>
        </p:nvPicPr>
        <p:blipFill>
          <a:blip r:embed="rId2"/>
          <a:srcRect/>
          <a:stretch>
            <a:fillRect/>
          </a:stretch>
        </p:blipFill>
        <p:spPr bwMode="auto">
          <a:xfrm>
            <a:off x="357158" y="2928934"/>
            <a:ext cx="3643338" cy="3286148"/>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643306" y="428604"/>
            <a:ext cx="5072098" cy="5632311"/>
          </a:xfrm>
          <a:prstGeom prst="rect">
            <a:avLst/>
          </a:prstGeom>
        </p:spPr>
        <p:txBody>
          <a:bodyPr wrap="square">
            <a:spAutoFit/>
          </a:bodyPr>
          <a:lstStyle/>
          <a:p>
            <a:r>
              <a:rPr lang="es-ES" sz="2400" dirty="0" smtClean="0">
                <a:solidFill>
                  <a:schemeClr val="bg1"/>
                </a:solidFill>
              </a:rPr>
              <a:t>Dirigido a niños y niñas de 3 a 5 años.</a:t>
            </a:r>
          </a:p>
          <a:p>
            <a:r>
              <a:rPr lang="es-ES" sz="2400" dirty="0" smtClean="0">
                <a:solidFill>
                  <a:schemeClr val="bg1"/>
                </a:solidFill>
              </a:rPr>
              <a:t>Organizado en 4 áreas, con componentes particulares y orientadas a logros de aprendizaje: </a:t>
            </a:r>
          </a:p>
          <a:p>
            <a:pPr lvl="0"/>
            <a:r>
              <a:rPr lang="es-ES" sz="2400" dirty="0" smtClean="0">
                <a:solidFill>
                  <a:schemeClr val="bg1"/>
                </a:solidFill>
              </a:rPr>
              <a:t>Personal Social.</a:t>
            </a:r>
          </a:p>
          <a:p>
            <a:pPr lvl="0"/>
            <a:r>
              <a:rPr lang="es-ES" sz="2400" dirty="0" smtClean="0">
                <a:solidFill>
                  <a:schemeClr val="bg1"/>
                </a:solidFill>
              </a:rPr>
              <a:t>Ciencia y Ambiente.</a:t>
            </a:r>
          </a:p>
          <a:p>
            <a:pPr lvl="0"/>
            <a:r>
              <a:rPr lang="es-ES" sz="2400" dirty="0" smtClean="0">
                <a:solidFill>
                  <a:schemeClr val="bg1"/>
                </a:solidFill>
              </a:rPr>
              <a:t>Lógico Matemática.</a:t>
            </a:r>
          </a:p>
          <a:p>
            <a:pPr lvl="0"/>
            <a:r>
              <a:rPr lang="es-ES" sz="2400" dirty="0" smtClean="0">
                <a:solidFill>
                  <a:schemeClr val="bg1"/>
                </a:solidFill>
              </a:rPr>
              <a:t>Comunicación </a:t>
            </a:r>
            <a:r>
              <a:rPr lang="es-MX" sz="2400" dirty="0" smtClean="0">
                <a:solidFill>
                  <a:schemeClr val="bg1"/>
                </a:solidFill>
              </a:rPr>
              <a:t>que </a:t>
            </a:r>
            <a:r>
              <a:rPr lang="es-MX" sz="2400" dirty="0" smtClean="0">
                <a:solidFill>
                  <a:schemeClr val="bg1"/>
                </a:solidFill>
              </a:rPr>
              <a:t>los niños estructuren su personalidad, teniendo como base su desarrollo integral.</a:t>
            </a:r>
            <a:endParaRPr lang="es-ES" sz="2400" dirty="0" smtClean="0">
              <a:solidFill>
                <a:schemeClr val="bg1"/>
              </a:solidFill>
            </a:endParaRPr>
          </a:p>
          <a:p>
            <a:pPr lvl="0"/>
            <a:r>
              <a:rPr lang="es-ES" sz="2400" dirty="0" smtClean="0">
                <a:solidFill>
                  <a:schemeClr val="bg1"/>
                </a:solidFill>
              </a:rPr>
              <a:t> Se promueven experiencias educativas grupales y complejas que responden a sus competencias y necesidades de aprendizaje.</a:t>
            </a:r>
          </a:p>
          <a:p>
            <a:r>
              <a:rPr lang="es-ES" sz="2400" dirty="0" smtClean="0">
                <a:solidFill>
                  <a:schemeClr val="bg1"/>
                </a:solidFill>
              </a:rPr>
              <a:t>integral</a:t>
            </a:r>
            <a:r>
              <a:rPr lang="es-ES" sz="2400" dirty="0" smtClean="0">
                <a:solidFill>
                  <a:schemeClr val="bg1"/>
                </a:solidFill>
              </a:rPr>
              <a:t>. </a:t>
            </a:r>
            <a:endParaRPr lang="es-ES" sz="2400" dirty="0">
              <a:solidFill>
                <a:schemeClr val="bg1"/>
              </a:solidFill>
            </a:endParaRPr>
          </a:p>
        </p:txBody>
      </p:sp>
      <p:pic>
        <p:nvPicPr>
          <p:cNvPr id="5" name="4 Imagen" descr="http://curso-educacioninfantil.com/site_paint/img-220720009/educacion-infantil-paint-01_r3_c1_r4_c2_r3_c1.jpg"/>
          <p:cNvPicPr/>
          <p:nvPr/>
        </p:nvPicPr>
        <p:blipFill>
          <a:blip r:embed="rId2"/>
          <a:srcRect/>
          <a:stretch>
            <a:fillRect/>
          </a:stretch>
        </p:blipFill>
        <p:spPr bwMode="auto">
          <a:xfrm>
            <a:off x="357158" y="2714620"/>
            <a:ext cx="2971800" cy="31623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571868" y="285728"/>
            <a:ext cx="2170765" cy="523220"/>
          </a:xfrm>
          <a:prstGeom prst="rect">
            <a:avLst/>
          </a:prstGeom>
        </p:spPr>
        <p:txBody>
          <a:bodyPr wrap="square">
            <a:spAutoFit/>
          </a:bodyPr>
          <a:lstStyle/>
          <a:p>
            <a:r>
              <a:rPr lang="es-ES" sz="2800" b="1" dirty="0" smtClean="0">
                <a:solidFill>
                  <a:schemeClr val="accent1">
                    <a:lumMod val="75000"/>
                  </a:schemeClr>
                </a:solidFill>
              </a:rPr>
              <a:t>Evaluación</a:t>
            </a:r>
            <a:endParaRPr lang="es-ES" sz="2800" b="1" dirty="0">
              <a:solidFill>
                <a:schemeClr val="accent1">
                  <a:lumMod val="75000"/>
                </a:schemeClr>
              </a:solidFill>
            </a:endParaRPr>
          </a:p>
        </p:txBody>
      </p:sp>
      <p:sp>
        <p:nvSpPr>
          <p:cNvPr id="3" name="2 Rectángulo"/>
          <p:cNvSpPr/>
          <p:nvPr/>
        </p:nvSpPr>
        <p:spPr>
          <a:xfrm>
            <a:off x="500034" y="1500174"/>
            <a:ext cx="1928826" cy="400110"/>
          </a:xfrm>
          <a:prstGeom prst="rect">
            <a:avLst/>
          </a:prstGeom>
        </p:spPr>
        <p:txBody>
          <a:bodyPr wrap="square">
            <a:spAutoFit/>
          </a:bodyPr>
          <a:lstStyle/>
          <a:p>
            <a:r>
              <a:rPr lang="es-ES" sz="2000" b="1" dirty="0" smtClean="0">
                <a:solidFill>
                  <a:schemeClr val="bg2"/>
                </a:solidFill>
              </a:rPr>
              <a:t>¿Qué evaluar?</a:t>
            </a:r>
            <a:endParaRPr lang="es-ES" sz="2000" b="1" dirty="0">
              <a:solidFill>
                <a:schemeClr val="bg2"/>
              </a:solidFill>
            </a:endParaRPr>
          </a:p>
        </p:txBody>
      </p:sp>
      <p:sp>
        <p:nvSpPr>
          <p:cNvPr id="22529" name="Rectangle 1"/>
          <p:cNvSpPr>
            <a:spLocks noChangeArrowheads="1"/>
          </p:cNvSpPr>
          <p:nvPr/>
        </p:nvSpPr>
        <p:spPr bwMode="auto">
          <a:xfrm>
            <a:off x="214282" y="2143116"/>
            <a:ext cx="3143272"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Calibri" pitchFamily="34" charset="0"/>
                <a:ea typeface="Calibri" pitchFamily="34" charset="0"/>
                <a:cs typeface="TTE1AC5120t00"/>
              </a:rPr>
              <a:t>a) Aprendizajes Esperados.</a:t>
            </a:r>
            <a:endParaRPr kumimoji="0" lang="es-ES"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Calibri" pitchFamily="34" charset="0"/>
                <a:ea typeface="Calibri" pitchFamily="34" charset="0"/>
                <a:cs typeface="TTE1AC5120t00"/>
              </a:rPr>
              <a:t>b) Desarrollo del niño y la</a:t>
            </a:r>
            <a:endParaRPr kumimoji="0" lang="es-ES"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Calibri" pitchFamily="34" charset="0"/>
                <a:ea typeface="Calibri" pitchFamily="34" charset="0"/>
                <a:cs typeface="TTE1AC5120t00"/>
              </a:rPr>
              <a:t>niña                                                                      </a:t>
            </a:r>
            <a:endParaRPr kumimoji="0" lang="es-ES"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Calibri" pitchFamily="34" charset="0"/>
                <a:ea typeface="Calibri" pitchFamily="34" charset="0"/>
                <a:cs typeface="TTE1AC5120t00"/>
              </a:rPr>
              <a:t>c) Ambiente de aprendizaje                                </a:t>
            </a:r>
            <a:endParaRPr kumimoji="0" lang="es-ES"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Calibri" pitchFamily="34" charset="0"/>
                <a:ea typeface="Calibri" pitchFamily="34" charset="0"/>
                <a:cs typeface="TTE1AC5120t00"/>
              </a:rPr>
              <a:t>d) Ambiente familiar</a:t>
            </a:r>
            <a:endParaRPr kumimoji="0" lang="es-ES"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Calibri" pitchFamily="34" charset="0"/>
                <a:ea typeface="Calibri" pitchFamily="34" charset="0"/>
                <a:cs typeface="TTE1AC5120t00"/>
              </a:rPr>
              <a:t>e) Patrones de crianza</a:t>
            </a:r>
            <a:endParaRPr kumimoji="0" lang="es-ES"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Calibri" pitchFamily="34" charset="0"/>
                <a:ea typeface="Calibri" pitchFamily="34" charset="0"/>
                <a:cs typeface="TTE1AC5120t00"/>
              </a:rPr>
              <a:t>f) Interacciones niño(a) –</a:t>
            </a:r>
            <a:endParaRPr kumimoji="0" lang="es-ES"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Calibri" pitchFamily="34" charset="0"/>
                <a:ea typeface="Calibri" pitchFamily="34" charset="0"/>
                <a:cs typeface="TTE1AC5120t00"/>
              </a:rPr>
              <a:t>niño(a), padres – maestros y</a:t>
            </a:r>
            <a:endParaRPr kumimoji="0" lang="es-ES"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Calibri" pitchFamily="34" charset="0"/>
                <a:ea typeface="Calibri" pitchFamily="34" charset="0"/>
                <a:cs typeface="TTE1AC5120t00"/>
              </a:rPr>
              <a:t>adultos</a:t>
            </a:r>
            <a:endParaRPr kumimoji="0" lang="es-ES" sz="2000" b="1" i="0" u="none" strike="noStrike" cap="none" normalizeH="0" baseline="0" dirty="0" smtClean="0">
              <a:ln>
                <a:noFill/>
              </a:ln>
              <a:solidFill>
                <a:schemeClr val="tx1"/>
              </a:solidFill>
              <a:effectLst/>
              <a:latin typeface="Arial" pitchFamily="34" charset="0"/>
            </a:endParaRPr>
          </a:p>
        </p:txBody>
      </p:sp>
      <p:sp>
        <p:nvSpPr>
          <p:cNvPr id="5" name="4 Rectángulo"/>
          <p:cNvSpPr/>
          <p:nvPr/>
        </p:nvSpPr>
        <p:spPr>
          <a:xfrm>
            <a:off x="6357950" y="1571612"/>
            <a:ext cx="1890518" cy="369332"/>
          </a:xfrm>
          <a:prstGeom prst="rect">
            <a:avLst/>
          </a:prstGeom>
        </p:spPr>
        <p:txBody>
          <a:bodyPr wrap="none">
            <a:spAutoFit/>
          </a:bodyPr>
          <a:lstStyle/>
          <a:p>
            <a:r>
              <a:rPr lang="es-ES" b="1" dirty="0" smtClean="0">
                <a:solidFill>
                  <a:schemeClr val="bg2"/>
                </a:solidFill>
              </a:rPr>
              <a:t>¿Cuando evaluar?</a:t>
            </a:r>
            <a:endParaRPr lang="es-ES" b="1" dirty="0">
              <a:solidFill>
                <a:schemeClr val="bg2"/>
              </a:solidFill>
            </a:endParaRPr>
          </a:p>
        </p:txBody>
      </p:sp>
      <p:sp>
        <p:nvSpPr>
          <p:cNvPr id="22530" name="Rectangle 2"/>
          <p:cNvSpPr>
            <a:spLocks noChangeArrowheads="1"/>
          </p:cNvSpPr>
          <p:nvPr/>
        </p:nvSpPr>
        <p:spPr bwMode="auto">
          <a:xfrm>
            <a:off x="5715008" y="1928802"/>
            <a:ext cx="10001256"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Calibri" pitchFamily="34" charset="0"/>
                <a:ea typeface="Calibri" pitchFamily="34" charset="0"/>
                <a:cs typeface="TTE1AC5120t00" charset="0"/>
              </a:rPr>
              <a:t>Inicio del año    </a:t>
            </a:r>
            <a:endParaRPr kumimoji="0" lang="es-ES"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Calibri" pitchFamily="34" charset="0"/>
                <a:ea typeface="Calibri" pitchFamily="34" charset="0"/>
                <a:cs typeface="TTE1AC5120t00" charset="0"/>
              </a:rPr>
              <a:t>escolar</a:t>
            </a:r>
            <a:endParaRPr kumimoji="0" lang="es-ES"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Calibri" pitchFamily="34" charset="0"/>
                <a:ea typeface="Calibri" pitchFamily="34" charset="0"/>
                <a:cs typeface="TTE1AC5120t00" charset="0"/>
              </a:rPr>
              <a:t>(Evaluación</a:t>
            </a:r>
            <a:endParaRPr kumimoji="0" lang="es-ES"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Calibri" pitchFamily="34" charset="0"/>
                <a:ea typeface="Calibri" pitchFamily="34" charset="0"/>
                <a:cs typeface="TTE1AC5120t00" charset="0"/>
              </a:rPr>
              <a:t>diagnóstica)</a:t>
            </a:r>
            <a:endParaRPr kumimoji="0" lang="es-ES"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Calibri" pitchFamily="34" charset="0"/>
                <a:ea typeface="Calibri" pitchFamily="34" charset="0"/>
                <a:cs typeface="TTE1AC5120t00" charset="0"/>
              </a:rPr>
              <a:t>Durante el</a:t>
            </a:r>
            <a:endParaRPr kumimoji="0" lang="es-ES"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Calibri" pitchFamily="34" charset="0"/>
                <a:ea typeface="Calibri" pitchFamily="34" charset="0"/>
                <a:cs typeface="TTE1AC5120t00" charset="0"/>
              </a:rPr>
              <a:t>desarrollo de</a:t>
            </a:r>
            <a:endParaRPr kumimoji="0" lang="es-ES"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Calibri" pitchFamily="34" charset="0"/>
                <a:ea typeface="Calibri" pitchFamily="34" charset="0"/>
                <a:cs typeface="TTE1AC5120t00" charset="0"/>
              </a:rPr>
              <a:t>las actividades</a:t>
            </a:r>
            <a:endParaRPr kumimoji="0" lang="es-ES"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Calibri" pitchFamily="34" charset="0"/>
                <a:ea typeface="Calibri" pitchFamily="34" charset="0"/>
                <a:cs typeface="TTE1AC5120t00" charset="0"/>
              </a:rPr>
              <a:t>(Evaluación</a:t>
            </a:r>
            <a:endParaRPr kumimoji="0" lang="es-ES"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Calibri" pitchFamily="34" charset="0"/>
                <a:ea typeface="Calibri" pitchFamily="34" charset="0"/>
                <a:cs typeface="TTE1AC5120t00" charset="0"/>
              </a:rPr>
              <a:t>formativa)</a:t>
            </a:r>
            <a:endParaRPr kumimoji="0" lang="es-ES"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Calibri" pitchFamily="34" charset="0"/>
                <a:ea typeface="Calibri" pitchFamily="34" charset="0"/>
                <a:cs typeface="TTE1AC5120t00" charset="0"/>
              </a:rPr>
              <a:t>Al culminar un</a:t>
            </a:r>
            <a:endParaRPr kumimoji="0" lang="es-ES"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Calibri" pitchFamily="34" charset="0"/>
                <a:ea typeface="Calibri" pitchFamily="34" charset="0"/>
                <a:cs typeface="TTE1AC5120t00" charset="0"/>
              </a:rPr>
              <a:t>lapso</a:t>
            </a:r>
            <a:endParaRPr kumimoji="0" lang="es-ES"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Calibri" pitchFamily="34" charset="0"/>
                <a:ea typeface="Calibri" pitchFamily="34" charset="0"/>
                <a:cs typeface="TTE1AC5120t00" charset="0"/>
              </a:rPr>
              <a:t>(Evaluación</a:t>
            </a:r>
            <a:endParaRPr kumimoji="0" lang="es-ES"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000000"/>
                </a:solidFill>
                <a:effectLst/>
                <a:latin typeface="Calibri" pitchFamily="34" charset="0"/>
                <a:ea typeface="Calibri" pitchFamily="34" charset="0"/>
                <a:cs typeface="TTE1AC5120t00" charset="0"/>
              </a:rPr>
              <a:t>final)</a:t>
            </a:r>
            <a:endParaRPr kumimoji="0" lang="es-ES" sz="2000" b="1" i="0" u="none" strike="noStrike" cap="none" normalizeH="0" baseline="0" dirty="0" smtClean="0">
              <a:ln>
                <a:noFill/>
              </a:ln>
              <a:solidFill>
                <a:schemeClr val="tx1"/>
              </a:solidFill>
              <a:effectLst/>
              <a:latin typeface="Arial" pitchFamily="34" charset="0"/>
            </a:endParaRPr>
          </a:p>
        </p:txBody>
      </p:sp>
      <p:sp>
        <p:nvSpPr>
          <p:cNvPr id="22531" name="Rectangle 3"/>
          <p:cNvSpPr>
            <a:spLocks noChangeArrowheads="1"/>
          </p:cNvSpPr>
          <p:nvPr/>
        </p:nvSpPr>
        <p:spPr bwMode="auto">
          <a:xfrm flipH="1">
            <a:off x="3500430" y="1214422"/>
            <a:ext cx="1928827"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b="1" i="0" u="none" strike="noStrike" cap="none" normalizeH="0" baseline="0" dirty="0" smtClean="0">
                <a:ln>
                  <a:noFill/>
                </a:ln>
                <a:solidFill>
                  <a:srgbClr val="33339A"/>
                </a:solidFill>
                <a:effectLst/>
                <a:latin typeface="Calibri" pitchFamily="34" charset="0"/>
                <a:ea typeface="Calibri" pitchFamily="34" charset="0"/>
                <a:cs typeface="TTE1AC5120t00" charset="0"/>
              </a:rPr>
              <a:t>¿Cuando evaluar</a:t>
            </a:r>
            <a:endParaRPr kumimoji="0" lang="es-ES" b="1" i="0" u="none" strike="noStrike" cap="none" normalizeH="0" baseline="0" dirty="0" smtClean="0">
              <a:ln>
                <a:noFill/>
              </a:ln>
              <a:solidFill>
                <a:schemeClr val="tx1"/>
              </a:solidFill>
              <a:effectLst/>
              <a:latin typeface="Arial" pitchFamily="34" charset="0"/>
            </a:endParaRPr>
          </a:p>
        </p:txBody>
      </p:sp>
      <p:cxnSp>
        <p:nvCxnSpPr>
          <p:cNvPr id="9" name="8 Conector recto de flecha"/>
          <p:cNvCxnSpPr>
            <a:stCxn id="3" idx="2"/>
          </p:cNvCxnSpPr>
          <p:nvPr/>
        </p:nvCxnSpPr>
        <p:spPr>
          <a:xfrm rot="16200000" flipH="1">
            <a:off x="1360890" y="2003840"/>
            <a:ext cx="242832"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a:stCxn id="22531" idx="2"/>
          </p:cNvCxnSpPr>
          <p:nvPr/>
        </p:nvCxnSpPr>
        <p:spPr>
          <a:xfrm rot="16200000" flipH="1">
            <a:off x="4345897" y="1702699"/>
            <a:ext cx="273610"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rot="10800000" flipV="1">
            <a:off x="7072330" y="1928802"/>
            <a:ext cx="142876"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532" name="Rectangle 4"/>
          <p:cNvSpPr>
            <a:spLocks noChangeArrowheads="1"/>
          </p:cNvSpPr>
          <p:nvPr/>
        </p:nvSpPr>
        <p:spPr bwMode="auto">
          <a:xfrm>
            <a:off x="3857620" y="2000240"/>
            <a:ext cx="1571636"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sz="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000000"/>
                </a:solidFill>
                <a:effectLst/>
                <a:latin typeface="Calibri" pitchFamily="34" charset="0"/>
                <a:ea typeface="Calibri" pitchFamily="34" charset="0"/>
                <a:cs typeface="TTE1AC5120t00"/>
              </a:rPr>
              <a:t>- Directa o</a:t>
            </a:r>
            <a:endParaRPr kumimoji="0" lang="es-ES"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000000"/>
                </a:solidFill>
                <a:effectLst/>
                <a:latin typeface="Calibri" pitchFamily="34" charset="0"/>
                <a:ea typeface="Calibri" pitchFamily="34" charset="0"/>
                <a:cs typeface="TTE1AC5120t00"/>
              </a:rPr>
              <a:t>diferida</a:t>
            </a:r>
            <a:endParaRPr kumimoji="0" lang="es-ES"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000000"/>
                </a:solidFill>
                <a:effectLst/>
                <a:latin typeface="Calibri" pitchFamily="34" charset="0"/>
                <a:ea typeface="Calibri" pitchFamily="34" charset="0"/>
                <a:cs typeface="TTE1AC6B10t00"/>
              </a:rPr>
              <a:t>Entrevista</a:t>
            </a:r>
            <a:endParaRPr kumimoji="0" lang="es-ES"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000000"/>
                </a:solidFill>
                <a:effectLst/>
                <a:latin typeface="Calibri" pitchFamily="34" charset="0"/>
                <a:ea typeface="Calibri" pitchFamily="34" charset="0"/>
                <a:cs typeface="TTE1AC5120t00"/>
              </a:rPr>
              <a:t>*.- Estructurada</a:t>
            </a:r>
            <a:endParaRPr kumimoji="0" lang="es-ES"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000000"/>
                </a:solidFill>
                <a:effectLst/>
                <a:latin typeface="Calibri" pitchFamily="34" charset="0"/>
                <a:ea typeface="Calibri" pitchFamily="34" charset="0"/>
                <a:cs typeface="TTE1AC6B10t00"/>
              </a:rPr>
              <a:t>Instrumentos</a:t>
            </a:r>
            <a:endParaRPr kumimoji="0" lang="es-ES"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000000"/>
                </a:solidFill>
                <a:effectLst/>
                <a:latin typeface="Calibri" pitchFamily="34" charset="0"/>
                <a:ea typeface="Calibri" pitchFamily="34" charset="0"/>
                <a:cs typeface="TTE1AC5120t00"/>
              </a:rPr>
              <a:t>* Registros</a:t>
            </a:r>
            <a:endParaRPr kumimoji="0" lang="es-ES"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000000"/>
                </a:solidFill>
                <a:effectLst/>
                <a:latin typeface="Calibri" pitchFamily="34" charset="0"/>
                <a:ea typeface="Calibri" pitchFamily="34" charset="0"/>
                <a:cs typeface="TTE1AC5120t00"/>
              </a:rPr>
              <a:t>Diario</a:t>
            </a:r>
            <a:endParaRPr kumimoji="0" lang="es-ES"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000000"/>
                </a:solidFill>
                <a:effectLst/>
                <a:latin typeface="Calibri" pitchFamily="34" charset="0"/>
                <a:ea typeface="Calibri" pitchFamily="34" charset="0"/>
                <a:cs typeface="TTE1AC5120t00"/>
              </a:rPr>
              <a:t>Anecdótico</a:t>
            </a:r>
            <a:endParaRPr kumimoji="0" lang="es-ES"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000000"/>
                </a:solidFill>
                <a:effectLst/>
                <a:latin typeface="Calibri" pitchFamily="34" charset="0"/>
                <a:ea typeface="Calibri" pitchFamily="34" charset="0"/>
                <a:cs typeface="TTE1AC5120t00"/>
              </a:rPr>
              <a:t>Acumulativo</a:t>
            </a:r>
            <a:endParaRPr kumimoji="0" lang="es-ES"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000000"/>
                </a:solidFill>
                <a:effectLst/>
                <a:latin typeface="Calibri" pitchFamily="34" charset="0"/>
                <a:ea typeface="Calibri" pitchFamily="34" charset="0"/>
                <a:cs typeface="TTE1AC5120t00"/>
              </a:rPr>
              <a:t>* Hoja de</a:t>
            </a:r>
            <a:endParaRPr kumimoji="0" lang="es-ES"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000000"/>
                </a:solidFill>
                <a:effectLst/>
                <a:latin typeface="Calibri" pitchFamily="34" charset="0"/>
                <a:ea typeface="Calibri" pitchFamily="34" charset="0"/>
                <a:cs typeface="TTE1AC5120t00"/>
              </a:rPr>
              <a:t>Observación</a:t>
            </a:r>
            <a:endParaRPr kumimoji="0" lang="es-ES"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000000"/>
                </a:solidFill>
                <a:effectLst/>
                <a:latin typeface="Calibri" pitchFamily="34" charset="0"/>
                <a:ea typeface="Calibri" pitchFamily="34" charset="0"/>
                <a:cs typeface="TTE1AC5120t00"/>
              </a:rPr>
              <a:t>* Escalas de</a:t>
            </a:r>
            <a:endParaRPr kumimoji="0" lang="es-ES"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000000"/>
                </a:solidFill>
                <a:effectLst/>
                <a:latin typeface="Calibri" pitchFamily="34" charset="0"/>
                <a:ea typeface="Calibri" pitchFamily="34" charset="0"/>
                <a:cs typeface="TTE1AC5120t00"/>
              </a:rPr>
              <a:t>Estimación</a:t>
            </a:r>
            <a:endParaRPr kumimoji="0" lang="es-ES"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000000"/>
                </a:solidFill>
                <a:effectLst/>
                <a:latin typeface="Calibri" pitchFamily="34" charset="0"/>
                <a:ea typeface="Calibri" pitchFamily="34" charset="0"/>
                <a:cs typeface="TTE1AC5120t00"/>
              </a:rPr>
              <a:t>* Ficha de</a:t>
            </a:r>
            <a:endParaRPr kumimoji="0" lang="es-ES"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000000"/>
                </a:solidFill>
                <a:effectLst/>
                <a:latin typeface="Calibri" pitchFamily="34" charset="0"/>
                <a:ea typeface="Calibri" pitchFamily="34" charset="0"/>
                <a:cs typeface="TTE1AC5120t00"/>
              </a:rPr>
              <a:t>Inscripción</a:t>
            </a:r>
            <a:endParaRPr kumimoji="0" lang="es-ES"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000000"/>
                </a:solidFill>
                <a:effectLst/>
                <a:latin typeface="Calibri" pitchFamily="34" charset="0"/>
                <a:ea typeface="Calibri" pitchFamily="34" charset="0"/>
                <a:cs typeface="TTE1AC5120t00"/>
              </a:rPr>
              <a:t>* Boletines</a:t>
            </a:r>
            <a:endParaRPr kumimoji="0" lang="es-ES" sz="16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857620" y="2500306"/>
            <a:ext cx="4572000" cy="4031873"/>
          </a:xfrm>
          <a:prstGeom prst="rect">
            <a:avLst/>
          </a:prstGeom>
        </p:spPr>
        <p:txBody>
          <a:bodyPr wrap="square">
            <a:spAutoFit/>
          </a:bodyPr>
          <a:lstStyle/>
          <a:p>
            <a:r>
              <a:rPr lang="es-ES" sz="3200" b="1" dirty="0" smtClean="0">
                <a:solidFill>
                  <a:schemeClr val="accent2"/>
                </a:solidFill>
              </a:rPr>
              <a:t>Los niños tienen la capacidad de lanzar frases y reflexiones que a menudo, nos sorprenden, nos dejan pensando y en otros casos, nos hacen </a:t>
            </a:r>
            <a:r>
              <a:rPr lang="es-ES" sz="3200" b="1" dirty="0" smtClean="0">
                <a:solidFill>
                  <a:schemeClr val="accent2"/>
                </a:solidFill>
              </a:rPr>
              <a:t>sonreír </a:t>
            </a:r>
            <a:r>
              <a:rPr lang="es-ES" sz="3200" b="1" dirty="0" smtClean="0">
                <a:solidFill>
                  <a:schemeClr val="accent2"/>
                </a:solidFill>
              </a:rPr>
              <a:t>y hasta </a:t>
            </a:r>
            <a:r>
              <a:rPr lang="es-ES" sz="3200" b="1" dirty="0" smtClean="0">
                <a:solidFill>
                  <a:schemeClr val="accent2"/>
                </a:solidFill>
              </a:rPr>
              <a:t>reírnos </a:t>
            </a:r>
            <a:r>
              <a:rPr lang="es-ES" sz="3200" b="1" dirty="0" smtClean="0">
                <a:solidFill>
                  <a:schemeClr val="accent2"/>
                </a:solidFill>
              </a:rPr>
              <a:t>de nosotros </a:t>
            </a:r>
            <a:r>
              <a:rPr lang="es-ES" sz="3200" b="1" dirty="0" smtClean="0">
                <a:solidFill>
                  <a:schemeClr val="accent2"/>
                </a:solidFill>
              </a:rPr>
              <a:t>mismos.</a:t>
            </a:r>
            <a:endParaRPr lang="es-ES" sz="3200" b="1" dirty="0">
              <a:solidFill>
                <a:schemeClr val="accent2"/>
              </a:solidFill>
            </a:endParaRPr>
          </a:p>
        </p:txBody>
      </p:sp>
      <p:sp>
        <p:nvSpPr>
          <p:cNvPr id="26626" name="WordArt 2"/>
          <p:cNvSpPr>
            <a:spLocks noChangeArrowheads="1" noChangeShapeType="1" noTextEdit="1"/>
          </p:cNvSpPr>
          <p:nvPr/>
        </p:nvSpPr>
        <p:spPr bwMode="auto">
          <a:xfrm>
            <a:off x="571472" y="928670"/>
            <a:ext cx="3500462" cy="1290642"/>
          </a:xfrm>
          <a:prstGeom prst="rect">
            <a:avLst/>
          </a:prstGeom>
        </p:spPr>
        <p:txBody>
          <a:bodyPr wrap="none" fromWordArt="1">
            <a:prstTxWarp prst="textPlain">
              <a:avLst>
                <a:gd name="adj" fmla="val 50000"/>
              </a:avLst>
            </a:prstTxWarp>
          </a:bodyPr>
          <a:lstStyle/>
          <a:p>
            <a:pPr algn="ctr" rtl="0"/>
            <a:r>
              <a:rPr lang="es-ES" sz="3600" kern="10" spc="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GRACIAS</a:t>
            </a:r>
            <a:endParaRPr lang="es-ES" sz="3600" kern="10" spc="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noChangeArrowheads="1"/>
          </p:cNvSpPr>
          <p:nvPr>
            <p:ph type="title"/>
          </p:nvPr>
        </p:nvSpPr>
        <p:spPr bwMode="auto">
          <a:xfrm>
            <a:off x="1142976" y="928670"/>
            <a:ext cx="6829444"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bg1"/>
                </a:solidFill>
                <a:effectLst/>
                <a:latin typeface="Calibri" pitchFamily="34" charset="0"/>
                <a:ea typeface="Calibri" pitchFamily="34" charset="0"/>
                <a:cs typeface="TTE1AC5120t00"/>
              </a:rPr>
              <a:t>BIBLIOGRAFÌA</a:t>
            </a:r>
            <a:r>
              <a:rPr kumimoji="0" lang="es-ES" sz="2000" b="0" i="0" u="none" strike="noStrike" cap="none" normalizeH="0" baseline="0" dirty="0" smtClean="0">
                <a:ln>
                  <a:noFill/>
                </a:ln>
                <a:solidFill>
                  <a:schemeClr val="bg1"/>
                </a:solidFill>
                <a:effectLst/>
                <a:latin typeface="Calibri" pitchFamily="34" charset="0"/>
                <a:ea typeface="Calibri" pitchFamily="34" charset="0"/>
                <a:cs typeface="TTE1AC5120t00"/>
              </a:rPr>
              <a:t/>
            </a:r>
            <a:br>
              <a:rPr kumimoji="0" lang="es-ES" sz="2000" b="0" i="0" u="none" strike="noStrike" cap="none" normalizeH="0" baseline="0" dirty="0" smtClean="0">
                <a:ln>
                  <a:noFill/>
                </a:ln>
                <a:solidFill>
                  <a:schemeClr val="bg1"/>
                </a:solidFill>
                <a:effectLst/>
                <a:latin typeface="Calibri" pitchFamily="34" charset="0"/>
                <a:ea typeface="Calibri" pitchFamily="34" charset="0"/>
                <a:cs typeface="TTE1AC5120t00"/>
              </a:rPr>
            </a:br>
            <a:r>
              <a:rPr kumimoji="0" lang="es-ES" sz="2000" b="0" i="0" u="none" strike="noStrike" cap="none" normalizeH="0" baseline="0" dirty="0" smtClean="0">
                <a:ln>
                  <a:noFill/>
                </a:ln>
                <a:solidFill>
                  <a:schemeClr val="bg1"/>
                </a:solidFill>
                <a:effectLst/>
                <a:latin typeface="Calibri" pitchFamily="34" charset="0"/>
                <a:ea typeface="Calibri" pitchFamily="34" charset="0"/>
                <a:cs typeface="TTE1AC5120t00"/>
              </a:rPr>
              <a:t>Ferreiro, R. (2005) </a:t>
            </a:r>
            <a:r>
              <a:rPr kumimoji="0" lang="es-ES" sz="2000" b="0" i="0" u="none" strike="noStrike" cap="none" normalizeH="0" baseline="0" dirty="0" smtClean="0">
                <a:ln>
                  <a:noFill/>
                </a:ln>
                <a:solidFill>
                  <a:schemeClr val="bg1"/>
                </a:solidFill>
                <a:effectLst/>
                <a:latin typeface="Calibri" pitchFamily="34" charset="0"/>
                <a:ea typeface="Calibri" pitchFamily="34" charset="0"/>
                <a:cs typeface="TTE1AC6B10t00"/>
              </a:rPr>
              <a:t>Nuevos Ambientes de Aprendizaje. </a:t>
            </a:r>
            <a:r>
              <a:rPr kumimoji="0" lang="es-ES" sz="2000" b="0" i="0" u="none" strike="noStrike" cap="none" normalizeH="0" baseline="0" dirty="0" smtClean="0">
                <a:ln>
                  <a:noFill/>
                </a:ln>
                <a:solidFill>
                  <a:schemeClr val="bg1"/>
                </a:solidFill>
                <a:effectLst/>
                <a:latin typeface="Calibri" pitchFamily="34" charset="0"/>
                <a:ea typeface="Calibri" pitchFamily="34" charset="0"/>
                <a:cs typeface="TTE1AC5120t00"/>
              </a:rPr>
              <a:t>La</a:t>
            </a:r>
            <a:endParaRPr kumimoji="0" lang="es-ES" sz="2000" b="0" i="0" u="none" strike="noStrike" cap="none" normalizeH="0" baseline="0" dirty="0" smtClean="0">
              <a:ln>
                <a:noFill/>
              </a:ln>
              <a:solidFill>
                <a:schemeClr val="bg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bg1"/>
                </a:solidFill>
                <a:effectLst/>
                <a:latin typeface="Calibri" pitchFamily="34" charset="0"/>
                <a:ea typeface="Calibri" pitchFamily="34" charset="0"/>
                <a:cs typeface="TTE1AC5120t00"/>
              </a:rPr>
              <a:t>mediación pedagógica. web.http.www.ulsa.educ.mx./</a:t>
            </a:r>
            <a:r>
              <a:rPr kumimoji="0" lang="es-ES" sz="2000" b="0" i="0" u="none" strike="noStrike" cap="none" normalizeH="0" baseline="0" dirty="0" smtClean="0">
                <a:ln>
                  <a:noFill/>
                </a:ln>
                <a:solidFill>
                  <a:schemeClr val="bg1"/>
                </a:solidFill>
                <a:effectLst/>
                <a:latin typeface="Calibri" pitchFamily="34" charset="0"/>
                <a:ea typeface="Calibri" pitchFamily="34" charset="0"/>
                <a:cs typeface="TTE1AC5120t00"/>
              </a:rPr>
              <a:t>public_html</a:t>
            </a:r>
            <a:r>
              <a:rPr kumimoji="0" lang="es-ES" sz="2000" b="0" i="0" u="none" strike="noStrike" cap="none" normalizeH="0" baseline="0" dirty="0" smtClean="0">
                <a:ln>
                  <a:noFill/>
                </a:ln>
                <a:solidFill>
                  <a:schemeClr val="bg1"/>
                </a:solidFill>
                <a:effectLst/>
                <a:latin typeface="Calibri" pitchFamily="34" charset="0"/>
                <a:ea typeface="Calibri" pitchFamily="34" charset="0"/>
                <a:cs typeface="TTE1AC5120t00"/>
              </a:rPr>
              <a:t>/</a:t>
            </a:r>
            <a:r>
              <a:rPr kumimoji="0" lang="es-ES" sz="2000" b="0" i="0" u="none" strike="noStrike" cap="none" normalizeH="0" baseline="0" dirty="0" err="1" smtClean="0">
                <a:ln>
                  <a:noFill/>
                </a:ln>
                <a:solidFill>
                  <a:schemeClr val="bg1"/>
                </a:solidFill>
                <a:effectLst/>
                <a:latin typeface="Calibri" pitchFamily="34" charset="0"/>
                <a:ea typeface="Calibri" pitchFamily="34" charset="0"/>
                <a:cs typeface="TTE1AC5120t00"/>
              </a:rPr>
              <a:t>publicacius</a:t>
            </a:r>
            <a:r>
              <a:rPr kumimoji="0" lang="es-ES" sz="2000" b="0" i="0" u="none" strike="noStrike" cap="none" normalizeH="0" baseline="0" dirty="0" smtClean="0">
                <a:ln>
                  <a:noFill/>
                </a:ln>
                <a:solidFill>
                  <a:schemeClr val="bg1"/>
                </a:solidFill>
                <a:effectLst/>
                <a:latin typeface="Calibri" pitchFamily="34" charset="0"/>
                <a:ea typeface="Calibri" pitchFamily="34" charset="0"/>
                <a:cs typeface="TTE1AC5120t00"/>
              </a:rPr>
              <a:t>/o</a:t>
            </a:r>
            <a:endParaRPr kumimoji="0" lang="es-ES" sz="2000" b="0" i="0" u="none" strike="noStrike" cap="none" normalizeH="0" baseline="0" dirty="0" smtClean="0">
              <a:ln>
                <a:noFill/>
              </a:ln>
              <a:solidFill>
                <a:schemeClr val="bg1"/>
              </a:solidFill>
              <a:effectLst/>
              <a:latin typeface="Arial" pitchFamily="34" charset="0"/>
            </a:endParaRPr>
          </a:p>
          <a:p>
            <a:r>
              <a:rPr kumimoji="0" lang="es-ES" sz="2000" b="0" i="0" u="none" strike="noStrike" cap="none" normalizeH="0" baseline="0" dirty="0" err="1" smtClean="0">
                <a:ln>
                  <a:noFill/>
                </a:ln>
                <a:solidFill>
                  <a:schemeClr val="bg1"/>
                </a:solidFill>
                <a:effectLst/>
                <a:latin typeface="Calibri" pitchFamily="34" charset="0"/>
                <a:ea typeface="Calibri" pitchFamily="34" charset="0"/>
                <a:cs typeface="TTE1AC5120t00"/>
              </a:rPr>
              <a:t>nteaqui</a:t>
            </a:r>
            <a:r>
              <a:rPr kumimoji="0" lang="es-ES" sz="2000" b="0" i="0" u="none" strike="noStrike" cap="none" normalizeH="0" baseline="0" dirty="0" smtClean="0">
                <a:ln>
                  <a:noFill/>
                </a:ln>
                <a:solidFill>
                  <a:schemeClr val="bg1"/>
                </a:solidFill>
                <a:effectLst/>
                <a:latin typeface="Calibri" pitchFamily="34" charset="0"/>
                <a:ea typeface="Calibri" pitchFamily="34" charset="0"/>
                <a:cs typeface="TTE1AC5120t00"/>
              </a:rPr>
              <a:t>/ayuda.html</a:t>
            </a:r>
            <a:br>
              <a:rPr kumimoji="0" lang="es-ES" sz="2000" b="0" i="0" u="none" strike="noStrike" cap="none" normalizeH="0" baseline="0" dirty="0" smtClean="0">
                <a:ln>
                  <a:noFill/>
                </a:ln>
                <a:solidFill>
                  <a:schemeClr val="bg1"/>
                </a:solidFill>
                <a:effectLst/>
                <a:latin typeface="Calibri" pitchFamily="34" charset="0"/>
                <a:ea typeface="Calibri" pitchFamily="34" charset="0"/>
                <a:cs typeface="TTE1AC5120t00"/>
              </a:rPr>
            </a:br>
            <a:r>
              <a:rPr lang="es-ES" sz="2000" dirty="0" smtClean="0">
                <a:solidFill>
                  <a:schemeClr val="bg1"/>
                </a:solidFill>
                <a:latin typeface="Calibri" pitchFamily="34" charset="0"/>
                <a:ea typeface="Calibri" pitchFamily="34" charset="0"/>
                <a:cs typeface="TTE1AC5120t00"/>
              </a:rPr>
              <a:t/>
            </a:r>
            <a:br>
              <a:rPr lang="es-ES" sz="2000" dirty="0" smtClean="0">
                <a:solidFill>
                  <a:schemeClr val="bg1"/>
                </a:solidFill>
                <a:latin typeface="Calibri" pitchFamily="34" charset="0"/>
                <a:ea typeface="Calibri" pitchFamily="34" charset="0"/>
                <a:cs typeface="TTE1AC5120t00"/>
              </a:rPr>
            </a:br>
            <a:r>
              <a:rPr lang="es-ES" sz="2000" dirty="0" smtClean="0"/>
              <a:t> </a:t>
            </a:r>
            <a:r>
              <a:rPr lang="es-ES" sz="2000" b="1" dirty="0" smtClean="0">
                <a:solidFill>
                  <a:schemeClr val="bg1"/>
                </a:solidFill>
              </a:rPr>
              <a:t>Alfaro, M. (2004). Planificación del Aprendizaje y la</a:t>
            </a:r>
            <a:br>
              <a:rPr lang="es-ES" sz="2000" b="1" dirty="0" smtClean="0">
                <a:solidFill>
                  <a:schemeClr val="bg1"/>
                </a:solidFill>
              </a:rPr>
            </a:br>
            <a:r>
              <a:rPr lang="es-ES" sz="2000" b="1" dirty="0" smtClean="0">
                <a:solidFill>
                  <a:schemeClr val="bg1"/>
                </a:solidFill>
              </a:rPr>
              <a:t>Enseñanza. Caracas. </a:t>
            </a:r>
            <a:r>
              <a:rPr lang="es-ES" sz="2000" b="1" dirty="0" err="1" smtClean="0">
                <a:solidFill>
                  <a:schemeClr val="bg1"/>
                </a:solidFill>
              </a:rPr>
              <a:t>Fedupel</a:t>
            </a:r>
            <a:r>
              <a:rPr lang="es-ES" sz="2000" b="1" dirty="0" smtClean="0">
                <a:solidFill>
                  <a:schemeClr val="bg1"/>
                </a:solidFill>
              </a:rPr>
              <a:t>.</a:t>
            </a:r>
            <a:br>
              <a:rPr lang="es-ES" sz="2000" b="1" dirty="0" smtClean="0">
                <a:solidFill>
                  <a:schemeClr val="bg1"/>
                </a:solidFill>
              </a:rPr>
            </a:br>
            <a:r>
              <a:rPr lang="es-ES" sz="2000" b="1" dirty="0" smtClean="0">
                <a:solidFill>
                  <a:schemeClr val="bg1"/>
                </a:solidFill>
              </a:rPr>
              <a:t/>
            </a:r>
            <a:br>
              <a:rPr lang="es-ES" sz="2000" b="1" dirty="0" smtClean="0">
                <a:solidFill>
                  <a:schemeClr val="bg1"/>
                </a:solidFill>
              </a:rPr>
            </a:br>
            <a:r>
              <a:rPr lang="es-ES" sz="2000" b="1" dirty="0" smtClean="0">
                <a:solidFill>
                  <a:schemeClr val="bg1"/>
                </a:solidFill>
              </a:rPr>
              <a:t>www.integra_cl/temas/programas/interior1/mediació</a:t>
            </a:r>
            <a:br>
              <a:rPr lang="es-ES" sz="2000" b="1" dirty="0" smtClean="0">
                <a:solidFill>
                  <a:schemeClr val="bg1"/>
                </a:solidFill>
              </a:rPr>
            </a:br>
            <a:r>
              <a:rPr lang="es-ES" sz="2000" b="1" dirty="0" smtClean="0">
                <a:solidFill>
                  <a:schemeClr val="bg1"/>
                </a:solidFill>
              </a:rPr>
              <a:t>n%20pdf.</a:t>
            </a:r>
            <a:br>
              <a:rPr lang="es-ES" sz="2000" b="1" dirty="0" smtClean="0">
                <a:solidFill>
                  <a:schemeClr val="bg1"/>
                </a:solidFill>
              </a:rPr>
            </a:br>
            <a:r>
              <a:rPr lang="es-ES" sz="2000" b="1" dirty="0" smtClean="0">
                <a:solidFill>
                  <a:schemeClr val="bg1"/>
                </a:solidFill>
              </a:rPr>
              <a:t>Ministerio de Educación (1999). Planificación del Docente</a:t>
            </a:r>
            <a:br>
              <a:rPr lang="es-ES" sz="2000" b="1" dirty="0" smtClean="0">
                <a:solidFill>
                  <a:schemeClr val="bg1"/>
                </a:solidFill>
              </a:rPr>
            </a:br>
            <a:r>
              <a:rPr lang="es-ES" sz="2000" b="1" dirty="0" smtClean="0">
                <a:solidFill>
                  <a:schemeClr val="bg1"/>
                </a:solidFill>
              </a:rPr>
              <a:t>en el Nivel Preescolar. Equipo Técnico de</a:t>
            </a:r>
            <a:br>
              <a:rPr lang="es-ES" sz="2000" b="1" dirty="0" smtClean="0">
                <a:solidFill>
                  <a:schemeClr val="bg1"/>
                </a:solidFill>
              </a:rPr>
            </a:br>
            <a:r>
              <a:rPr lang="es-ES" sz="2000" b="1" dirty="0" smtClean="0">
                <a:solidFill>
                  <a:schemeClr val="bg1"/>
                </a:solidFill>
              </a:rPr>
              <a:t>Capacitación de Preescolar. Caracas.</a:t>
            </a:r>
            <a:br>
              <a:rPr lang="es-ES" sz="2000" b="1" dirty="0" smtClean="0">
                <a:solidFill>
                  <a:schemeClr val="bg1"/>
                </a:solidFill>
              </a:rPr>
            </a:br>
            <a:r>
              <a:rPr lang="es-ES" sz="2000" b="1" dirty="0" smtClean="0">
                <a:solidFill>
                  <a:schemeClr val="bg1"/>
                </a:solidFill>
              </a:rPr>
              <a:t/>
            </a:r>
            <a:br>
              <a:rPr lang="es-ES" sz="2000" b="1" dirty="0" smtClean="0">
                <a:solidFill>
                  <a:schemeClr val="bg1"/>
                </a:solidFill>
              </a:rPr>
            </a:br>
            <a:r>
              <a:rPr lang="es-ES" sz="2000" b="1" dirty="0" smtClean="0">
                <a:solidFill>
                  <a:schemeClr val="bg1"/>
                </a:solidFill>
              </a:rPr>
              <a:t>Ministerio </a:t>
            </a:r>
            <a:r>
              <a:rPr lang="es-ES" sz="2000" b="1" dirty="0" smtClean="0">
                <a:solidFill>
                  <a:schemeClr val="bg1"/>
                </a:solidFill>
              </a:rPr>
              <a:t>de Educación. (1997). Evaluación de Desarrollo</a:t>
            </a:r>
            <a:br>
              <a:rPr lang="es-ES" sz="2000" b="1" dirty="0" smtClean="0">
                <a:solidFill>
                  <a:schemeClr val="bg1"/>
                </a:solidFill>
              </a:rPr>
            </a:br>
            <a:r>
              <a:rPr lang="es-ES" sz="2000" b="1" dirty="0" smtClean="0">
                <a:solidFill>
                  <a:schemeClr val="bg1"/>
                </a:solidFill>
              </a:rPr>
              <a:t>Integral del Niño Preescolar. Equipo de Capacitación</a:t>
            </a:r>
            <a:br>
              <a:rPr lang="es-ES" sz="2000" b="1" dirty="0" smtClean="0">
                <a:solidFill>
                  <a:schemeClr val="bg1"/>
                </a:solidFill>
              </a:rPr>
            </a:br>
            <a:r>
              <a:rPr lang="es-ES" sz="2000" b="1" dirty="0" smtClean="0">
                <a:solidFill>
                  <a:schemeClr val="bg1"/>
                </a:solidFill>
              </a:rPr>
              <a:t>de Preescolar. Autor</a:t>
            </a:r>
            <a:r>
              <a:rPr lang="es-ES" sz="2000" dirty="0" smtClean="0"/>
              <a:t/>
            </a:r>
            <a:br>
              <a:rPr lang="es-ES" sz="2000" dirty="0" smtClean="0"/>
            </a:br>
            <a:endParaRPr kumimoji="0" lang="es-ES" sz="2000" b="0" i="0" u="none" strike="noStrike" cap="none" normalizeH="0" baseline="0" dirty="0" smtClean="0">
              <a:ln>
                <a:noFill/>
              </a:ln>
              <a:solidFill>
                <a:schemeClr val="bg1"/>
              </a:solidFill>
              <a:effectLst/>
              <a:latin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226196"/>
          </a:xfrm>
        </p:spPr>
        <p:txBody>
          <a:bodyPr>
            <a:normAutofit/>
          </a:bodyPr>
          <a:lstStyle/>
          <a:p>
            <a:r>
              <a:rPr lang="es-ES" sz="2800" i="1" dirty="0" smtClean="0">
                <a:solidFill>
                  <a:srgbClr val="FF0000"/>
                </a:solidFill>
              </a:rPr>
              <a:t/>
            </a:r>
            <a:br>
              <a:rPr lang="es-ES" sz="2800" i="1" dirty="0" smtClean="0">
                <a:solidFill>
                  <a:srgbClr val="FF0000"/>
                </a:solidFill>
              </a:rPr>
            </a:br>
            <a:r>
              <a:rPr lang="es-ES" sz="2800" i="1" dirty="0" smtClean="0">
                <a:solidFill>
                  <a:srgbClr val="FF0000"/>
                </a:solidFill>
              </a:rPr>
              <a:t/>
            </a:r>
            <a:br>
              <a:rPr lang="es-ES" sz="2800" i="1" dirty="0" smtClean="0">
                <a:solidFill>
                  <a:srgbClr val="FF0000"/>
                </a:solidFill>
              </a:rPr>
            </a:br>
            <a:r>
              <a:rPr lang="es-ES" sz="2800" i="1" dirty="0" smtClean="0">
                <a:solidFill>
                  <a:srgbClr val="FF0000"/>
                </a:solidFill>
              </a:rPr>
              <a:t/>
            </a:r>
            <a:br>
              <a:rPr lang="es-ES" sz="2800" i="1" dirty="0" smtClean="0">
                <a:solidFill>
                  <a:srgbClr val="FF0000"/>
                </a:solidFill>
              </a:rPr>
            </a:br>
            <a:r>
              <a:rPr lang="es-ES" sz="2800" i="1" dirty="0" smtClean="0">
                <a:solidFill>
                  <a:srgbClr val="FF0000"/>
                </a:solidFill>
              </a:rPr>
              <a:t/>
            </a:r>
            <a:br>
              <a:rPr lang="es-ES" sz="2800" i="1" dirty="0" smtClean="0">
                <a:solidFill>
                  <a:srgbClr val="FF0000"/>
                </a:solidFill>
              </a:rPr>
            </a:br>
            <a:r>
              <a:rPr lang="es-ES" sz="3200" i="1" dirty="0" smtClean="0">
                <a:solidFill>
                  <a:srgbClr val="FF0000"/>
                </a:solidFill>
              </a:rPr>
              <a:t>Todo </a:t>
            </a:r>
            <a:r>
              <a:rPr lang="es-ES" sz="3200" i="1" dirty="0" smtClean="0">
                <a:solidFill>
                  <a:srgbClr val="FF0000"/>
                </a:solidFill>
              </a:rPr>
              <a:t>va a salir bien . </a:t>
            </a:r>
            <a:br>
              <a:rPr lang="es-ES" sz="3200" i="1" dirty="0" smtClean="0">
                <a:solidFill>
                  <a:srgbClr val="FF0000"/>
                </a:solidFill>
              </a:rPr>
            </a:br>
            <a:r>
              <a:rPr lang="es-ES" sz="3200" i="1" dirty="0" smtClean="0">
                <a:solidFill>
                  <a:srgbClr val="FF0000"/>
                </a:solidFill>
              </a:rPr>
              <a:t>Nada es imposible. </a:t>
            </a:r>
            <a:br>
              <a:rPr lang="es-ES" sz="3200" i="1" dirty="0" smtClean="0">
                <a:solidFill>
                  <a:srgbClr val="FF0000"/>
                </a:solidFill>
              </a:rPr>
            </a:br>
            <a:r>
              <a:rPr lang="es-ES" sz="3200" i="1" dirty="0" smtClean="0">
                <a:solidFill>
                  <a:srgbClr val="FF0000"/>
                </a:solidFill>
              </a:rPr>
              <a:t>Tengo fe que todo saldrá a mi favor.</a:t>
            </a:r>
            <a:br>
              <a:rPr lang="es-ES" sz="3200" i="1" dirty="0" smtClean="0">
                <a:solidFill>
                  <a:srgbClr val="FF0000"/>
                </a:solidFill>
              </a:rPr>
            </a:br>
            <a:r>
              <a:rPr lang="es-ES" sz="3200" i="1" dirty="0" smtClean="0">
                <a:solidFill>
                  <a:srgbClr val="FF0000"/>
                </a:solidFill>
              </a:rPr>
              <a:t>La buena suerte siempre me acompaña. </a:t>
            </a:r>
            <a:br>
              <a:rPr lang="es-ES" sz="3200" i="1" dirty="0" smtClean="0">
                <a:solidFill>
                  <a:srgbClr val="FF0000"/>
                </a:solidFill>
              </a:rPr>
            </a:br>
            <a:r>
              <a:rPr lang="es-ES" sz="3200" i="1" dirty="0" smtClean="0">
                <a:solidFill>
                  <a:srgbClr val="FF0000"/>
                </a:solidFill>
              </a:rPr>
              <a:t>Hay que tener confianza.</a:t>
            </a:r>
            <a:br>
              <a:rPr lang="es-ES" sz="3200" i="1" dirty="0" smtClean="0">
                <a:solidFill>
                  <a:srgbClr val="FF0000"/>
                </a:solidFill>
              </a:rPr>
            </a:br>
            <a:r>
              <a:rPr lang="es-ES" sz="3200" i="1" dirty="0" smtClean="0">
                <a:solidFill>
                  <a:srgbClr val="FF0000"/>
                </a:solidFill>
              </a:rPr>
              <a:t>Hay que esforzarse.</a:t>
            </a:r>
            <a:r>
              <a:rPr lang="es-ES" sz="3200" dirty="0" smtClean="0"/>
              <a:t/>
            </a:r>
            <a:br>
              <a:rPr lang="es-ES" sz="3200" dirty="0" smtClean="0"/>
            </a:br>
            <a:endParaRPr lang="es-ES" sz="3200" dirty="0"/>
          </a:p>
        </p:txBody>
      </p:sp>
      <p:pic>
        <p:nvPicPr>
          <p:cNvPr id="3" name="2 Imagen" descr="http://www.centromayoreslasolana.com/image006.jpg"/>
          <p:cNvPicPr/>
          <p:nvPr/>
        </p:nvPicPr>
        <p:blipFill>
          <a:blip r:embed="rId2"/>
          <a:srcRect/>
          <a:stretch>
            <a:fillRect/>
          </a:stretch>
        </p:blipFill>
        <p:spPr bwMode="auto">
          <a:xfrm>
            <a:off x="642910" y="714356"/>
            <a:ext cx="2357454" cy="17859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28604"/>
            <a:ext cx="8229600" cy="5429288"/>
          </a:xfrm>
        </p:spPr>
        <p:txBody>
          <a:bodyPr>
            <a:normAutofit fontScale="90000"/>
          </a:bodyPr>
          <a:lstStyle/>
          <a:p>
            <a:r>
              <a:rPr lang="es-ES" sz="3600" b="1" dirty="0" smtClean="0">
                <a:solidFill>
                  <a:schemeClr val="bg2">
                    <a:lumMod val="75000"/>
                  </a:schemeClr>
                </a:solidFill>
              </a:rPr>
              <a:t/>
            </a:r>
            <a:br>
              <a:rPr lang="es-ES" sz="3600" b="1" dirty="0" smtClean="0">
                <a:solidFill>
                  <a:schemeClr val="bg2">
                    <a:lumMod val="75000"/>
                  </a:schemeClr>
                </a:solidFill>
              </a:rPr>
            </a:br>
            <a:r>
              <a:rPr lang="es-ES" sz="3600" b="1" dirty="0" smtClean="0">
                <a:solidFill>
                  <a:schemeClr val="bg2">
                    <a:lumMod val="75000"/>
                  </a:schemeClr>
                </a:solidFill>
              </a:rPr>
              <a:t/>
            </a:r>
            <a:br>
              <a:rPr lang="es-ES" sz="3600" b="1" dirty="0" smtClean="0">
                <a:solidFill>
                  <a:schemeClr val="bg2">
                    <a:lumMod val="75000"/>
                  </a:schemeClr>
                </a:solidFill>
              </a:rPr>
            </a:br>
            <a:r>
              <a:rPr lang="es-ES" sz="3600" b="1" dirty="0" smtClean="0">
                <a:solidFill>
                  <a:schemeClr val="bg2">
                    <a:lumMod val="75000"/>
                  </a:schemeClr>
                </a:solidFill>
              </a:rPr>
              <a:t>ANTECEDENTES HISTÒRICOS</a:t>
            </a:r>
            <a:br>
              <a:rPr lang="es-ES" sz="3600" b="1" dirty="0" smtClean="0">
                <a:solidFill>
                  <a:schemeClr val="bg2">
                    <a:lumMod val="75000"/>
                  </a:schemeClr>
                </a:solidFill>
              </a:rPr>
            </a:br>
            <a:r>
              <a:rPr lang="es-ES" sz="3600" b="1" dirty="0" smtClean="0">
                <a:solidFill>
                  <a:schemeClr val="bg2">
                    <a:lumMod val="75000"/>
                  </a:schemeClr>
                </a:solidFill>
              </a:rPr>
              <a:t/>
            </a:r>
            <a:br>
              <a:rPr lang="es-ES" sz="3600" b="1" dirty="0" smtClean="0">
                <a:solidFill>
                  <a:schemeClr val="bg2">
                    <a:lumMod val="75000"/>
                  </a:schemeClr>
                </a:solidFill>
              </a:rPr>
            </a:br>
            <a:r>
              <a:rPr lang="es-ES" sz="3600" b="1" dirty="0" smtClean="0">
                <a:solidFill>
                  <a:schemeClr val="bg2">
                    <a:lumMod val="75000"/>
                  </a:schemeClr>
                </a:solidFill>
              </a:rPr>
              <a:t>Platón</a:t>
            </a:r>
            <a:r>
              <a:rPr lang="es-ES" sz="3600" dirty="0" smtClean="0">
                <a:solidFill>
                  <a:schemeClr val="bg2">
                    <a:lumMod val="75000"/>
                  </a:schemeClr>
                </a:solidFill>
              </a:rPr>
              <a:t>, </a:t>
            </a:r>
            <a:r>
              <a:rPr lang="es-ES" sz="3600" b="1" dirty="0" smtClean="0">
                <a:solidFill>
                  <a:schemeClr val="bg2">
                    <a:lumMod val="75000"/>
                  </a:schemeClr>
                </a:solidFill>
              </a:rPr>
              <a:t>Aristóteles</a:t>
            </a:r>
            <a:r>
              <a:rPr lang="es-ES" sz="3600" dirty="0" smtClean="0">
                <a:solidFill>
                  <a:schemeClr val="bg2">
                    <a:lumMod val="75000"/>
                  </a:schemeClr>
                </a:solidFill>
              </a:rPr>
              <a:t> o </a:t>
            </a:r>
            <a:r>
              <a:rPr lang="es-ES" sz="3600" b="1" dirty="0" smtClean="0">
                <a:solidFill>
                  <a:schemeClr val="bg2">
                    <a:lumMod val="75000"/>
                  </a:schemeClr>
                </a:solidFill>
              </a:rPr>
              <a:t>Quintiliano</a:t>
            </a:r>
            <a:r>
              <a:rPr lang="es-ES" sz="3600" dirty="0" smtClean="0">
                <a:solidFill>
                  <a:schemeClr val="bg2">
                    <a:lumMod val="75000"/>
                  </a:schemeClr>
                </a:solidFill>
              </a:rPr>
              <a:t>, fueron pensadores que se preocuparon por la Ed. Infantil, pero es en el siglo XVII cuando se dan los primeros pasos hacia la consideración de la educación de los más pequeños. Destaca la figura de </a:t>
            </a:r>
            <a:r>
              <a:rPr lang="es-ES" sz="3600" b="1" dirty="0" err="1" smtClean="0">
                <a:solidFill>
                  <a:schemeClr val="bg2">
                    <a:lumMod val="75000"/>
                  </a:schemeClr>
                </a:solidFill>
              </a:rPr>
              <a:t>Comenio</a:t>
            </a:r>
            <a:r>
              <a:rPr lang="es-ES" sz="3600" dirty="0" smtClean="0">
                <a:solidFill>
                  <a:schemeClr val="bg2">
                    <a:lumMod val="75000"/>
                  </a:schemeClr>
                </a:solidFill>
              </a:rPr>
              <a:t> (1592-1670) que habla de </a:t>
            </a:r>
            <a:r>
              <a:rPr lang="es-ES" sz="3600" b="1" i="1" dirty="0" smtClean="0">
                <a:solidFill>
                  <a:schemeClr val="bg2">
                    <a:lumMod val="75000"/>
                  </a:schemeClr>
                </a:solidFill>
              </a:rPr>
              <a:t>escuela materna</a:t>
            </a:r>
            <a:r>
              <a:rPr lang="es-ES" sz="3600" dirty="0" smtClean="0">
                <a:solidFill>
                  <a:schemeClr val="bg2">
                    <a:lumMod val="75000"/>
                  </a:schemeClr>
                </a:solidFill>
              </a:rPr>
              <a:t> y apunta sugerencias sobre el aprendizaje del niño en el hogar</a:t>
            </a:r>
            <a:r>
              <a:rPr lang="es-ES" dirty="0" smtClean="0">
                <a:solidFill>
                  <a:schemeClr val="bg2">
                    <a:lumMod val="75000"/>
                  </a:schemeClr>
                </a:solidFill>
              </a:rPr>
              <a:t>.</a:t>
            </a:r>
            <a:br>
              <a:rPr lang="es-ES" dirty="0" smtClean="0">
                <a:solidFill>
                  <a:schemeClr val="bg2">
                    <a:lumMod val="75000"/>
                  </a:schemeClr>
                </a:solidFill>
              </a:rPr>
            </a:br>
            <a:endParaRPr lang="es-ES" dirty="0">
              <a:solidFill>
                <a:schemeClr val="bg2">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5857892"/>
          </a:xfrm>
        </p:spPr>
        <p:txBody>
          <a:bodyPr>
            <a:normAutofit/>
          </a:bodyPr>
          <a:lstStyle/>
          <a:p>
            <a:pPr lvl="1" algn="ctr" rtl="0">
              <a:spcBef>
                <a:spcPct val="0"/>
              </a:spcBef>
            </a:pPr>
            <a:r>
              <a:rPr lang="es-ES" sz="2400" b="1" u="sng" dirty="0"/>
              <a:t>PRINCIPALES CORRIENTES PSICOLÓGICAS Y PEDAGÓGICAS EN LA EDUCACIÓN INFANTIL</a:t>
            </a:r>
            <a:r>
              <a:rPr lang="es-ES" sz="2400" b="1" dirty="0"/>
              <a:t>.</a:t>
            </a:r>
            <a:r>
              <a:rPr lang="es-ES" sz="3200" dirty="0"/>
              <a:t/>
            </a:r>
            <a:br>
              <a:rPr lang="es-ES" sz="3200" dirty="0"/>
            </a:br>
            <a:r>
              <a:rPr lang="es-ES" sz="3200" dirty="0" smtClean="0"/>
              <a:t/>
            </a:r>
            <a:br>
              <a:rPr lang="es-ES" sz="3200" dirty="0" smtClean="0"/>
            </a:br>
            <a:r>
              <a:rPr lang="es-ES" sz="2000" b="1" u="sng" dirty="0" smtClean="0"/>
              <a:t/>
            </a:r>
            <a:br>
              <a:rPr lang="es-ES" sz="2000" b="1" u="sng" dirty="0" smtClean="0"/>
            </a:br>
            <a:r>
              <a:rPr lang="es-ES" sz="6000" b="1" u="sng" dirty="0" smtClean="0"/>
              <a:t/>
            </a:r>
            <a:br>
              <a:rPr lang="es-ES" sz="6000" b="1" u="sng" dirty="0" smtClean="0"/>
            </a:br>
            <a:r>
              <a:rPr lang="es-ES" sz="6000" dirty="0"/>
              <a:t/>
            </a:r>
            <a:br>
              <a:rPr lang="es-ES" sz="6000" dirty="0"/>
            </a:br>
            <a:endParaRPr lang="es-ES" sz="6000" dirty="0"/>
          </a:p>
        </p:txBody>
      </p:sp>
      <p:sp>
        <p:nvSpPr>
          <p:cNvPr id="3" name="2 Elipse"/>
          <p:cNvSpPr/>
          <p:nvPr/>
        </p:nvSpPr>
        <p:spPr>
          <a:xfrm>
            <a:off x="1357290" y="1928802"/>
            <a:ext cx="2500330" cy="14287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base">
              <a:spcBef>
                <a:spcPct val="0"/>
              </a:spcBef>
              <a:spcAft>
                <a:spcPct val="0"/>
              </a:spcAft>
            </a:pPr>
            <a:r>
              <a:rPr lang="es-ES" sz="1600" b="1" u="sng" dirty="0" smtClean="0">
                <a:solidFill>
                  <a:schemeClr val="bg1"/>
                </a:solidFill>
                <a:latin typeface="Arial" pitchFamily="34" charset="0"/>
                <a:ea typeface="Calibri" pitchFamily="34" charset="0"/>
                <a:cs typeface="Arial" pitchFamily="34" charset="0"/>
              </a:rPr>
              <a:t>CORRIENTES PEDAG</a:t>
            </a:r>
            <a:r>
              <a:rPr lang="es-ES" sz="1600" b="1" u="sng" dirty="0" smtClean="0">
                <a:solidFill>
                  <a:schemeClr val="bg1"/>
                </a:solidFill>
                <a:ea typeface="Calibri" pitchFamily="34" charset="0"/>
                <a:cs typeface="Arial" pitchFamily="34" charset="0"/>
              </a:rPr>
              <a:t>Ó</a:t>
            </a:r>
            <a:r>
              <a:rPr lang="es-ES" sz="1600" b="1" u="sng" dirty="0" smtClean="0">
                <a:solidFill>
                  <a:schemeClr val="bg1"/>
                </a:solidFill>
                <a:latin typeface="Arial" pitchFamily="34" charset="0"/>
                <a:ea typeface="Calibri" pitchFamily="34" charset="0"/>
                <a:cs typeface="Arial" pitchFamily="34" charset="0"/>
              </a:rPr>
              <a:t>GICAS</a:t>
            </a:r>
            <a:endParaRPr lang="es-ES" sz="1600" b="1" dirty="0" smtClean="0">
              <a:solidFill>
                <a:schemeClr val="bg1"/>
              </a:solidFill>
              <a:latin typeface="Arial" pitchFamily="34" charset="0"/>
            </a:endParaRPr>
          </a:p>
        </p:txBody>
      </p:sp>
      <p:sp>
        <p:nvSpPr>
          <p:cNvPr id="5" name="4 Elipse"/>
          <p:cNvSpPr/>
          <p:nvPr/>
        </p:nvSpPr>
        <p:spPr>
          <a:xfrm>
            <a:off x="5929322" y="1928802"/>
            <a:ext cx="2286016" cy="14287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u="sng" dirty="0" smtClean="0">
                <a:solidFill>
                  <a:schemeClr val="bg1"/>
                </a:solidFill>
              </a:rPr>
              <a:t>CORRIENTES PSICOLÓGICAS</a:t>
            </a:r>
            <a:endParaRPr lang="es-ES" dirty="0">
              <a:solidFill>
                <a:schemeClr val="bg1"/>
              </a:solidFill>
            </a:endParaRPr>
          </a:p>
        </p:txBody>
      </p:sp>
      <p:cxnSp>
        <p:nvCxnSpPr>
          <p:cNvPr id="8" name="7 Conector recto de flecha"/>
          <p:cNvCxnSpPr>
            <a:stCxn id="3" idx="3"/>
          </p:cNvCxnSpPr>
          <p:nvPr/>
        </p:nvCxnSpPr>
        <p:spPr>
          <a:xfrm rot="5400000">
            <a:off x="1114284" y="3248456"/>
            <a:ext cx="709303" cy="5090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Conector recto de flecha"/>
          <p:cNvCxnSpPr>
            <a:stCxn id="3" idx="4"/>
          </p:cNvCxnSpPr>
          <p:nvPr/>
        </p:nvCxnSpPr>
        <p:spPr>
          <a:xfrm rot="5400000">
            <a:off x="2232406" y="3696893"/>
            <a:ext cx="714380"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a:stCxn id="3" idx="5"/>
          </p:cNvCxnSpPr>
          <p:nvPr/>
        </p:nvCxnSpPr>
        <p:spPr>
          <a:xfrm rot="16200000" flipH="1">
            <a:off x="3319886" y="3319893"/>
            <a:ext cx="709303" cy="3661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a:stCxn id="5" idx="3"/>
          </p:cNvCxnSpPr>
          <p:nvPr/>
        </p:nvCxnSpPr>
        <p:spPr>
          <a:xfrm rot="5400000">
            <a:off x="5670623" y="3264148"/>
            <a:ext cx="709303" cy="4776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a:stCxn id="5" idx="4"/>
          </p:cNvCxnSpPr>
          <p:nvPr/>
        </p:nvCxnSpPr>
        <p:spPr>
          <a:xfrm rot="5400000">
            <a:off x="6715140" y="3714752"/>
            <a:ext cx="7143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a:stCxn id="5" idx="5"/>
          </p:cNvCxnSpPr>
          <p:nvPr/>
        </p:nvCxnSpPr>
        <p:spPr>
          <a:xfrm rot="16200000" flipH="1">
            <a:off x="7800454" y="3228429"/>
            <a:ext cx="780741" cy="6205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18 Rectángulo"/>
          <p:cNvSpPr/>
          <p:nvPr/>
        </p:nvSpPr>
        <p:spPr>
          <a:xfrm>
            <a:off x="285720" y="4143380"/>
            <a:ext cx="1285884"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base">
              <a:spcBef>
                <a:spcPct val="0"/>
              </a:spcBef>
              <a:spcAft>
                <a:spcPct val="0"/>
              </a:spcAft>
            </a:pPr>
            <a:r>
              <a:rPr lang="es-ES" sz="1600" b="1" u="sng" dirty="0" smtClean="0">
                <a:solidFill>
                  <a:srgbClr val="000000"/>
                </a:solidFill>
                <a:latin typeface="Arial" pitchFamily="34" charset="0"/>
                <a:ea typeface="Times New Roman" pitchFamily="18" charset="0"/>
                <a:cs typeface="Arial" pitchFamily="34" charset="0"/>
              </a:rPr>
              <a:t>Juan Jacobo Rousseau</a:t>
            </a:r>
            <a:endParaRPr lang="es-ES" sz="1600" dirty="0" smtClean="0">
              <a:solidFill>
                <a:schemeClr val="tx1"/>
              </a:solidFill>
              <a:latin typeface="Arial" pitchFamily="34" charset="0"/>
            </a:endParaRPr>
          </a:p>
        </p:txBody>
      </p:sp>
      <p:sp>
        <p:nvSpPr>
          <p:cNvPr id="20" name="19 Rectángulo"/>
          <p:cNvSpPr/>
          <p:nvPr/>
        </p:nvSpPr>
        <p:spPr>
          <a:xfrm>
            <a:off x="1928794" y="4143380"/>
            <a:ext cx="1214446"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base">
              <a:spcBef>
                <a:spcPct val="0"/>
              </a:spcBef>
              <a:spcAft>
                <a:spcPct val="0"/>
              </a:spcAft>
            </a:pPr>
            <a:r>
              <a:rPr lang="es-ES" sz="1600" b="1" u="sng" dirty="0" smtClean="0">
                <a:solidFill>
                  <a:srgbClr val="000000"/>
                </a:solidFill>
                <a:latin typeface="Arial" pitchFamily="34" charset="0"/>
                <a:ea typeface="Times New Roman" pitchFamily="18" charset="0"/>
                <a:cs typeface="Arial" pitchFamily="34" charset="0"/>
              </a:rPr>
              <a:t>Pestalozzi</a:t>
            </a:r>
            <a:endParaRPr lang="es-ES" sz="4000" dirty="0" smtClean="0">
              <a:solidFill>
                <a:schemeClr val="tx1"/>
              </a:solidFill>
              <a:latin typeface="Arial" pitchFamily="34" charset="0"/>
            </a:endParaRPr>
          </a:p>
        </p:txBody>
      </p:sp>
      <p:sp>
        <p:nvSpPr>
          <p:cNvPr id="21" name="20 Rectángulo"/>
          <p:cNvSpPr/>
          <p:nvPr/>
        </p:nvSpPr>
        <p:spPr>
          <a:xfrm>
            <a:off x="3571868" y="4143380"/>
            <a:ext cx="1071570"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u="sng" dirty="0" smtClean="0">
                <a:solidFill>
                  <a:schemeClr val="bg1"/>
                </a:solidFill>
              </a:rPr>
              <a:t>Fröebel</a:t>
            </a:r>
            <a:endParaRPr lang="es-ES" dirty="0">
              <a:solidFill>
                <a:schemeClr val="bg1"/>
              </a:solidFill>
            </a:endParaRPr>
          </a:p>
        </p:txBody>
      </p:sp>
      <p:sp>
        <p:nvSpPr>
          <p:cNvPr id="22" name="21 Rectángulo"/>
          <p:cNvSpPr/>
          <p:nvPr/>
        </p:nvSpPr>
        <p:spPr>
          <a:xfrm>
            <a:off x="5214942" y="4143380"/>
            <a:ext cx="1000132"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bg1"/>
                </a:solidFill>
              </a:rPr>
              <a:t>WATSON y SKINNER</a:t>
            </a:r>
            <a:endParaRPr lang="es-ES" sz="1600" dirty="0">
              <a:solidFill>
                <a:schemeClr val="bg1"/>
              </a:solidFill>
            </a:endParaRPr>
          </a:p>
        </p:txBody>
      </p:sp>
      <p:sp>
        <p:nvSpPr>
          <p:cNvPr id="23" name="22 Rectángulo"/>
          <p:cNvSpPr/>
          <p:nvPr/>
        </p:nvSpPr>
        <p:spPr>
          <a:xfrm>
            <a:off x="6500826" y="4143380"/>
            <a:ext cx="1143008"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i="1" dirty="0" smtClean="0">
                <a:solidFill>
                  <a:schemeClr val="bg1"/>
                </a:solidFill>
              </a:rPr>
              <a:t>PIAGET</a:t>
            </a:r>
            <a:endParaRPr lang="es-ES" dirty="0">
              <a:solidFill>
                <a:schemeClr val="bg1"/>
              </a:solidFill>
            </a:endParaRPr>
          </a:p>
        </p:txBody>
      </p:sp>
      <p:sp>
        <p:nvSpPr>
          <p:cNvPr id="24" name="23 Rectángulo"/>
          <p:cNvSpPr/>
          <p:nvPr/>
        </p:nvSpPr>
        <p:spPr>
          <a:xfrm>
            <a:off x="7858148" y="4143380"/>
            <a:ext cx="1071570"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i="1" dirty="0" smtClean="0">
                <a:solidFill>
                  <a:schemeClr val="bg1"/>
                </a:solidFill>
              </a:rPr>
              <a:t>FREUD</a:t>
            </a:r>
            <a:endParaRPr lang="es-ES"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85860"/>
            <a:ext cx="8229600" cy="4357718"/>
          </a:xfrm>
        </p:spPr>
        <p:txBody>
          <a:bodyPr>
            <a:normAutofit fontScale="90000"/>
          </a:bodyPr>
          <a:lstStyle/>
          <a:p>
            <a:r>
              <a:rPr lang="es-ES" sz="3600" b="1" dirty="0" smtClean="0">
                <a:solidFill>
                  <a:schemeClr val="bg1"/>
                </a:solidFill>
              </a:rPr>
              <a:t>LAEDUCACIÒN INICIAL</a:t>
            </a:r>
            <a:br>
              <a:rPr lang="es-ES" sz="3600" b="1" dirty="0" smtClean="0">
                <a:solidFill>
                  <a:schemeClr val="bg1"/>
                </a:solidFill>
              </a:rPr>
            </a:br>
            <a:r>
              <a:rPr lang="es-ES" sz="3600" dirty="0" smtClean="0">
                <a:solidFill>
                  <a:schemeClr val="accent1">
                    <a:lumMod val="75000"/>
                  </a:schemeClr>
                </a:solidFill>
              </a:rPr>
              <a:t/>
            </a:r>
            <a:br>
              <a:rPr lang="es-ES" sz="3600" dirty="0" smtClean="0">
                <a:solidFill>
                  <a:schemeClr val="accent1">
                    <a:lumMod val="75000"/>
                  </a:schemeClr>
                </a:solidFill>
              </a:rPr>
            </a:br>
            <a:r>
              <a:rPr lang="es-PE" sz="3600" b="1" dirty="0" smtClean="0">
                <a:solidFill>
                  <a:schemeClr val="accent1">
                    <a:lumMod val="75000"/>
                  </a:schemeClr>
                </a:solidFill>
              </a:rPr>
              <a:t>“La Educación Inicial, es el primer nivel de la Educación Básica Regular. </a:t>
            </a:r>
            <a:br>
              <a:rPr lang="es-PE" sz="3600" b="1" dirty="0" smtClean="0">
                <a:solidFill>
                  <a:schemeClr val="accent1">
                    <a:lumMod val="75000"/>
                  </a:schemeClr>
                </a:solidFill>
              </a:rPr>
            </a:br>
            <a:r>
              <a:rPr lang="es-PE" sz="3600" b="1" dirty="0" smtClean="0">
                <a:solidFill>
                  <a:schemeClr val="accent1">
                    <a:lumMod val="75000"/>
                  </a:schemeClr>
                </a:solidFill>
              </a:rPr>
              <a:t>Atiende a niñas y niños </a:t>
            </a:r>
            <a:br>
              <a:rPr lang="es-PE" sz="3600" b="1" dirty="0" smtClean="0">
                <a:solidFill>
                  <a:schemeClr val="accent1">
                    <a:lumMod val="75000"/>
                  </a:schemeClr>
                </a:solidFill>
              </a:rPr>
            </a:br>
            <a:r>
              <a:rPr lang="es-PE" sz="3600" b="1" dirty="0" smtClean="0">
                <a:solidFill>
                  <a:schemeClr val="accent1">
                    <a:lumMod val="75000"/>
                  </a:schemeClr>
                </a:solidFill>
              </a:rPr>
              <a:t>hasta los cinco años de edad, </a:t>
            </a:r>
            <a:br>
              <a:rPr lang="es-PE" sz="3600" b="1" dirty="0" smtClean="0">
                <a:solidFill>
                  <a:schemeClr val="accent1">
                    <a:lumMod val="75000"/>
                  </a:schemeClr>
                </a:solidFill>
              </a:rPr>
            </a:br>
            <a:r>
              <a:rPr lang="es-PE" sz="3600" b="1" dirty="0" smtClean="0">
                <a:solidFill>
                  <a:schemeClr val="accent1">
                    <a:lumMod val="75000"/>
                  </a:schemeClr>
                </a:solidFill>
              </a:rPr>
              <a:t>en forma escolarizada y no escolarizada, </a:t>
            </a:r>
            <a:br>
              <a:rPr lang="es-PE" sz="3600" b="1" dirty="0" smtClean="0">
                <a:solidFill>
                  <a:schemeClr val="accent1">
                    <a:lumMod val="75000"/>
                  </a:schemeClr>
                </a:solidFill>
              </a:rPr>
            </a:br>
            <a:r>
              <a:rPr lang="es-PE" sz="3600" b="1" dirty="0" smtClean="0">
                <a:solidFill>
                  <a:schemeClr val="accent1">
                    <a:lumMod val="75000"/>
                  </a:schemeClr>
                </a:solidFill>
              </a:rPr>
              <a:t>a través de diversas estrategias que funcionan con participación de las familias, agentes comunitarios  y  autoridades de los </a:t>
            </a:r>
            <a:br>
              <a:rPr lang="es-PE" sz="3600" b="1" dirty="0" smtClean="0">
                <a:solidFill>
                  <a:schemeClr val="accent1">
                    <a:lumMod val="75000"/>
                  </a:schemeClr>
                </a:solidFill>
              </a:rPr>
            </a:br>
            <a:r>
              <a:rPr lang="es-PE" sz="3600" b="1" dirty="0" smtClean="0">
                <a:solidFill>
                  <a:schemeClr val="accent1">
                    <a:lumMod val="75000"/>
                  </a:schemeClr>
                </a:solidFill>
              </a:rPr>
              <a:t>gobiernos locales.”</a:t>
            </a:r>
            <a:r>
              <a:rPr lang="es-ES" sz="3600" dirty="0" smtClean="0"/>
              <a:t/>
            </a:r>
            <a:br>
              <a:rPr lang="es-ES" sz="3600" dirty="0" smtClean="0"/>
            </a:br>
            <a:endParaRPr lang="es-ES" sz="3600" dirty="0">
              <a:solidFill>
                <a:schemeClr val="accent1">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r>
              <a:rPr lang="es-ES" sz="2400" b="1" dirty="0" smtClean="0">
                <a:solidFill>
                  <a:srgbClr val="FFFF00"/>
                </a:solidFill>
              </a:rPr>
              <a:t>ENFOQUE PEDAGÓGICO DE EDUCACIÓN INICIAL</a:t>
            </a:r>
            <a:r>
              <a:rPr lang="es-ES" sz="2400" dirty="0" smtClean="0"/>
              <a:t/>
            </a:r>
            <a:br>
              <a:rPr lang="es-ES" sz="2400" dirty="0" smtClean="0"/>
            </a:br>
            <a:endParaRPr lang="es-ES" sz="2400" dirty="0"/>
          </a:p>
        </p:txBody>
      </p:sp>
      <p:graphicFrame>
        <p:nvGraphicFramePr>
          <p:cNvPr id="5" name="4 Marcador de contenido"/>
          <p:cNvGraphicFramePr>
            <a:graphicFrameLocks noGrp="1"/>
          </p:cNvGraphicFramePr>
          <p:nvPr>
            <p:ph idx="1"/>
          </p:nvPr>
        </p:nvGraphicFramePr>
        <p:xfrm>
          <a:off x="2428860" y="2857472"/>
          <a:ext cx="6286544" cy="4000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5 Imagen" descr="http://www.cosasinfantiles.com/images/juegos-infantiles.jpg"/>
          <p:cNvPicPr/>
          <p:nvPr/>
        </p:nvPicPr>
        <p:blipFill>
          <a:blip r:embed="rId6"/>
          <a:srcRect/>
          <a:stretch>
            <a:fillRect/>
          </a:stretch>
        </p:blipFill>
        <p:spPr bwMode="auto">
          <a:xfrm>
            <a:off x="714348" y="1785926"/>
            <a:ext cx="3019425" cy="258127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1928802"/>
            <a:ext cx="8229600" cy="3214710"/>
          </a:xfrm>
        </p:spPr>
        <p:txBody>
          <a:bodyPr>
            <a:normAutofit fontScale="90000"/>
          </a:bodyPr>
          <a:lstStyle/>
          <a:p>
            <a:r>
              <a:rPr lang="es-PE" sz="3200" b="1" dirty="0" smtClean="0">
                <a:solidFill>
                  <a:srgbClr val="FFFF00"/>
                </a:solidFill>
              </a:rPr>
              <a:t>LOGROS EDUCATIVOS EN EDUCACIÓN INICIAL </a:t>
            </a:r>
            <a:r>
              <a:rPr lang="es-PE" sz="3200" b="1" dirty="0" smtClean="0">
                <a:solidFill>
                  <a:schemeClr val="bg2">
                    <a:lumMod val="75000"/>
                  </a:schemeClr>
                </a:solidFill>
              </a:rPr>
              <a:t/>
            </a:r>
            <a:br>
              <a:rPr lang="es-PE" sz="3200" b="1" dirty="0" smtClean="0">
                <a:solidFill>
                  <a:schemeClr val="bg2">
                    <a:lumMod val="75000"/>
                  </a:schemeClr>
                </a:solidFill>
              </a:rPr>
            </a:br>
            <a:r>
              <a:rPr lang="es-PE" sz="3200" b="1" dirty="0" smtClean="0">
                <a:solidFill>
                  <a:srgbClr val="0070C0"/>
                </a:solidFill>
              </a:rPr>
              <a:t/>
            </a:r>
            <a:br>
              <a:rPr lang="es-PE" sz="3200" b="1" dirty="0" smtClean="0">
                <a:solidFill>
                  <a:srgbClr val="0070C0"/>
                </a:solidFill>
              </a:rPr>
            </a:br>
            <a:r>
              <a:rPr lang="es-PE" sz="2200" b="1" dirty="0" smtClean="0">
                <a:solidFill>
                  <a:schemeClr val="bg1"/>
                </a:solidFill>
                <a:latin typeface="Arial" pitchFamily="34" charset="0"/>
                <a:cs typeface="Arial" pitchFamily="34" charset="0"/>
              </a:rPr>
              <a:t>1. </a:t>
            </a:r>
            <a:r>
              <a:rPr lang="es-ES" sz="2200" b="1" dirty="0" smtClean="0">
                <a:solidFill>
                  <a:schemeClr val="bg1"/>
                </a:solidFill>
                <a:latin typeface="Arial" pitchFamily="34" charset="0"/>
                <a:cs typeface="Arial" pitchFamily="34" charset="0"/>
              </a:rPr>
              <a:t>ACTÚA </a:t>
            </a:r>
            <a:r>
              <a:rPr lang="es-ES" sz="2200" b="1" dirty="0" smtClean="0">
                <a:solidFill>
                  <a:schemeClr val="bg1"/>
                </a:solidFill>
                <a:latin typeface="Arial" pitchFamily="34" charset="0"/>
                <a:cs typeface="Arial" pitchFamily="34" charset="0"/>
              </a:rPr>
              <a:t>CON SEGURIDAD EN SÍ MISMO Y PARTICIPA EN ACTIVIDADES </a:t>
            </a:r>
            <a:r>
              <a:rPr lang="es-ES" sz="2200" b="1" dirty="0" smtClean="0">
                <a:solidFill>
                  <a:schemeClr val="bg1"/>
                </a:solidFill>
                <a:latin typeface="Arial" pitchFamily="34" charset="0"/>
                <a:cs typeface="Arial" pitchFamily="34" charset="0"/>
              </a:rPr>
              <a:t>GRUPALES.</a:t>
            </a:r>
            <a:r>
              <a:rPr lang="es-ES" sz="2200" dirty="0" smtClean="0">
                <a:solidFill>
                  <a:schemeClr val="bg1"/>
                </a:solidFill>
                <a:latin typeface="Arial" pitchFamily="34" charset="0"/>
                <a:cs typeface="Arial" pitchFamily="34" charset="0"/>
              </a:rPr>
              <a:t/>
            </a:r>
            <a:br>
              <a:rPr lang="es-ES" sz="2200" dirty="0" smtClean="0">
                <a:solidFill>
                  <a:schemeClr val="bg1"/>
                </a:solidFill>
                <a:latin typeface="Arial" pitchFamily="34" charset="0"/>
                <a:cs typeface="Arial" pitchFamily="34" charset="0"/>
              </a:rPr>
            </a:br>
            <a:r>
              <a:rPr lang="es-ES" sz="2200" b="1" dirty="0" smtClean="0">
                <a:solidFill>
                  <a:schemeClr val="bg1"/>
                </a:solidFill>
                <a:latin typeface="Arial" pitchFamily="34" charset="0"/>
                <a:cs typeface="Arial" pitchFamily="34" charset="0"/>
              </a:rPr>
              <a:t>2.  </a:t>
            </a:r>
            <a:r>
              <a:rPr lang="es-PE" sz="2200" b="1" dirty="0" smtClean="0">
                <a:solidFill>
                  <a:schemeClr val="bg1"/>
                </a:solidFill>
                <a:latin typeface="Arial" pitchFamily="34" charset="0"/>
                <a:cs typeface="Arial" pitchFamily="34" charset="0"/>
              </a:rPr>
              <a:t>SE </a:t>
            </a:r>
            <a:r>
              <a:rPr lang="es-PE" sz="2200" b="1" dirty="0" smtClean="0">
                <a:solidFill>
                  <a:schemeClr val="bg1"/>
                </a:solidFill>
                <a:latin typeface="Arial" pitchFamily="34" charset="0"/>
                <a:cs typeface="Arial" pitchFamily="34" charset="0"/>
              </a:rPr>
              <a:t>RECONOCE COMO PERSONA CON DERECHO A SER TRATADA CON RESPETO </a:t>
            </a:r>
            <a:r>
              <a:rPr lang="es-PE" sz="2200" b="1" dirty="0" smtClean="0">
                <a:solidFill>
                  <a:schemeClr val="bg1"/>
                </a:solidFill>
                <a:latin typeface="Arial" pitchFamily="34" charset="0"/>
                <a:cs typeface="Arial" pitchFamily="34" charset="0"/>
              </a:rPr>
              <a:t>.</a:t>
            </a:r>
            <a:r>
              <a:rPr lang="es-ES" sz="2200" dirty="0" smtClean="0">
                <a:solidFill>
                  <a:schemeClr val="bg1"/>
                </a:solidFill>
                <a:latin typeface="Arial" pitchFamily="34" charset="0"/>
                <a:cs typeface="Arial" pitchFamily="34" charset="0"/>
              </a:rPr>
              <a:t/>
            </a:r>
            <a:br>
              <a:rPr lang="es-ES" sz="2200" dirty="0" smtClean="0">
                <a:solidFill>
                  <a:schemeClr val="bg1"/>
                </a:solidFill>
                <a:latin typeface="Arial" pitchFamily="34" charset="0"/>
                <a:cs typeface="Arial" pitchFamily="34" charset="0"/>
              </a:rPr>
            </a:br>
            <a:r>
              <a:rPr lang="es-ES" sz="2200" b="1" dirty="0" smtClean="0">
                <a:solidFill>
                  <a:schemeClr val="bg1"/>
                </a:solidFill>
                <a:latin typeface="Arial" pitchFamily="34" charset="0"/>
                <a:cs typeface="Arial" pitchFamily="34" charset="0"/>
              </a:rPr>
              <a:t>3. EXPRESA </a:t>
            </a:r>
            <a:r>
              <a:rPr lang="es-ES" sz="2200" b="1" dirty="0" smtClean="0">
                <a:solidFill>
                  <a:schemeClr val="bg1"/>
                </a:solidFill>
                <a:latin typeface="Arial" pitchFamily="34" charset="0"/>
                <a:cs typeface="Arial" pitchFamily="34" charset="0"/>
              </a:rPr>
              <a:t>NATURAL Y CREATIVAMENTE SUS IDEAS, SENTIMIENTOS Y EXPERIENCIAS EN DIVERSOS </a:t>
            </a:r>
            <a:r>
              <a:rPr lang="es-ES" sz="2200" b="1" dirty="0" smtClean="0">
                <a:solidFill>
                  <a:schemeClr val="bg1"/>
                </a:solidFill>
                <a:latin typeface="Arial" pitchFamily="34" charset="0"/>
                <a:cs typeface="Arial" pitchFamily="34" charset="0"/>
              </a:rPr>
              <a:t>LENGUAJES.</a:t>
            </a:r>
            <a:r>
              <a:rPr lang="es-ES" sz="2200" dirty="0" smtClean="0">
                <a:solidFill>
                  <a:schemeClr val="bg1"/>
                </a:solidFill>
                <a:latin typeface="Arial" pitchFamily="34" charset="0"/>
                <a:cs typeface="Arial" pitchFamily="34" charset="0"/>
              </a:rPr>
              <a:t/>
            </a:r>
            <a:br>
              <a:rPr lang="es-ES" sz="2200" dirty="0" smtClean="0">
                <a:solidFill>
                  <a:schemeClr val="bg1"/>
                </a:solidFill>
                <a:latin typeface="Arial" pitchFamily="34" charset="0"/>
                <a:cs typeface="Arial" pitchFamily="34" charset="0"/>
              </a:rPr>
            </a:br>
            <a:r>
              <a:rPr lang="es-ES" sz="2200" b="1" dirty="0" smtClean="0">
                <a:solidFill>
                  <a:schemeClr val="bg1"/>
                </a:solidFill>
                <a:latin typeface="Arial" pitchFamily="34" charset="0"/>
                <a:cs typeface="Arial" pitchFamily="34" charset="0"/>
              </a:rPr>
              <a:t>4</a:t>
            </a:r>
            <a:r>
              <a:rPr lang="es-ES" sz="2200" dirty="0" smtClean="0">
                <a:solidFill>
                  <a:schemeClr val="bg1"/>
                </a:solidFill>
                <a:latin typeface="Arial" pitchFamily="34" charset="0"/>
                <a:cs typeface="Arial" pitchFamily="34" charset="0"/>
              </a:rPr>
              <a:t>. </a:t>
            </a:r>
            <a:r>
              <a:rPr lang="es-ES" sz="2200" b="1" dirty="0" smtClean="0">
                <a:solidFill>
                  <a:schemeClr val="bg1"/>
                </a:solidFill>
                <a:latin typeface="Arial" pitchFamily="34" charset="0"/>
                <a:cs typeface="Arial" pitchFamily="34" charset="0"/>
              </a:rPr>
              <a:t>INTERACTÚA </a:t>
            </a:r>
            <a:r>
              <a:rPr lang="es-ES" sz="2200" b="1" dirty="0" smtClean="0">
                <a:solidFill>
                  <a:schemeClr val="bg1"/>
                </a:solidFill>
                <a:latin typeface="Arial" pitchFamily="34" charset="0"/>
                <a:cs typeface="Arial" pitchFamily="34" charset="0"/>
              </a:rPr>
              <a:t>Y SE INTEGRA POSITIVAMENTE CON SUS </a:t>
            </a:r>
            <a:r>
              <a:rPr lang="es-ES" sz="2200" b="1" dirty="0" smtClean="0">
                <a:solidFill>
                  <a:schemeClr val="bg1"/>
                </a:solidFill>
                <a:latin typeface="Arial" pitchFamily="34" charset="0"/>
                <a:cs typeface="Arial" pitchFamily="34" charset="0"/>
              </a:rPr>
              <a:t>COMPAÑEROS.</a:t>
            </a:r>
            <a:r>
              <a:rPr lang="es-ES" sz="2200" dirty="0" smtClean="0">
                <a:solidFill>
                  <a:schemeClr val="bg1"/>
                </a:solidFill>
                <a:latin typeface="Arial" pitchFamily="34" charset="0"/>
                <a:cs typeface="Arial" pitchFamily="34" charset="0"/>
              </a:rPr>
              <a:t/>
            </a:r>
            <a:br>
              <a:rPr lang="es-ES" sz="2200" dirty="0" smtClean="0">
                <a:solidFill>
                  <a:schemeClr val="bg1"/>
                </a:solidFill>
                <a:latin typeface="Arial" pitchFamily="34" charset="0"/>
                <a:cs typeface="Arial" pitchFamily="34" charset="0"/>
              </a:rPr>
            </a:br>
            <a:r>
              <a:rPr lang="es-ES" sz="2200" b="1" dirty="0" smtClean="0">
                <a:solidFill>
                  <a:schemeClr val="bg1"/>
                </a:solidFill>
                <a:latin typeface="Arial" pitchFamily="34" charset="0"/>
                <a:cs typeface="Arial" pitchFamily="34" charset="0"/>
              </a:rPr>
              <a:t>5</a:t>
            </a:r>
            <a:r>
              <a:rPr lang="es-ES" sz="2200" dirty="0" smtClean="0">
                <a:solidFill>
                  <a:schemeClr val="bg1"/>
                </a:solidFill>
                <a:latin typeface="Arial" pitchFamily="34" charset="0"/>
                <a:cs typeface="Arial" pitchFamily="34" charset="0"/>
              </a:rPr>
              <a:t>. </a:t>
            </a:r>
            <a:r>
              <a:rPr lang="es-PE" sz="2200" b="1" dirty="0" smtClean="0">
                <a:solidFill>
                  <a:schemeClr val="bg1"/>
                </a:solidFill>
                <a:latin typeface="Arial" pitchFamily="34" charset="0"/>
                <a:cs typeface="Arial" pitchFamily="34" charset="0"/>
              </a:rPr>
              <a:t>RESPETA </a:t>
            </a:r>
            <a:r>
              <a:rPr lang="es-PE" sz="2200" b="1" dirty="0" smtClean="0">
                <a:solidFill>
                  <a:schemeClr val="bg1"/>
                </a:solidFill>
                <a:latin typeface="Arial" pitchFamily="34" charset="0"/>
                <a:cs typeface="Arial" pitchFamily="34" charset="0"/>
              </a:rPr>
              <a:t>Y VALORA EL APORTE Y TRABAJO PROPIO Y DE LOS DEMÁS </a:t>
            </a:r>
            <a:r>
              <a:rPr lang="es-PE" sz="2200" b="1" dirty="0" smtClean="0">
                <a:solidFill>
                  <a:schemeClr val="bg1"/>
                </a:solidFill>
                <a:latin typeface="Arial" pitchFamily="34" charset="0"/>
                <a:cs typeface="Arial" pitchFamily="34" charset="0"/>
              </a:rPr>
              <a:t>.</a:t>
            </a:r>
            <a:r>
              <a:rPr lang="es-ES" sz="2200" dirty="0" smtClean="0">
                <a:solidFill>
                  <a:schemeClr val="bg1"/>
                </a:solidFill>
                <a:latin typeface="Arial" pitchFamily="34" charset="0"/>
                <a:cs typeface="Arial" pitchFamily="34" charset="0"/>
              </a:rPr>
              <a:t/>
            </a:r>
            <a:br>
              <a:rPr lang="es-ES" sz="2200" dirty="0" smtClean="0">
                <a:solidFill>
                  <a:schemeClr val="bg1"/>
                </a:solidFill>
                <a:latin typeface="Arial" pitchFamily="34" charset="0"/>
                <a:cs typeface="Arial" pitchFamily="34" charset="0"/>
              </a:rPr>
            </a:br>
            <a:r>
              <a:rPr lang="es-ES" sz="2200" b="1" dirty="0" smtClean="0">
                <a:solidFill>
                  <a:schemeClr val="bg1"/>
                </a:solidFill>
                <a:latin typeface="Arial" pitchFamily="34" charset="0"/>
                <a:cs typeface="Arial" pitchFamily="34" charset="0"/>
              </a:rPr>
              <a:t>6</a:t>
            </a:r>
            <a:r>
              <a:rPr lang="es-ES" sz="2200" dirty="0" smtClean="0">
                <a:solidFill>
                  <a:schemeClr val="bg1"/>
                </a:solidFill>
                <a:latin typeface="Arial" pitchFamily="34" charset="0"/>
                <a:cs typeface="Arial" pitchFamily="34" charset="0"/>
              </a:rPr>
              <a:t>. </a:t>
            </a:r>
            <a:r>
              <a:rPr lang="es-PE" sz="2200" b="1" dirty="0" smtClean="0">
                <a:solidFill>
                  <a:schemeClr val="bg1"/>
                </a:solidFill>
                <a:latin typeface="Arial" pitchFamily="34" charset="0"/>
                <a:cs typeface="Arial" pitchFamily="34" charset="0"/>
              </a:rPr>
              <a:t>CONOCE </a:t>
            </a:r>
            <a:r>
              <a:rPr lang="es-PE" sz="2200" b="1" dirty="0" smtClean="0">
                <a:solidFill>
                  <a:schemeClr val="bg1"/>
                </a:solidFill>
                <a:latin typeface="Arial" pitchFamily="34" charset="0"/>
                <a:cs typeface="Arial" pitchFamily="34" charset="0"/>
              </a:rPr>
              <a:t>Y CUIDA SU CUERPO, DISFRUTA DE SU MOVIMIENTO Y DEMUESTRA COORDINACIÓN MOTORA </a:t>
            </a:r>
            <a:r>
              <a:rPr lang="es-ES" sz="2200" dirty="0" smtClean="0">
                <a:solidFill>
                  <a:schemeClr val="bg1"/>
                </a:solidFill>
                <a:latin typeface="Arial" pitchFamily="34" charset="0"/>
                <a:cs typeface="Arial" pitchFamily="34" charset="0"/>
              </a:rPr>
              <a:t/>
            </a:r>
            <a:br>
              <a:rPr lang="es-ES" sz="2200" dirty="0" smtClean="0">
                <a:solidFill>
                  <a:schemeClr val="bg1"/>
                </a:solidFill>
                <a:latin typeface="Arial" pitchFamily="34" charset="0"/>
                <a:cs typeface="Arial" pitchFamily="34" charset="0"/>
              </a:rPr>
            </a:br>
            <a:r>
              <a:rPr lang="es-ES" sz="2200" b="1" dirty="0" smtClean="0">
                <a:solidFill>
                  <a:schemeClr val="bg1"/>
                </a:solidFill>
                <a:latin typeface="Arial" pitchFamily="34" charset="0"/>
                <a:cs typeface="Arial" pitchFamily="34" charset="0"/>
              </a:rPr>
              <a:t>7. </a:t>
            </a:r>
            <a:r>
              <a:rPr lang="es-PE" sz="2200" b="1" dirty="0" smtClean="0">
                <a:solidFill>
                  <a:schemeClr val="bg1"/>
                </a:solidFill>
                <a:latin typeface="Arial" pitchFamily="34" charset="0"/>
                <a:cs typeface="Arial" pitchFamily="34" charset="0"/>
              </a:rPr>
              <a:t>ACTÚA </a:t>
            </a:r>
            <a:r>
              <a:rPr lang="es-PE" sz="2200" b="1" dirty="0" smtClean="0">
                <a:solidFill>
                  <a:schemeClr val="bg1"/>
                </a:solidFill>
                <a:latin typeface="Arial" pitchFamily="34" charset="0"/>
                <a:cs typeface="Arial" pitchFamily="34" charset="0"/>
              </a:rPr>
              <a:t>CON RESPETO Y CUIDADO EN EL MEDIO QUE LO RODEA </a:t>
            </a:r>
            <a:r>
              <a:rPr lang="es-PE" sz="2200" b="1" dirty="0" smtClean="0">
                <a:solidFill>
                  <a:schemeClr val="bg1"/>
                </a:solidFill>
                <a:latin typeface="Arial" pitchFamily="34" charset="0"/>
                <a:cs typeface="Arial" pitchFamily="34" charset="0"/>
              </a:rPr>
              <a:t>.</a:t>
            </a:r>
            <a:r>
              <a:rPr lang="es-ES" sz="2200" dirty="0" smtClean="0">
                <a:solidFill>
                  <a:schemeClr val="bg1"/>
                </a:solidFill>
                <a:latin typeface="Arial" pitchFamily="34" charset="0"/>
                <a:cs typeface="Arial" pitchFamily="34" charset="0"/>
              </a:rPr>
              <a:t/>
            </a:r>
            <a:br>
              <a:rPr lang="es-ES" sz="2200" dirty="0" smtClean="0">
                <a:solidFill>
                  <a:schemeClr val="bg1"/>
                </a:solidFill>
                <a:latin typeface="Arial" pitchFamily="34" charset="0"/>
                <a:cs typeface="Arial" pitchFamily="34" charset="0"/>
              </a:rPr>
            </a:br>
            <a:r>
              <a:rPr lang="es-PE" sz="2200" b="1" dirty="0" smtClean="0">
                <a:solidFill>
                  <a:schemeClr val="bg1"/>
                </a:solidFill>
                <a:latin typeface="Arial" pitchFamily="34" charset="0"/>
                <a:cs typeface="Arial" pitchFamily="34" charset="0"/>
              </a:rPr>
              <a:t>SE INTERESA POR CONOCER Y COMPRENDER SITUACIONES </a:t>
            </a:r>
            <a:r>
              <a:rPr lang="es-PE" sz="2200" b="1" dirty="0" smtClean="0">
                <a:solidFill>
                  <a:schemeClr val="bg1"/>
                </a:solidFill>
                <a:latin typeface="Arial" pitchFamily="34" charset="0"/>
                <a:cs typeface="Arial" pitchFamily="34" charset="0"/>
              </a:rPr>
              <a:t>COTIDIANAS. </a:t>
            </a:r>
            <a:r>
              <a:rPr lang="es-ES" sz="2200" dirty="0" smtClean="0">
                <a:latin typeface="Arial" pitchFamily="34" charset="0"/>
                <a:cs typeface="Arial" pitchFamily="34" charset="0"/>
              </a:rPr>
              <a:t/>
            </a:r>
            <a:br>
              <a:rPr lang="es-ES" sz="2200" dirty="0" smtClean="0">
                <a:latin typeface="Arial" pitchFamily="34" charset="0"/>
                <a:cs typeface="Arial" pitchFamily="34" charset="0"/>
              </a:rPr>
            </a:br>
            <a:endParaRPr lang="es-ES" sz="2200" b="1" dirty="0">
              <a:solidFill>
                <a:srgbClr val="0070C0"/>
              </a:solidFill>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3786190"/>
            <a:ext cx="9144000"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s-ES" sz="2400" dirty="0" smtClean="0">
                <a:solidFill>
                  <a:schemeClr val="bg2">
                    <a:lumMod val="75000"/>
                  </a:schemeClr>
                </a:solidFill>
                <a:latin typeface="Helvetica"/>
                <a:ea typeface="Calibri" pitchFamily="34" charset="0"/>
                <a:cs typeface="Times New Roman" pitchFamily="18" charset="0"/>
              </a:rPr>
              <a:t>E</a:t>
            </a:r>
            <a:r>
              <a:rPr kumimoji="0" lang="es-ES" sz="2400" b="0" i="0" u="none" strike="noStrike" cap="none" normalizeH="0" baseline="0" dirty="0" smtClean="0">
                <a:ln>
                  <a:noFill/>
                </a:ln>
                <a:solidFill>
                  <a:schemeClr val="bg2">
                    <a:lumMod val="75000"/>
                  </a:schemeClr>
                </a:solidFill>
                <a:effectLst/>
                <a:latin typeface="Helvetica"/>
                <a:ea typeface="Calibri" pitchFamily="34" charset="0"/>
                <a:cs typeface="Times New Roman" pitchFamily="18" charset="0"/>
              </a:rPr>
              <a:t>l curr</a:t>
            </a:r>
            <a:r>
              <a:rPr kumimoji="0" lang="es-ES" sz="2400" b="0" i="0" u="none" strike="noStrike" cap="none" normalizeH="0" baseline="0" dirty="0" smtClean="0">
                <a:ln>
                  <a:noFill/>
                </a:ln>
                <a:solidFill>
                  <a:schemeClr val="bg2">
                    <a:lumMod val="75000"/>
                  </a:schemeClr>
                </a:solidFill>
                <a:effectLst/>
                <a:latin typeface="Calibri"/>
                <a:ea typeface="Calibri" pitchFamily="34" charset="0"/>
                <a:cs typeface="Times New Roman" pitchFamily="18" charset="0"/>
              </a:rPr>
              <a:t>í</a:t>
            </a:r>
            <a:r>
              <a:rPr kumimoji="0" lang="es-ES" sz="2400" b="0" i="0" u="none" strike="noStrike" cap="none" normalizeH="0" baseline="0" dirty="0" smtClean="0">
                <a:ln>
                  <a:noFill/>
                </a:ln>
                <a:solidFill>
                  <a:schemeClr val="bg2">
                    <a:lumMod val="75000"/>
                  </a:schemeClr>
                </a:solidFill>
                <a:effectLst/>
                <a:latin typeface="Helvetica"/>
                <a:ea typeface="Calibri" pitchFamily="34" charset="0"/>
                <a:cs typeface="Times New Roman" pitchFamily="18" charset="0"/>
              </a:rPr>
              <a:t>culo de Educaci</a:t>
            </a:r>
            <a:r>
              <a:rPr kumimoji="0" lang="es-ES" sz="2400" b="0" i="0" u="none" strike="noStrike" cap="none" normalizeH="0" baseline="0" dirty="0" smtClean="0">
                <a:ln>
                  <a:noFill/>
                </a:ln>
                <a:solidFill>
                  <a:schemeClr val="bg2">
                    <a:lumMod val="75000"/>
                  </a:schemeClr>
                </a:solidFill>
                <a:effectLst/>
                <a:latin typeface="Calibri"/>
                <a:ea typeface="Calibri" pitchFamily="34" charset="0"/>
                <a:cs typeface="Times New Roman" pitchFamily="18" charset="0"/>
              </a:rPr>
              <a:t>ó</a:t>
            </a:r>
            <a:r>
              <a:rPr kumimoji="0" lang="es-ES" sz="2400" b="0" i="0" u="none" strike="noStrike" cap="none" normalizeH="0" baseline="0" dirty="0" smtClean="0">
                <a:ln>
                  <a:noFill/>
                </a:ln>
                <a:solidFill>
                  <a:schemeClr val="bg2">
                    <a:lumMod val="75000"/>
                  </a:schemeClr>
                </a:solidFill>
                <a:effectLst/>
                <a:latin typeface="Helvetica"/>
                <a:ea typeface="Calibri" pitchFamily="34" charset="0"/>
                <a:cs typeface="Times New Roman" pitchFamily="18" charset="0"/>
              </a:rPr>
              <a:t>n Preescolar</a:t>
            </a:r>
            <a:endParaRPr kumimoji="0" lang="es-ES" sz="2400" b="0" i="0" u="none" strike="noStrike" cap="none" normalizeH="0" baseline="0" dirty="0" smtClean="0">
              <a:ln>
                <a:noFill/>
              </a:ln>
              <a:solidFill>
                <a:schemeClr val="bg2">
                  <a:lumMod val="75000"/>
                </a:schemeClr>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bg2">
                    <a:lumMod val="75000"/>
                  </a:schemeClr>
                </a:solidFill>
                <a:effectLst/>
                <a:latin typeface="Helvetica"/>
                <a:ea typeface="Calibri" pitchFamily="34" charset="0"/>
                <a:cs typeface="Times New Roman" pitchFamily="18" charset="0"/>
              </a:rPr>
              <a:t>se fundament</a:t>
            </a:r>
            <a:r>
              <a:rPr kumimoji="0" lang="es-ES" sz="2400" b="0" i="0" u="none" strike="noStrike" cap="none" normalizeH="0" baseline="0" dirty="0" smtClean="0">
                <a:ln>
                  <a:noFill/>
                </a:ln>
                <a:solidFill>
                  <a:schemeClr val="bg2">
                    <a:lumMod val="75000"/>
                  </a:schemeClr>
                </a:solidFill>
                <a:effectLst/>
                <a:latin typeface="Calibri"/>
                <a:ea typeface="Calibri" pitchFamily="34" charset="0"/>
                <a:cs typeface="Times New Roman" pitchFamily="18" charset="0"/>
              </a:rPr>
              <a:t>ó</a:t>
            </a:r>
            <a:r>
              <a:rPr kumimoji="0" lang="es-ES" sz="2400" b="0" i="0" u="none" strike="noStrike" cap="none" normalizeH="0" baseline="0" dirty="0" smtClean="0">
                <a:ln>
                  <a:noFill/>
                </a:ln>
                <a:solidFill>
                  <a:schemeClr val="bg2">
                    <a:lumMod val="75000"/>
                  </a:schemeClr>
                </a:solidFill>
                <a:effectLst/>
                <a:latin typeface="Helvetica"/>
                <a:ea typeface="Calibri" pitchFamily="34" charset="0"/>
                <a:cs typeface="Times New Roman" pitchFamily="18" charset="0"/>
              </a:rPr>
              <a:t> en orientaciones pedag</a:t>
            </a:r>
            <a:r>
              <a:rPr kumimoji="0" lang="es-ES" sz="2400" b="0" i="0" u="none" strike="noStrike" cap="none" normalizeH="0" baseline="0" dirty="0" smtClean="0">
                <a:ln>
                  <a:noFill/>
                </a:ln>
                <a:solidFill>
                  <a:schemeClr val="bg2">
                    <a:lumMod val="75000"/>
                  </a:schemeClr>
                </a:solidFill>
                <a:effectLst/>
                <a:latin typeface="Calibri"/>
                <a:ea typeface="Calibri" pitchFamily="34" charset="0"/>
                <a:cs typeface="Times New Roman" pitchFamily="18" charset="0"/>
              </a:rPr>
              <a:t>ó</a:t>
            </a:r>
            <a:r>
              <a:rPr kumimoji="0" lang="es-ES" sz="2400" b="0" i="0" u="none" strike="noStrike" cap="none" normalizeH="0" baseline="0" dirty="0" smtClean="0">
                <a:ln>
                  <a:noFill/>
                </a:ln>
                <a:solidFill>
                  <a:schemeClr val="bg2">
                    <a:lumMod val="75000"/>
                  </a:schemeClr>
                </a:solidFill>
                <a:effectLst/>
                <a:latin typeface="Helvetica"/>
                <a:ea typeface="Calibri" pitchFamily="34" charset="0"/>
                <a:cs typeface="Times New Roman" pitchFamily="18" charset="0"/>
              </a:rPr>
              <a:t>gicas que lo</a:t>
            </a:r>
            <a:endParaRPr kumimoji="0" lang="es-ES" sz="2400" b="0" i="0" u="none" strike="noStrike" cap="none" normalizeH="0" baseline="0" dirty="0" smtClean="0">
              <a:ln>
                <a:noFill/>
              </a:ln>
              <a:solidFill>
                <a:schemeClr val="bg2">
                  <a:lumMod val="75000"/>
                </a:schemeClr>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bg2">
                    <a:lumMod val="75000"/>
                  </a:schemeClr>
                </a:solidFill>
                <a:effectLst/>
                <a:latin typeface="Helvetica"/>
                <a:ea typeface="Calibri" pitchFamily="34" charset="0"/>
                <a:cs typeface="Times New Roman" pitchFamily="18" charset="0"/>
              </a:rPr>
              <a:t>caracterizan como: sistemático e interactivo, basado en el</a:t>
            </a:r>
            <a:endParaRPr kumimoji="0" lang="es-ES" sz="2400" b="0" i="0" u="none" strike="noStrike" cap="none" normalizeH="0" baseline="0" dirty="0" smtClean="0">
              <a:ln>
                <a:noFill/>
              </a:ln>
              <a:solidFill>
                <a:schemeClr val="bg2">
                  <a:lumMod val="75000"/>
                </a:schemeClr>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bg2">
                    <a:lumMod val="75000"/>
                  </a:schemeClr>
                </a:solidFill>
                <a:effectLst/>
                <a:latin typeface="Helvetica"/>
                <a:ea typeface="Calibri" pitchFamily="34" charset="0"/>
                <a:cs typeface="Times New Roman" pitchFamily="18" charset="0"/>
              </a:rPr>
              <a:t>desarrollo integral de la poblaci</a:t>
            </a:r>
            <a:r>
              <a:rPr kumimoji="0" lang="es-ES" sz="2400" b="0" i="0" u="none" strike="noStrike" cap="none" normalizeH="0" baseline="0" dirty="0" smtClean="0">
                <a:ln>
                  <a:noFill/>
                </a:ln>
                <a:solidFill>
                  <a:schemeClr val="bg2">
                    <a:lumMod val="75000"/>
                  </a:schemeClr>
                </a:solidFill>
                <a:effectLst/>
                <a:latin typeface="Calibri"/>
                <a:ea typeface="Calibri" pitchFamily="34" charset="0"/>
                <a:cs typeface="Times New Roman" pitchFamily="18" charset="0"/>
              </a:rPr>
              <a:t>ó</a:t>
            </a:r>
            <a:r>
              <a:rPr kumimoji="0" lang="es-ES" sz="2400" b="0" i="0" u="none" strike="noStrike" cap="none" normalizeH="0" baseline="0" dirty="0" smtClean="0">
                <a:ln>
                  <a:noFill/>
                </a:ln>
                <a:solidFill>
                  <a:schemeClr val="bg2">
                    <a:lumMod val="75000"/>
                  </a:schemeClr>
                </a:solidFill>
                <a:effectLst/>
                <a:latin typeface="Helvetica"/>
                <a:ea typeface="Calibri" pitchFamily="34" charset="0"/>
                <a:cs typeface="Times New Roman" pitchFamily="18" charset="0"/>
              </a:rPr>
              <a:t>n infantil, centrado en las</a:t>
            </a:r>
            <a:endParaRPr kumimoji="0" lang="es-ES" sz="2400" b="0" i="0" u="none" strike="noStrike" cap="none" normalizeH="0" baseline="0" dirty="0" smtClean="0">
              <a:ln>
                <a:noFill/>
              </a:ln>
              <a:solidFill>
                <a:schemeClr val="bg2">
                  <a:lumMod val="75000"/>
                </a:schemeClr>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bg2">
                    <a:lumMod val="75000"/>
                  </a:schemeClr>
                </a:solidFill>
                <a:effectLst/>
                <a:latin typeface="Helvetica"/>
                <a:ea typeface="Calibri" pitchFamily="34" charset="0"/>
                <a:cs typeface="Times New Roman" pitchFamily="18" charset="0"/>
              </a:rPr>
              <a:t>caracter</a:t>
            </a:r>
            <a:r>
              <a:rPr kumimoji="0" lang="es-ES" sz="2400" b="0" i="0" u="none" strike="noStrike" cap="none" normalizeH="0" baseline="0" dirty="0" smtClean="0">
                <a:ln>
                  <a:noFill/>
                </a:ln>
                <a:solidFill>
                  <a:schemeClr val="bg2">
                    <a:lumMod val="75000"/>
                  </a:schemeClr>
                </a:solidFill>
                <a:effectLst/>
                <a:latin typeface="Calibri"/>
                <a:ea typeface="Calibri" pitchFamily="34" charset="0"/>
                <a:cs typeface="Times New Roman" pitchFamily="18" charset="0"/>
              </a:rPr>
              <a:t>í</a:t>
            </a:r>
            <a:r>
              <a:rPr kumimoji="0" lang="es-ES" sz="2400" b="0" i="0" u="none" strike="noStrike" cap="none" normalizeH="0" baseline="0" dirty="0" smtClean="0">
                <a:ln>
                  <a:noFill/>
                </a:ln>
                <a:solidFill>
                  <a:schemeClr val="bg2">
                    <a:lumMod val="75000"/>
                  </a:schemeClr>
                </a:solidFill>
                <a:effectLst/>
                <a:latin typeface="Helvetica"/>
                <a:ea typeface="Calibri" pitchFamily="34" charset="0"/>
                <a:cs typeface="Times New Roman" pitchFamily="18" charset="0"/>
              </a:rPr>
              <a:t>sticas, necesidades e intereses del ni</a:t>
            </a:r>
            <a:r>
              <a:rPr kumimoji="0" lang="es-ES" sz="2400" b="0" i="0" u="none" strike="noStrike" cap="none" normalizeH="0" baseline="0" dirty="0" smtClean="0">
                <a:ln>
                  <a:noFill/>
                </a:ln>
                <a:solidFill>
                  <a:schemeClr val="bg2">
                    <a:lumMod val="75000"/>
                  </a:schemeClr>
                </a:solidFill>
                <a:effectLst/>
                <a:latin typeface="Calibri"/>
                <a:ea typeface="Calibri" pitchFamily="34" charset="0"/>
                <a:cs typeface="Times New Roman" pitchFamily="18" charset="0"/>
              </a:rPr>
              <a:t>ñ</a:t>
            </a:r>
            <a:r>
              <a:rPr kumimoji="0" lang="es-ES" sz="2400" b="0" i="0" u="none" strike="noStrike" cap="none" normalizeH="0" baseline="0" dirty="0" smtClean="0">
                <a:ln>
                  <a:noFill/>
                </a:ln>
                <a:solidFill>
                  <a:schemeClr val="bg2">
                    <a:lumMod val="75000"/>
                  </a:schemeClr>
                </a:solidFill>
                <a:effectLst/>
                <a:latin typeface="Helvetica"/>
                <a:ea typeface="Calibri" pitchFamily="34" charset="0"/>
                <a:cs typeface="Times New Roman" pitchFamily="18" charset="0"/>
              </a:rPr>
              <a:t>o y la ni</a:t>
            </a:r>
            <a:r>
              <a:rPr kumimoji="0" lang="es-ES" sz="2400" b="0" i="0" u="none" strike="noStrike" cap="none" normalizeH="0" baseline="0" dirty="0" smtClean="0">
                <a:ln>
                  <a:noFill/>
                </a:ln>
                <a:solidFill>
                  <a:schemeClr val="bg2">
                    <a:lumMod val="75000"/>
                  </a:schemeClr>
                </a:solidFill>
                <a:effectLst/>
                <a:latin typeface="Calibri"/>
                <a:ea typeface="Calibri" pitchFamily="34" charset="0"/>
                <a:cs typeface="Times New Roman" pitchFamily="18" charset="0"/>
              </a:rPr>
              <a:t>ñ</a:t>
            </a:r>
            <a:r>
              <a:rPr kumimoji="0" lang="es-ES" sz="2400" b="0" i="0" u="none" strike="noStrike" cap="none" normalizeH="0" baseline="0" dirty="0" smtClean="0">
                <a:ln>
                  <a:noFill/>
                </a:ln>
                <a:solidFill>
                  <a:schemeClr val="bg2">
                    <a:lumMod val="75000"/>
                  </a:schemeClr>
                </a:solidFill>
                <a:effectLst/>
                <a:latin typeface="Helvetica"/>
                <a:ea typeface="Calibri" pitchFamily="34" charset="0"/>
                <a:cs typeface="Times New Roman" pitchFamily="18" charset="0"/>
              </a:rPr>
              <a:t>a,</a:t>
            </a:r>
            <a:endParaRPr kumimoji="0" lang="es-ES" sz="2400" b="0" i="0" u="none" strike="noStrike" cap="none" normalizeH="0" baseline="0" dirty="0" smtClean="0">
              <a:ln>
                <a:noFill/>
              </a:ln>
              <a:solidFill>
                <a:schemeClr val="bg2">
                  <a:lumMod val="75000"/>
                </a:schemeClr>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bg2">
                    <a:lumMod val="75000"/>
                  </a:schemeClr>
                </a:solidFill>
                <a:effectLst/>
                <a:latin typeface="Helvetica"/>
                <a:ea typeface="Calibri" pitchFamily="34" charset="0"/>
                <a:cs typeface="Times New Roman" pitchFamily="18" charset="0"/>
              </a:rPr>
              <a:t>que adopta con criterio amplio elementos procedentes de</a:t>
            </a:r>
            <a:endParaRPr kumimoji="0" lang="es-ES" sz="2400" b="0" i="0" u="none" strike="noStrike" cap="none" normalizeH="0" baseline="0" dirty="0" smtClean="0">
              <a:ln>
                <a:noFill/>
              </a:ln>
              <a:solidFill>
                <a:schemeClr val="bg2">
                  <a:lumMod val="75000"/>
                </a:schemeClr>
              </a:solidFill>
              <a:effectLst/>
              <a:latin typeface="Helvetica"/>
              <a:ea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bg2">
                    <a:lumMod val="75000"/>
                  </a:schemeClr>
                </a:solidFill>
                <a:effectLst/>
                <a:latin typeface="Helvetica"/>
                <a:ea typeface="Calibri" pitchFamily="34" charset="0"/>
              </a:rPr>
              <a:t>diferentes modelos teóricos acerca del desarrollo humano.</a:t>
            </a:r>
            <a:r>
              <a:rPr kumimoji="0" lang="es-ES" sz="2400" b="0" i="0" u="none" strike="noStrike" cap="none" normalizeH="0" baseline="0" dirty="0" smtClean="0">
                <a:ln>
                  <a:noFill/>
                </a:ln>
                <a:solidFill>
                  <a:schemeClr val="bg2">
                    <a:lumMod val="75000"/>
                  </a:schemeClr>
                </a:solidFill>
                <a:effectLst/>
                <a:latin typeface="Arial" pitchFamily="34" charset="0"/>
              </a:rPr>
              <a:t> </a:t>
            </a:r>
          </a:p>
        </p:txBody>
      </p:sp>
      <p:sp>
        <p:nvSpPr>
          <p:cNvPr id="17410" name="Rectangle 2"/>
          <p:cNvSpPr>
            <a:spLocks noChangeArrowheads="1"/>
          </p:cNvSpPr>
          <p:nvPr/>
        </p:nvSpPr>
        <p:spPr bwMode="auto">
          <a:xfrm>
            <a:off x="1785918" y="642918"/>
            <a:ext cx="6215106"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400" b="1" i="0" u="none" strike="noStrike" cap="none" normalizeH="0" baseline="0" dirty="0" smtClean="0">
                <a:ln>
                  <a:noFill/>
                </a:ln>
                <a:solidFill>
                  <a:srgbClr val="00B0F0"/>
                </a:solidFill>
                <a:effectLst/>
                <a:latin typeface="Helvetica"/>
                <a:ea typeface="Calibri" pitchFamily="34" charset="0"/>
                <a:cs typeface="Times New Roman" pitchFamily="18" charset="0"/>
              </a:rPr>
              <a:t>EL CURRÌCULO</a:t>
            </a:r>
            <a:endParaRPr kumimoji="0" lang="es-ES" sz="2400" b="1" i="0" u="none" strike="noStrike" cap="none" normalizeH="0" baseline="0" dirty="0" smtClean="0">
              <a:ln>
                <a:noFill/>
              </a:ln>
              <a:solidFill>
                <a:srgbClr val="00B0F0"/>
              </a:solidFill>
              <a:effectLst/>
              <a:latin typeface="Arial" pitchFamily="34" charset="0"/>
            </a:endParaRPr>
          </a:p>
        </p:txBody>
      </p:sp>
      <p:pic>
        <p:nvPicPr>
          <p:cNvPr id="5" name="4 Imagen" descr="http://centros2.pntic.mec.es/cp.ciudad.de.los.angeles/nivele1.jpg"/>
          <p:cNvPicPr/>
          <p:nvPr/>
        </p:nvPicPr>
        <p:blipFill>
          <a:blip r:embed="rId2"/>
          <a:srcRect/>
          <a:stretch>
            <a:fillRect/>
          </a:stretch>
        </p:blipFill>
        <p:spPr bwMode="auto">
          <a:xfrm>
            <a:off x="2786050" y="1214422"/>
            <a:ext cx="3286148" cy="2352671"/>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214678" y="1357298"/>
            <a:ext cx="2643206" cy="13573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smtClean="0">
                <a:solidFill>
                  <a:srgbClr val="FFC000"/>
                </a:solidFill>
              </a:rPr>
              <a:t>COMPETENCIAS</a:t>
            </a:r>
            <a:endParaRPr lang="es-ES" sz="2800" b="1" dirty="0">
              <a:solidFill>
                <a:srgbClr val="FFC000"/>
              </a:solidFill>
            </a:endParaRPr>
          </a:p>
        </p:txBody>
      </p:sp>
      <p:sp>
        <p:nvSpPr>
          <p:cNvPr id="4" name="3 Flecha abajo"/>
          <p:cNvSpPr/>
          <p:nvPr/>
        </p:nvSpPr>
        <p:spPr>
          <a:xfrm>
            <a:off x="1714480" y="2428868"/>
            <a:ext cx="500066"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Flecha abajo"/>
          <p:cNvSpPr/>
          <p:nvPr/>
        </p:nvSpPr>
        <p:spPr>
          <a:xfrm>
            <a:off x="6929454" y="2357430"/>
            <a:ext cx="500066"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Rectángulo"/>
          <p:cNvSpPr/>
          <p:nvPr/>
        </p:nvSpPr>
        <p:spPr>
          <a:xfrm>
            <a:off x="428596" y="3714752"/>
            <a:ext cx="3500462" cy="20717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base">
              <a:spcBef>
                <a:spcPct val="0"/>
              </a:spcBef>
              <a:spcAft>
                <a:spcPct val="0"/>
              </a:spcAft>
            </a:pPr>
            <a:r>
              <a:rPr lang="es-ES" b="1" dirty="0" smtClean="0">
                <a:solidFill>
                  <a:schemeClr val="accent6"/>
                </a:solidFill>
                <a:latin typeface="Arial" pitchFamily="34" charset="0"/>
                <a:ea typeface="Calibri" pitchFamily="34" charset="0"/>
                <a:cs typeface="Arial" pitchFamily="34" charset="0"/>
              </a:rPr>
              <a:t>C</a:t>
            </a:r>
            <a:r>
              <a:rPr lang="es-ES" b="1" dirty="0" smtClean="0">
                <a:solidFill>
                  <a:schemeClr val="accent6"/>
                </a:solidFill>
                <a:latin typeface="Arial" pitchFamily="34" charset="0"/>
                <a:ea typeface="Calibri" pitchFamily="34" charset="0"/>
                <a:cs typeface="Arial" pitchFamily="34" charset="0"/>
              </a:rPr>
              <a:t>onsidera </a:t>
            </a:r>
            <a:r>
              <a:rPr lang="es-ES" b="1" dirty="0" smtClean="0">
                <a:solidFill>
                  <a:schemeClr val="accent6"/>
                </a:solidFill>
                <a:latin typeface="Arial" pitchFamily="34" charset="0"/>
                <a:ea typeface="Calibri" pitchFamily="34" charset="0"/>
                <a:cs typeface="Arial" pitchFamily="34" charset="0"/>
              </a:rPr>
              <a:t>al ni</a:t>
            </a:r>
            <a:r>
              <a:rPr lang="es-ES" b="1" dirty="0" smtClean="0">
                <a:solidFill>
                  <a:schemeClr val="accent6"/>
                </a:solidFill>
                <a:ea typeface="Calibri" pitchFamily="34" charset="0"/>
                <a:cs typeface="Arial" pitchFamily="34" charset="0"/>
              </a:rPr>
              <a:t>ñ</a:t>
            </a:r>
            <a:r>
              <a:rPr lang="es-ES" b="1" dirty="0" smtClean="0">
                <a:solidFill>
                  <a:schemeClr val="accent6"/>
                </a:solidFill>
                <a:latin typeface="Arial" pitchFamily="34" charset="0"/>
                <a:ea typeface="Calibri" pitchFamily="34" charset="0"/>
                <a:cs typeface="Arial" pitchFamily="34" charset="0"/>
              </a:rPr>
              <a:t>o en su integridad y complejidad, sin fragmentar sus capacidades</a:t>
            </a:r>
            <a:endParaRPr lang="es-ES" sz="1200" b="1" dirty="0" smtClean="0">
              <a:solidFill>
                <a:schemeClr val="accent6"/>
              </a:solidFill>
              <a:latin typeface="Arial" pitchFamily="34" charset="0"/>
            </a:endParaRPr>
          </a:p>
          <a:p>
            <a:pPr lvl="0" eaLnBrk="0" fontAlgn="base" hangingPunct="0">
              <a:spcBef>
                <a:spcPct val="0"/>
              </a:spcBef>
              <a:spcAft>
                <a:spcPct val="0"/>
              </a:spcAft>
            </a:pPr>
            <a:r>
              <a:rPr lang="es-ES" b="1" dirty="0" smtClean="0">
                <a:solidFill>
                  <a:schemeClr val="accent6"/>
                </a:solidFill>
                <a:latin typeface="Arial" pitchFamily="34" charset="0"/>
                <a:ea typeface="Calibri" pitchFamily="34" charset="0"/>
                <a:cs typeface="Arial" pitchFamily="34" charset="0"/>
              </a:rPr>
              <a:t>intelectuales,</a:t>
            </a:r>
            <a:endParaRPr lang="es-ES" b="1" dirty="0" smtClean="0">
              <a:solidFill>
                <a:schemeClr val="accent6"/>
              </a:solidFill>
              <a:latin typeface="Arial" pitchFamily="34" charset="0"/>
              <a:ea typeface="Calibri" pitchFamily="34" charset="0"/>
            </a:endParaRPr>
          </a:p>
          <a:p>
            <a:pPr lvl="0" eaLnBrk="0" fontAlgn="base" hangingPunct="0">
              <a:spcBef>
                <a:spcPct val="0"/>
              </a:spcBef>
              <a:spcAft>
                <a:spcPct val="0"/>
              </a:spcAft>
            </a:pPr>
            <a:r>
              <a:rPr lang="es-ES" b="1" dirty="0" smtClean="0">
                <a:solidFill>
                  <a:schemeClr val="accent6"/>
                </a:solidFill>
                <a:latin typeface="Arial" pitchFamily="34" charset="0"/>
                <a:ea typeface="Calibri" pitchFamily="34" charset="0"/>
              </a:rPr>
              <a:t>prácticas y sociales. </a:t>
            </a:r>
            <a:endParaRPr lang="es-ES" sz="2800" b="1" dirty="0" smtClean="0">
              <a:solidFill>
                <a:schemeClr val="accent6"/>
              </a:solidFill>
              <a:latin typeface="Arial" pitchFamily="34" charset="0"/>
            </a:endParaRPr>
          </a:p>
        </p:txBody>
      </p:sp>
      <p:sp>
        <p:nvSpPr>
          <p:cNvPr id="7" name="6 Rectángulo"/>
          <p:cNvSpPr/>
          <p:nvPr/>
        </p:nvSpPr>
        <p:spPr>
          <a:xfrm>
            <a:off x="5000628" y="3786190"/>
            <a:ext cx="3571900" cy="2000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base">
              <a:spcBef>
                <a:spcPct val="0"/>
              </a:spcBef>
              <a:spcAft>
                <a:spcPct val="0"/>
              </a:spcAft>
            </a:pPr>
            <a:r>
              <a:rPr lang="es-ES" b="1" dirty="0" smtClean="0">
                <a:solidFill>
                  <a:schemeClr val="accent6"/>
                </a:solidFill>
                <a:latin typeface="Arial" pitchFamily="34" charset="0"/>
                <a:ea typeface="Calibri" pitchFamily="34" charset="0"/>
                <a:cs typeface="Arial" pitchFamily="34" charset="0"/>
              </a:rPr>
              <a:t>Se extienden en un proceso de</a:t>
            </a:r>
            <a:endParaRPr lang="es-ES" b="1" dirty="0" smtClean="0">
              <a:solidFill>
                <a:schemeClr val="accent6"/>
              </a:solidFill>
              <a:latin typeface="Arial" pitchFamily="34" charset="0"/>
            </a:endParaRPr>
          </a:p>
          <a:p>
            <a:pPr lvl="0" eaLnBrk="0" fontAlgn="base" hangingPunct="0">
              <a:spcBef>
                <a:spcPct val="0"/>
              </a:spcBef>
              <a:spcAft>
                <a:spcPct val="0"/>
              </a:spcAft>
            </a:pPr>
            <a:r>
              <a:rPr lang="es-ES" b="1" dirty="0" smtClean="0">
                <a:solidFill>
                  <a:schemeClr val="accent6"/>
                </a:solidFill>
                <a:latin typeface="Arial" pitchFamily="34" charset="0"/>
                <a:ea typeface="Calibri" pitchFamily="34" charset="0"/>
                <a:cs typeface="Arial" pitchFamily="34" charset="0"/>
              </a:rPr>
              <a:t>construcci</a:t>
            </a:r>
            <a:r>
              <a:rPr lang="es-ES" b="1" dirty="0" smtClean="0">
                <a:solidFill>
                  <a:schemeClr val="accent6"/>
                </a:solidFill>
                <a:ea typeface="Calibri" pitchFamily="34" charset="0"/>
                <a:cs typeface="Arial" pitchFamily="34" charset="0"/>
              </a:rPr>
              <a:t>ó</a:t>
            </a:r>
            <a:r>
              <a:rPr lang="es-ES" b="1" dirty="0" smtClean="0">
                <a:solidFill>
                  <a:schemeClr val="accent6"/>
                </a:solidFill>
                <a:latin typeface="Arial" pitchFamily="34" charset="0"/>
                <a:ea typeface="Calibri" pitchFamily="34" charset="0"/>
                <a:cs typeface="Arial" pitchFamily="34" charset="0"/>
              </a:rPr>
              <a:t>n cuali-cuantitativa orientando las evaluaciones formativas, sumativas y</a:t>
            </a:r>
            <a:endParaRPr lang="es-ES" b="1" dirty="0" smtClean="0">
              <a:solidFill>
                <a:schemeClr val="accent6"/>
              </a:solidFill>
              <a:latin typeface="Arial" pitchFamily="34" charset="0"/>
            </a:endParaRPr>
          </a:p>
          <a:p>
            <a:pPr lvl="0" eaLnBrk="0" fontAlgn="base" hangingPunct="0">
              <a:spcBef>
                <a:spcPct val="0"/>
              </a:spcBef>
              <a:spcAft>
                <a:spcPct val="0"/>
              </a:spcAft>
            </a:pPr>
            <a:r>
              <a:rPr lang="es-ES" b="1" dirty="0" smtClean="0">
                <a:solidFill>
                  <a:schemeClr val="accent6"/>
                </a:solidFill>
                <a:latin typeface="Arial" pitchFamily="34" charset="0"/>
                <a:ea typeface="Calibri" pitchFamily="34" charset="0"/>
                <a:cs typeface="Arial" pitchFamily="34" charset="0"/>
              </a:rPr>
              <a:t>diagn</a:t>
            </a:r>
            <a:r>
              <a:rPr lang="es-ES" b="1" dirty="0" smtClean="0">
                <a:solidFill>
                  <a:schemeClr val="accent6"/>
                </a:solidFill>
                <a:ea typeface="Calibri" pitchFamily="34" charset="0"/>
                <a:cs typeface="Arial" pitchFamily="34" charset="0"/>
              </a:rPr>
              <a:t>ó</a:t>
            </a:r>
            <a:r>
              <a:rPr lang="es-ES" b="1" dirty="0" smtClean="0">
                <a:solidFill>
                  <a:schemeClr val="accent6"/>
                </a:solidFill>
                <a:latin typeface="Arial" pitchFamily="34" charset="0"/>
                <a:ea typeface="Calibri" pitchFamily="34" charset="0"/>
                <a:cs typeface="Arial" pitchFamily="34" charset="0"/>
              </a:rPr>
              <a:t>sticas.</a:t>
            </a:r>
            <a:endParaRPr lang="es-ES" b="1" dirty="0" smtClean="0">
              <a:solidFill>
                <a:schemeClr val="accent6"/>
              </a:solidFill>
              <a:latin typeface="Arial" pitchFamily="34" charset="0"/>
            </a:endParaRPr>
          </a:p>
        </p:txBody>
      </p:sp>
      <p:pic>
        <p:nvPicPr>
          <p:cNvPr id="10" name="9 Imagen" descr="http://arrieras.yerbabuena.es:8091/ceitipitape/workspaces/imagenes/foto2/downloadFile/file/foto2.jpg"/>
          <p:cNvPicPr/>
          <p:nvPr/>
        </p:nvPicPr>
        <p:blipFill>
          <a:blip r:embed="rId2"/>
          <a:srcRect/>
          <a:stretch>
            <a:fillRect/>
          </a:stretch>
        </p:blipFill>
        <p:spPr bwMode="auto">
          <a:xfrm>
            <a:off x="642909" y="214290"/>
            <a:ext cx="2143141" cy="1857388"/>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ema de Office">
  <a:themeElements>
    <a:clrScheme name="Personalizado 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458</Words>
  <Application>Microsoft Office PowerPoint</Application>
  <PresentationFormat>Presentación en pantalla (4:3)</PresentationFormat>
  <Paragraphs>102</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  UNIVERSIDAD TECNOLOGICA OTEIMA  DOCENCIA SUPERIOR  PROFESOR: SANTIAGO QUINTERO  COMUNICACIÒN Y TECNOLOGÌA EDUCATIVA  “LA EDUCACIÒN PREESCOLAR”  ELABORADO POR: MARÌA CRISTINA MORALES     </vt:lpstr>
      <vt:lpstr>    Todo va a salir bien .  Nada es imposible.  Tengo fe que todo saldrá a mi favor. La buena suerte siempre me acompaña.  Hay que tener confianza. Hay que esforzarse. </vt:lpstr>
      <vt:lpstr>  ANTECEDENTES HISTÒRICOS  Platón, Aristóteles o Quintiliano, fueron pensadores que se preocuparon por la Ed. Infantil, pero es en el siglo XVII cuando se dan los primeros pasos hacia la consideración de la educación de los más pequeños. Destaca la figura de Comenio (1592-1670) que habla de escuela materna y apunta sugerencias sobre el aprendizaje del niño en el hogar. </vt:lpstr>
      <vt:lpstr>PRINCIPALES CORRIENTES PSICOLÓGICAS Y PEDAGÓGICAS EN LA EDUCACIÓN INFANTIL.     </vt:lpstr>
      <vt:lpstr>LAEDUCACIÒN INICIAL  “La Educación Inicial, es el primer nivel de la Educación Básica Regular.  Atiende a niñas y niños  hasta los cinco años de edad,  en forma escolarizada y no escolarizada,  a través de diversas estrategias que funcionan con participación de las familias, agentes comunitarios  y  autoridades de los  gobiernos locales.” </vt:lpstr>
      <vt:lpstr>ENFOQUE PEDAGÓGICO DE EDUCACIÓN INICIAL </vt:lpstr>
      <vt:lpstr>LOGROS EDUCATIVOS EN EDUCACIÓN INICIAL   1. ACTÚA CON SEGURIDAD EN SÍ MISMO Y PARTICIPA EN ACTIVIDADES GRUPALES. 2.  SE RECONOCE COMO PERSONA CON DERECHO A SER TRATADA CON RESPETO . 3. EXPRESA NATURAL Y CREATIVAMENTE SUS IDEAS, SENTIMIENTOS Y EXPERIENCIAS EN DIVERSOS LENGUAJES. 4. INTERACTÚA Y SE INTEGRA POSITIVAMENTE CON SUS COMPAÑEROS. 5. RESPETA Y VALORA EL APORTE Y TRABAJO PROPIO Y DE LOS DEMÁS . 6. CONOCE Y CUIDA SU CUERPO, DISFRUTA DE SU MOVIMIENTO Y DEMUESTRA COORDINACIÓN MOTORA  7. ACTÚA CON RESPETO Y CUIDADO EN EL MEDIO QUE LO RODEA . SE INTERESA POR CONOCER Y COMPRENDER SITUACIONES COTIDIANAS.  </vt:lpstr>
      <vt:lpstr>Diapositiva 8</vt:lpstr>
      <vt:lpstr>Diapositiva 9</vt:lpstr>
      <vt:lpstr>Diapositiva 10</vt:lpstr>
      <vt:lpstr>Diapositiva 11</vt:lpstr>
      <vt:lpstr>Diapositiva 12</vt:lpstr>
      <vt:lpstr>Diapositiva 13</vt:lpstr>
      <vt:lpstr>BIBLIOGRAFÌA Ferreiro, R. (2005) Nuevos Ambientes de Aprendizaje. La mediación pedagógica. web.http.www.ulsa.educ.mx./public_html/publicacius/o nteaqui/ayuda.html   Alfaro, M. (2004). Planificación del Aprendizaje y la Enseñanza. Caracas. Fedupel.  www.integra_cl/temas/programas/interior1/mediació n%20pdf. Ministerio de Educación (1999). Planificación del Docente en el Nivel Preescolar. Equipo Técnico de Capacitación de Preescolar. Caracas.  Ministerio de Educación. (1997). Evaluación de Desarrollo Integral del Niño Preescolar. Equipo de Capacitación de Preescolar. Autor </vt:lpstr>
    </vt:vector>
  </TitlesOfParts>
  <Company>FAMILIA RIOS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FAMILIA RIOS</dc:creator>
  <cp:lastModifiedBy>FAMILIA RIOS</cp:lastModifiedBy>
  <cp:revision>20</cp:revision>
  <dcterms:created xsi:type="dcterms:W3CDTF">2010-06-25T22:15:26Z</dcterms:created>
  <dcterms:modified xsi:type="dcterms:W3CDTF">2010-06-26T02:00:09Z</dcterms:modified>
</cp:coreProperties>
</file>