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60" r:id="rId4"/>
    <p:sldId id="262" r:id="rId5"/>
    <p:sldId id="263" r:id="rId6"/>
    <p:sldId id="264" r:id="rId7"/>
    <p:sldId id="261" r:id="rId8"/>
    <p:sldId id="259" r:id="rId9"/>
    <p:sldId id="257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6BFE4-9F78-424B-AD15-A244DE61C2E2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3CB29-CF67-44E1-8D10-28998A0C54E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3CB29-CF67-44E1-8D10-28998A0C54ED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234E35-E225-499E-AC2C-5313582FB79B}" type="datetimeFigureOut">
              <a:rPr lang="es-ES" smtClean="0"/>
              <a:t>21/07/2010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03CB2F-F44B-45E9-9422-7464EAE1A36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chivo:Barcelona_Torre_de_Collserola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e/MMS.jpg" TargetMode="External"/><Relationship Id="rId2" Type="http://schemas.openxmlformats.org/officeDocument/2006/relationships/hyperlink" Target="http://es.wikipedia.org/wiki/Archivo:MM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d/dd/Airis_kira_negro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1643050"/>
            <a:ext cx="7772400" cy="1828800"/>
          </a:xfrm>
          <a:solidFill>
            <a:schemeClr val="accent3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El Impacto de las TIC en las Universidades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00364" y="4786322"/>
            <a:ext cx="4686288" cy="642942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Por: Lic. Leticia Sánchez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Imagen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 descr="http://upload.wikimedia.org/wikipedia/commons/thumb/f/fd/Barcelona_Torre_de_Collserola.jpg/250px-Barcelona_Torre_de_Collserol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786190"/>
            <a:ext cx="3214710" cy="28955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rgbClr val="FF0000"/>
                </a:solidFill>
              </a:rPr>
              <a:t>Características de la enseñanza universitaria en la Era Digital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5472122" cy="43891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s-ES" b="1" i="1" dirty="0" smtClean="0"/>
              <a:t>Sobre el alumnado universitario:</a:t>
            </a:r>
            <a:endParaRPr lang="es-ES" dirty="0" smtClean="0"/>
          </a:p>
          <a:p>
            <a:r>
              <a:rPr lang="es-ES" dirty="0" smtClean="0"/>
              <a:t>- </a:t>
            </a:r>
            <a:r>
              <a:rPr lang="es-ES" sz="2000" dirty="0" smtClean="0"/>
              <a:t>Los estudiantes universitarios cada vez más exigirán entornos de aprendizaje flexibles que incorporen las TIC.</a:t>
            </a:r>
          </a:p>
          <a:p>
            <a:r>
              <a:rPr lang="es-ES" b="1" i="1" dirty="0" smtClean="0"/>
              <a:t>Sobre el docente universitario:</a:t>
            </a:r>
            <a:endParaRPr lang="es-ES" dirty="0" smtClean="0"/>
          </a:p>
          <a:p>
            <a:r>
              <a:rPr lang="es-ES" dirty="0" smtClean="0"/>
              <a:t>- </a:t>
            </a:r>
            <a:r>
              <a:rPr lang="es-ES" sz="2000" dirty="0" smtClean="0"/>
              <a:t>El docente, como director de orquesta, deberá motivar, dirigir y dar autonomía los alumnos y facilitar y crear entornos dinámicos de E/A y orientación que supongan más que la suma de los estudiantes individuales</a:t>
            </a:r>
            <a:r>
              <a:rPr lang="es-ES" sz="2000" dirty="0" smtClean="0"/>
              <a:t>.</a:t>
            </a:r>
          </a:p>
          <a:p>
            <a:r>
              <a:rPr lang="es-ES" sz="2400" b="1" i="1" dirty="0" smtClean="0"/>
              <a:t>Normas culturales en las universidades</a:t>
            </a:r>
            <a:r>
              <a:rPr lang="es-ES" sz="2400" dirty="0" smtClean="0"/>
              <a:t>:</a:t>
            </a:r>
          </a:p>
          <a:p>
            <a:r>
              <a:rPr lang="es-ES" sz="2000" dirty="0" smtClean="0"/>
              <a:t>- Libertad académica: expresión autónoma y libre por parte del profesorado de ideas, creencias y contenidos</a:t>
            </a:r>
          </a:p>
          <a:p>
            <a:endParaRPr lang="es-ES" dirty="0"/>
          </a:p>
        </p:txBody>
      </p:sp>
      <p:pic>
        <p:nvPicPr>
          <p:cNvPr id="2050" name="Picture 2" descr="http://juancarlos21.blogspot.es/img/aul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000240"/>
            <a:ext cx="3019425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Continua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smtClean="0"/>
              <a:t>Sobre diseño de sistemas educativos (DSE)</a:t>
            </a:r>
            <a:endParaRPr lang="es-ES" dirty="0" smtClean="0"/>
          </a:p>
          <a:p>
            <a:r>
              <a:rPr lang="es-ES" dirty="0" smtClean="0"/>
              <a:t>- DSE es el proceso en el que la planificación e intervención educativa implican la existencia de unas fases de análisis (de necesidades), diseño, desarrollo, aplicación y evaluación.</a:t>
            </a:r>
            <a:br>
              <a:rPr lang="es-ES" dirty="0" smtClean="0"/>
            </a:br>
            <a:r>
              <a:rPr lang="es-ES" b="1" dirty="0" smtClean="0"/>
              <a:t> Sobre el liderazgo</a:t>
            </a:r>
            <a:endParaRPr lang="es-ES" dirty="0" smtClean="0"/>
          </a:p>
          <a:p>
            <a:r>
              <a:rPr lang="es-ES" dirty="0" smtClean="0"/>
              <a:t>El líder debe conocerse bien a sí mismo (lo positivo y lo negativo) y estar dispuesto a mejorar a partir de las experiencias diarias</a:t>
            </a:r>
            <a:endParaRPr lang="es-E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http://upload.wikimedia.org/wikipedia/commons/thumb/7/7e/MMS.jpg/220px-MMS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486525" y="-1036638"/>
            <a:ext cx="2095500" cy="2171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6628" name="Picture 4" descr="Archivo:MM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166"/>
            <a:ext cx="9144000" cy="6215106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3268117" y="2967335"/>
            <a:ext cx="2607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Gracias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Las TIC y su importancia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400" dirty="0" smtClean="0"/>
              <a:t>Las TIC,  </a:t>
            </a:r>
            <a:r>
              <a:rPr lang="es-ES" sz="2400" dirty="0" smtClean="0"/>
              <a:t>pueden automatizar y descentralizar la gestión de los centros universitarios de una manera </a:t>
            </a:r>
            <a:r>
              <a:rPr lang="es-ES" sz="2400" dirty="0" smtClean="0"/>
              <a:t>extraordinaria.</a:t>
            </a:r>
            <a:endParaRPr lang="es-ES" sz="2400" dirty="0" smtClean="0"/>
          </a:p>
          <a:p>
            <a:r>
              <a:rPr lang="es-ES" sz="2400" dirty="0" smtClean="0"/>
              <a:t>- Mejor coordinación entre los diversos servicios.</a:t>
            </a:r>
          </a:p>
          <a:p>
            <a:r>
              <a:rPr lang="es-ES" sz="2400" dirty="0" smtClean="0"/>
              <a:t>- </a:t>
            </a:r>
            <a:r>
              <a:rPr lang="es-ES" sz="2400" dirty="0" smtClean="0"/>
              <a:t>Proporciona completa </a:t>
            </a:r>
            <a:r>
              <a:rPr lang="es-ES" sz="2400" dirty="0" smtClean="0"/>
              <a:t>información sobre todos los aspectos relacionados con la universidad, sus servicios y titulaciones, a través de un buen espacio web institucional.</a:t>
            </a:r>
          </a:p>
          <a:p>
            <a:r>
              <a:rPr lang="es-ES" sz="2400" dirty="0" smtClean="0"/>
              <a:t>- Realización de múltiples trámites administrativos desde Internet: matrículas, consulta de notas, control de partidas presupuestarias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rchivo:Airis kira negr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785926"/>
            <a:ext cx="3571870" cy="471490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Cambios de la  cultura Universitaria frente a las TIC.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4972056" cy="4389120"/>
          </a:xfrm>
          <a:noFill/>
        </p:spPr>
        <p:txBody>
          <a:bodyPr/>
          <a:lstStyle/>
          <a:p>
            <a:r>
              <a:rPr lang="es-ES" dirty="0" smtClean="0"/>
              <a:t>Mayor exigencia en la calidad y flexibilidad.</a:t>
            </a:r>
          </a:p>
          <a:p>
            <a:r>
              <a:rPr lang="es-ES" dirty="0" smtClean="0"/>
              <a:t>Transformación de la labor docente.</a:t>
            </a:r>
          </a:p>
          <a:p>
            <a:r>
              <a:rPr lang="es-ES" dirty="0" smtClean="0"/>
              <a:t>Gestión Universitaria más descentralizada.</a:t>
            </a:r>
          </a:p>
          <a:p>
            <a:r>
              <a:rPr lang="es-ES" dirty="0" smtClean="0"/>
              <a:t>Investigaciones e intercambios con Europa.</a:t>
            </a:r>
          </a:p>
          <a:p>
            <a:r>
              <a:rPr lang="es-ES" dirty="0" smtClean="0"/>
              <a:t>Mayor presión competitiva.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juntadeandalucia.es/averroes/ieshuelin/zonatic/images/aulat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7880" y="1407946"/>
            <a:ext cx="2937800" cy="198302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rgbClr val="FF0000"/>
                </a:solidFill>
              </a:rPr>
              <a:t>Universidad Presencial versus Universidad Virtual</a:t>
            </a:r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928934"/>
            <a:ext cx="3543296" cy="3636660"/>
          </a:xfrm>
          <a:noFill/>
        </p:spPr>
        <p:txBody>
          <a:bodyPr/>
          <a:lstStyle/>
          <a:p>
            <a:pPr algn="ctr"/>
            <a:r>
              <a:rPr lang="es-ES" sz="2400" dirty="0" smtClean="0"/>
              <a:t>Presencial</a:t>
            </a:r>
          </a:p>
          <a:p>
            <a:pPr algn="ctr">
              <a:buNone/>
            </a:pPr>
            <a:r>
              <a:rPr lang="es-ES" sz="2400" dirty="0" smtClean="0"/>
              <a:t>Aunque utiliza laboratorios, internet, no siempre se interactúa y se complementa la clase con las TIC.</a:t>
            </a:r>
          </a:p>
          <a:p>
            <a:pPr algn="ctr">
              <a:buNone/>
            </a:pPr>
            <a:r>
              <a:rPr lang="es-ES" sz="2400" dirty="0" smtClean="0"/>
              <a:t>En algunos  casos un clima tradicional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429256" y="3500438"/>
            <a:ext cx="31432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Virtual</a:t>
            </a:r>
          </a:p>
          <a:p>
            <a:pPr algn="just">
              <a:buFont typeface="Arial" pitchFamily="34" charset="0"/>
              <a:buChar char="•"/>
            </a:pPr>
            <a:r>
              <a:rPr lang="es-ES" sz="2400" dirty="0" smtClean="0"/>
              <a:t> Mejora </a:t>
            </a:r>
            <a:r>
              <a:rPr lang="es-ES" sz="2400" dirty="0"/>
              <a:t>los canales de información y </a:t>
            </a:r>
            <a:r>
              <a:rPr lang="es-ES" sz="2400" dirty="0" smtClean="0"/>
              <a:t>comunicación, </a:t>
            </a:r>
            <a:r>
              <a:rPr lang="es-ES" sz="2400" dirty="0"/>
              <a:t>permitiendo a los estudiantes un mayor control de su </a:t>
            </a:r>
            <a:r>
              <a:rPr lang="es-ES" sz="2400" dirty="0" smtClean="0"/>
              <a:t>trabajo y su tiempo.</a:t>
            </a:r>
          </a:p>
          <a:p>
            <a:pPr algn="ctr"/>
            <a:endParaRPr lang="es-ES" dirty="0" smtClean="0"/>
          </a:p>
          <a:p>
            <a:pPr algn="ctr"/>
            <a:endParaRPr lang="es-E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Las TIC y el proceso de Enseñanza aprendizaje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3372" y="1935480"/>
            <a:ext cx="4543428" cy="43891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400" dirty="0" smtClean="0"/>
              <a:t>Mayor universalización de la </a:t>
            </a:r>
            <a:r>
              <a:rPr lang="es-ES" sz="2400" dirty="0" smtClean="0"/>
              <a:t>información.</a:t>
            </a:r>
          </a:p>
          <a:p>
            <a:r>
              <a:rPr lang="es-ES" sz="2400" dirty="0" smtClean="0"/>
              <a:t>Metodologías y enfoques crítico-aplicativos para el </a:t>
            </a:r>
            <a:r>
              <a:rPr lang="es-ES" sz="2400" dirty="0" smtClean="0"/>
              <a:t>auto aprendizaje.</a:t>
            </a:r>
          </a:p>
          <a:p>
            <a:r>
              <a:rPr lang="es-ES" sz="2400" dirty="0" smtClean="0"/>
              <a:t>Actualización de los </a:t>
            </a:r>
            <a:r>
              <a:rPr lang="es-ES" sz="2400" dirty="0" smtClean="0"/>
              <a:t>programas.</a:t>
            </a:r>
          </a:p>
          <a:p>
            <a:r>
              <a:rPr lang="es-ES" sz="2400" dirty="0" smtClean="0"/>
              <a:t>Trabajo colaborativo.</a:t>
            </a:r>
          </a:p>
          <a:p>
            <a:r>
              <a:rPr lang="es-ES" sz="2400" dirty="0" smtClean="0"/>
              <a:t>Construcción personalizada de aprendizajes significativos</a:t>
            </a:r>
            <a:endParaRPr lang="es-ES" sz="2400" dirty="0"/>
          </a:p>
        </p:txBody>
      </p:sp>
      <p:pic>
        <p:nvPicPr>
          <p:cNvPr id="4098" name="Picture 2" descr="http://1.bp.blogspot.com/_A1uQT8HTdJY/SfjUOOG6PbI/AAAAAAAAACo/rGpHBFlaAHw/s400/IMPACTO+T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71678"/>
            <a:ext cx="3048000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867524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La Formación del profesorado en las TIC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2247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EL  Profesorado </a:t>
            </a:r>
            <a:r>
              <a:rPr lang="es-ES" dirty="0" smtClean="0"/>
              <a:t>universitario </a:t>
            </a:r>
            <a:r>
              <a:rPr lang="es-ES" dirty="0" smtClean="0"/>
              <a:t>debe centrarse </a:t>
            </a:r>
            <a:r>
              <a:rPr lang="es-ES" dirty="0" smtClean="0"/>
              <a:t>en los siguientes aspectos</a:t>
            </a:r>
            <a:r>
              <a:rPr lang="es-ES" dirty="0" smtClean="0"/>
              <a:t>: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r>
              <a:rPr lang="es-ES" dirty="0" smtClean="0"/>
              <a:t>El uso de los aparatos y programas informáticos de uso general: entorno </a:t>
            </a:r>
            <a:r>
              <a:rPr lang="es-ES" dirty="0" smtClean="0"/>
              <a:t>Windows, </a:t>
            </a:r>
            <a:r>
              <a:rPr lang="es-ES" dirty="0" smtClean="0"/>
              <a:t>procesador de textos, navegador de Internet y correo electrónico</a:t>
            </a:r>
          </a:p>
          <a:p>
            <a:r>
              <a:rPr lang="es-ES" dirty="0" smtClean="0"/>
              <a:t>- El conocimiento de las funcionalidades que ofrece el "campus virtual" de la propia universidad</a:t>
            </a:r>
          </a:p>
          <a:p>
            <a:r>
              <a:rPr lang="es-ES" dirty="0" smtClean="0"/>
              <a:t>- La aplicación de las TIC a la enseñanza como instrumento de innovación didáctica: creación de la página web de la asignatura, organización de la tutoría virtual con sus </a:t>
            </a:r>
            <a:r>
              <a:rPr lang="es-ES" dirty="0" smtClean="0"/>
              <a:t>alumnos.</a:t>
            </a:r>
            <a:r>
              <a:rPr lang="es-ES" dirty="0" smtClean="0"/>
              <a:t> aprovechamiento de los recursos de Internet para las clases y para proponer actividades a los estudiantes...</a:t>
            </a:r>
          </a:p>
          <a:p>
            <a:r>
              <a:rPr lang="es-ES" dirty="0" smtClean="0"/>
              <a:t>- Conocimiento y utilización de las bases de datos y programas informáticos específicos de la materia que se imparte (instrumento profesional).</a:t>
            </a:r>
          </a:p>
          <a:p>
            <a:r>
              <a:rPr lang="es-ES" dirty="0" smtClean="0"/>
              <a:t>- Elaboración de páginas web de interés relacionadas con la materia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Aportaciones de las TIC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4900618" cy="43891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dirty="0" smtClean="0"/>
              <a:t>Fácil acceso a una inmensa fuente de información.</a:t>
            </a:r>
          </a:p>
          <a:p>
            <a:r>
              <a:rPr lang="es-ES" dirty="0" smtClean="0"/>
              <a:t>Proceso rápido y confiable en los datos.</a:t>
            </a:r>
          </a:p>
          <a:p>
            <a:r>
              <a:rPr lang="es-ES" dirty="0" smtClean="0"/>
              <a:t>Canales de comunicación inmediata.</a:t>
            </a:r>
          </a:p>
          <a:p>
            <a:r>
              <a:rPr lang="es-ES" dirty="0" smtClean="0"/>
              <a:t>Capacidad de almacenamiento.</a:t>
            </a:r>
          </a:p>
          <a:p>
            <a:r>
              <a:rPr lang="es-ES" dirty="0" smtClean="0"/>
              <a:t>Interactividad.</a:t>
            </a:r>
          </a:p>
          <a:p>
            <a:r>
              <a:rPr lang="es-ES" dirty="0" smtClean="0"/>
              <a:t>Digitalización de toda la información.</a:t>
            </a:r>
            <a:endParaRPr lang="es-ES" dirty="0"/>
          </a:p>
        </p:txBody>
      </p:sp>
      <p:pic>
        <p:nvPicPr>
          <p:cNvPr id="6146" name="Picture 2" descr="http://www.juntadeandalucia.es/averroes/ieshuelin/zonatic/ordeñadores%20de%20biblioteca%20sm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928802"/>
            <a:ext cx="3214690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rgbClr val="FF0000"/>
                </a:solidFill>
              </a:rPr>
              <a:t>Impacto de la TIC en las Universidades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5472122" cy="511017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dirty="0" smtClean="0"/>
              <a:t>Comunicación inmediata, en investigación y enlaces o convenios con otras universidades.</a:t>
            </a:r>
          </a:p>
          <a:p>
            <a:r>
              <a:rPr lang="es-ES" b="1" dirty="0" smtClean="0"/>
              <a:t> </a:t>
            </a:r>
            <a:r>
              <a:rPr lang="es-ES" dirty="0" smtClean="0"/>
              <a:t>Mayor capacidad para procesar una gran cantidad de datos tanto numéricos como alfabéticos. </a:t>
            </a:r>
            <a:endParaRPr lang="es-ES" dirty="0" smtClean="0"/>
          </a:p>
          <a:p>
            <a:r>
              <a:rPr lang="es-ES" dirty="0" smtClean="0"/>
              <a:t>Transparencia y difusión  de los descubrimientos de manera inmediata a través del internet.</a:t>
            </a:r>
          </a:p>
          <a:p>
            <a:r>
              <a:rPr lang="es-ES" dirty="0" smtClean="0"/>
              <a:t>Acceso a bases de datos, bibliotecas digitales, documentos diversos con gran facilidad y al instante (o con muy poco tiempo</a:t>
            </a:r>
            <a:r>
              <a:rPr lang="es-ES" dirty="0" smtClean="0"/>
              <a:t>).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242" name="Picture 2" descr="http://2.bp.blogspot.com/_ppwN0H3b5oo/SBqT98nOoJI/AAAAAAAAABI/LxTXP7wX76U/s320/Aula_Virtual_Web256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1142984"/>
            <a:ext cx="2695575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3.bp.blogspot.com/_50n5aOlj5Qk/SwNXX-SCZ8I/AAAAAAAAADQ/tpdL7EJNRyI/s1600/t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099" y="1857364"/>
            <a:ext cx="6357983" cy="428628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Las TIC y sus Ventajas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785926"/>
            <a:ext cx="7643866" cy="4500594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2200" b="1" dirty="0" smtClean="0"/>
              <a:t>Las TIC, y en especial Internet, aumentan la transparencia de las actividades que se realizan en las diversas </a:t>
            </a:r>
            <a:r>
              <a:rPr lang="es-ES" sz="2200" b="1" dirty="0" smtClean="0"/>
              <a:t>universidades. </a:t>
            </a:r>
          </a:p>
          <a:p>
            <a:pPr>
              <a:lnSpc>
                <a:spcPct val="150000"/>
              </a:lnSpc>
            </a:pPr>
            <a:r>
              <a:rPr lang="es-ES" sz="2200" b="1" dirty="0" smtClean="0"/>
              <a:t>La </a:t>
            </a:r>
            <a:r>
              <a:rPr lang="es-ES" sz="2200" b="1" dirty="0" smtClean="0"/>
              <a:t>página web institucional de la universidad puede ser una enorme ventana abierta al mundo que muestre a la sociedad lo que se está</a:t>
            </a:r>
            <a:r>
              <a:rPr lang="es-ES" sz="2200" b="1" dirty="0" smtClean="0">
                <a:solidFill>
                  <a:schemeClr val="bg1"/>
                </a:solidFill>
              </a:rPr>
              <a:t> </a:t>
            </a:r>
            <a:r>
              <a:rPr lang="es-ES" sz="2200" b="1" dirty="0" smtClean="0"/>
              <a:t>haciendo en las distintas </a:t>
            </a:r>
            <a:r>
              <a:rPr lang="es-ES" sz="2200" b="1" dirty="0" smtClean="0"/>
              <a:t>facultades</a:t>
            </a:r>
            <a:r>
              <a:rPr lang="es-ES" sz="2200" b="1" dirty="0" smtClean="0"/>
              <a:t> reduce </a:t>
            </a:r>
            <a:endParaRPr lang="es-ES" sz="2200" b="1" dirty="0" smtClean="0"/>
          </a:p>
          <a:p>
            <a:pPr>
              <a:lnSpc>
                <a:spcPct val="150000"/>
              </a:lnSpc>
            </a:pPr>
            <a:r>
              <a:rPr lang="es-ES" sz="2200" b="1" dirty="0" smtClean="0"/>
              <a:t>L</a:t>
            </a:r>
            <a:r>
              <a:rPr lang="es-ES" sz="2200" b="1" dirty="0" smtClean="0"/>
              <a:t>as </a:t>
            </a:r>
            <a:r>
              <a:rPr lang="es-ES" sz="2200" b="1" dirty="0" smtClean="0"/>
              <a:t>infraestructuras necesarias para desarrollar formación a distancia y </a:t>
            </a:r>
            <a:r>
              <a:rPr lang="es-ES" sz="2200" b="1" dirty="0" smtClean="0"/>
              <a:t>bajos costes.</a:t>
            </a:r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endParaRPr lang="es-E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689</Words>
  <Application>Microsoft Office PowerPoint</Application>
  <PresentationFormat>Presentación en pantalla (4:3)</PresentationFormat>
  <Paragraphs>65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El Impacto de las TIC en las Universidades</vt:lpstr>
      <vt:lpstr>Las TIC y su importancia</vt:lpstr>
      <vt:lpstr>Cambios de la  cultura Universitaria frente a las TIC.</vt:lpstr>
      <vt:lpstr>Universidad Presencial versus Universidad Virtual</vt:lpstr>
      <vt:lpstr>Las TIC y el proceso de Enseñanza aprendizaje</vt:lpstr>
      <vt:lpstr>La Formación del profesorado en las TIC</vt:lpstr>
      <vt:lpstr>Aportaciones de las TIC </vt:lpstr>
      <vt:lpstr>Impacto de la TIC en las Universidades</vt:lpstr>
      <vt:lpstr>Las TIC y sus Ventajas</vt:lpstr>
      <vt:lpstr>Características de la enseñanza universitaria en la Era Digital</vt:lpstr>
      <vt:lpstr>Continua</vt:lpstr>
      <vt:lpstr>Diapositiva 12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Impacto de las TIC en las Universidades</dc:title>
  <dc:creator>admin</dc:creator>
  <cp:lastModifiedBy>admin</cp:lastModifiedBy>
  <cp:revision>20</cp:revision>
  <dcterms:created xsi:type="dcterms:W3CDTF">2010-07-21T14:52:43Z</dcterms:created>
  <dcterms:modified xsi:type="dcterms:W3CDTF">2010-07-21T17:58:04Z</dcterms:modified>
</cp:coreProperties>
</file>