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88163" cy="96234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FFCC00"/>
    <a:srgbClr val="99CC00"/>
    <a:srgbClr val="FF66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57" autoAdjust="0"/>
    <p:restoredTop sz="90929"/>
  </p:normalViewPr>
  <p:slideViewPr>
    <p:cSldViewPr>
      <p:cViewPr>
        <p:scale>
          <a:sx n="75" d="100"/>
          <a:sy n="75" d="100"/>
        </p:scale>
        <p:origin x="-36" y="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s-E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endParaRPr lang="es-E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s-E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fld id="{76969A2E-D98A-4698-9FD2-C6A7D33D32D1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6A328-346C-4E40-85A4-861C8097CD0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F5A6F-B8F1-4E3F-8FDC-6AED7B48941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0B4E5-94C7-4796-B92F-88731BF2D0E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AD70D-DDD7-48F7-A333-503259E7A0D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49B38-06FF-430A-8AC7-8D6E5A22131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739BD-2ED3-4F44-B34E-901B5C672A6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0A214-2FE0-45F2-B0D8-50C53DA1984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99AC0-FB23-4CBA-8968-182FC3A8F49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71769-2B46-4CCA-AB29-607C7F356D9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B5B4B-FABA-499B-82BD-819A11303ED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345C6-4915-454F-9624-EC6A069CE55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A2F326E-B8E1-4FAF-8514-69D52CE6731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895600" y="228600"/>
            <a:ext cx="403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/>
              <a:t>El ACTO COMUNICATIVO</a:t>
            </a:r>
            <a:endParaRPr lang="es-ES" sz="2000" b="1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838200" y="914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PA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90800" y="6858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/>
              <a:t>ACTO COMUNICATIVO</a:t>
            </a:r>
            <a:endParaRPr lang="es-ES" sz="1800" b="1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3810000" y="1066800"/>
            <a:ext cx="304800" cy="685800"/>
          </a:xfrm>
          <a:prstGeom prst="downArrow">
            <a:avLst>
              <a:gd name="adj1" fmla="val 50000"/>
              <a:gd name="adj2" fmla="val 56250"/>
            </a:avLst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29000" y="172085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Lenguaje</a:t>
            </a:r>
            <a:endParaRPr lang="es-ES" sz="1600" b="1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4495800" y="1905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105400" y="1752600"/>
            <a:ext cx="419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Facultad o capacidad humana para comunicarse</a:t>
            </a:r>
            <a:endParaRPr lang="es-ES" sz="1400" b="1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3810000" y="2057400"/>
            <a:ext cx="304800" cy="685800"/>
          </a:xfrm>
          <a:prstGeom prst="downArrow">
            <a:avLst>
              <a:gd name="adj1" fmla="val 50000"/>
              <a:gd name="adj2" fmla="val 56250"/>
            </a:avLst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505200" y="274320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Lengua</a:t>
            </a:r>
            <a:endParaRPr lang="es-ES" sz="1600" b="1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4419600" y="28956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181600" y="2743200"/>
            <a:ext cx="419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Conjunto de signos lingüísticos (código o idioma)</a:t>
            </a:r>
            <a:endParaRPr lang="es-ES" sz="1400" b="1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3962400" y="30480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371600" y="3276600"/>
            <a:ext cx="5257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228600" y="3810000"/>
            <a:ext cx="2362200" cy="533400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100000">
                <a:srgbClr val="3366FF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228600" y="3886200"/>
            <a:ext cx="266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Competencia lingüística</a:t>
            </a:r>
            <a:endParaRPr lang="es-ES" sz="1600" b="1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2819400" y="3810000"/>
            <a:ext cx="2438400" cy="533400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100000">
                <a:srgbClr val="3366FF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819400" y="3886200"/>
            <a:ext cx="266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Competencia cognoscitiva</a:t>
            </a:r>
            <a:endParaRPr lang="es-ES" sz="1600" b="1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5486400" y="3810000"/>
            <a:ext cx="2514600" cy="533400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100000">
                <a:srgbClr val="3366FF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5486400" y="3886200"/>
            <a:ext cx="266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Competencia comunicativa</a:t>
            </a:r>
            <a:endParaRPr lang="es-ES" sz="1600" b="1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228600" y="4572000"/>
            <a:ext cx="8534400" cy="2057400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66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1371600" y="3276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6629400" y="3276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57200" y="4876800"/>
            <a:ext cx="2133600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Reglas sintácticas</a:t>
            </a:r>
          </a:p>
          <a:p>
            <a:pPr>
              <a:spcBef>
                <a:spcPct val="50000"/>
              </a:spcBef>
            </a:pPr>
            <a:r>
              <a:rPr lang="es-MX" sz="1600" b="1"/>
              <a:t>Morfológicas</a:t>
            </a:r>
          </a:p>
          <a:p>
            <a:pPr>
              <a:spcBef>
                <a:spcPct val="50000"/>
              </a:spcBef>
            </a:pPr>
            <a:r>
              <a:rPr lang="es-MX" sz="1600" b="1"/>
              <a:t>Fonológicas</a:t>
            </a:r>
          </a:p>
          <a:p>
            <a:pPr>
              <a:spcBef>
                <a:spcPct val="50000"/>
              </a:spcBef>
            </a:pPr>
            <a:r>
              <a:rPr lang="es-MX" sz="1600" b="1"/>
              <a:t>Semánticas</a:t>
            </a:r>
            <a:endParaRPr lang="es-ES" sz="1600" b="1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2743200" y="4800600"/>
            <a:ext cx="2895600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Reglas Discursiva (textuales)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600" b="1"/>
              <a:t> Manejo apropiado del nivel global del discurso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600" b="1"/>
              <a:t>Organización de las ideas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600" b="1"/>
              <a:t>Estructura gramatical</a:t>
            </a:r>
            <a:endParaRPr lang="es-ES" sz="1600" b="1"/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6096000" y="4876800"/>
            <a:ext cx="23622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Reglas pragmáticas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600" b="1"/>
              <a:t> Eventos comunicativos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600" b="1"/>
              <a:t> Normas de interacción         social</a:t>
            </a:r>
            <a:endParaRPr lang="es-ES" sz="1600" b="1"/>
          </a:p>
        </p:txBody>
      </p:sp>
      <p:pic>
        <p:nvPicPr>
          <p:cNvPr id="2084" name="Picture 36" descr="C:\Archivos de programa\Archivos comunes\Microsoft Shared\Clipart\cagcat50\BD07153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2133600" cy="2106613"/>
          </a:xfrm>
          <a:prstGeom prst="rect">
            <a:avLst/>
          </a:prstGeom>
          <a:noFill/>
        </p:spPr>
      </p:pic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6934200" y="6613525"/>
            <a:ext cx="1600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Alfatexto  (1998)</a:t>
            </a:r>
            <a:endParaRPr lang="es-ES" sz="1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8" name="Line 36"/>
          <p:cNvSpPr>
            <a:spLocks noChangeShapeType="1"/>
          </p:cNvSpPr>
          <p:nvPr/>
        </p:nvSpPr>
        <p:spPr bwMode="auto">
          <a:xfrm flipV="1">
            <a:off x="6781800" y="3200400"/>
            <a:ext cx="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6200" y="228600"/>
            <a:ext cx="891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b="1"/>
              <a:t>PROCESO DE EXPRESIÓN ORAL</a:t>
            </a:r>
            <a:endParaRPr lang="es-ES" sz="2000" b="1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42925" y="1295400"/>
            <a:ext cx="2266950" cy="6096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81000" y="1447800"/>
            <a:ext cx="259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/>
              <a:t>PLANIFICACIÓN</a:t>
            </a:r>
            <a:endParaRPr lang="es-ES" sz="1600" b="1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42925" y="2667000"/>
            <a:ext cx="2266950" cy="6096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28600" y="2811463"/>
            <a:ext cx="25908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600" b="1"/>
              <a:t>CLAVES</a:t>
            </a:r>
            <a:endParaRPr lang="es-ES" sz="1600" b="1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5718175" y="1295400"/>
            <a:ext cx="2278063" cy="6096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638800" y="1447800"/>
            <a:ext cx="2514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600" b="1"/>
              <a:t>TEXTUALIZACIÓN</a:t>
            </a:r>
            <a:endParaRPr lang="es-ES" sz="1600" b="1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1524000" y="1905000"/>
            <a:ext cx="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2819400" y="1600200"/>
            <a:ext cx="2819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795963" y="2590800"/>
            <a:ext cx="2200275" cy="6096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5638800" y="2743200"/>
            <a:ext cx="2514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600" b="1"/>
              <a:t>CLAVES</a:t>
            </a:r>
            <a:endParaRPr lang="es-ES" sz="1600" b="1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1524000" y="3276600"/>
            <a:ext cx="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76200" y="4038600"/>
            <a:ext cx="5105400" cy="2438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152400" y="4271963"/>
            <a:ext cx="3657600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1400" b="1"/>
              <a:t> DETERMINAR LA SITUACIÓN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1400" b="1"/>
              <a:t>DETERMINAR LA FINALIDAD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1400" b="1"/>
              <a:t>ELABORAR GUIONES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1400" b="1"/>
              <a:t>PREVISIÓN DE RECURSOS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1400" b="1"/>
              <a:t>ORGANIZACIÓN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endParaRPr lang="es-ES" sz="1400" b="1"/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5562600" y="4038600"/>
            <a:ext cx="3276600" cy="24384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5562600" y="4267200"/>
            <a:ext cx="38100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</a:t>
            </a:r>
            <a:r>
              <a:rPr lang="es-MX" sz="1400" b="1"/>
              <a:t>ORDEN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 FLUIDEZ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 CORRECCIÓN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 COHERENCIA LINGÜÍSTICA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 COHERENCIA PARALINGÜÍSTICA</a:t>
            </a:r>
          </a:p>
          <a:p>
            <a:pPr algn="just">
              <a:spcBef>
                <a:spcPct val="50000"/>
              </a:spcBef>
            </a:pPr>
            <a:endParaRPr lang="es-ES" sz="1400" b="1"/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3505200" y="4267200"/>
            <a:ext cx="16002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ALTERNATIVAS</a:t>
            </a:r>
          </a:p>
          <a:p>
            <a:pPr>
              <a:spcBef>
                <a:spcPct val="50000"/>
              </a:spcBef>
            </a:pPr>
            <a:r>
              <a:rPr lang="es-MX" sz="1400" b="1"/>
              <a:t>SINCERIDAD</a:t>
            </a:r>
          </a:p>
          <a:p>
            <a:pPr>
              <a:spcBef>
                <a:spcPct val="50000"/>
              </a:spcBef>
            </a:pPr>
            <a:r>
              <a:rPr lang="es-MX" sz="1400" b="1"/>
              <a:t>VERACIDAD</a:t>
            </a:r>
          </a:p>
          <a:p>
            <a:pPr>
              <a:spcBef>
                <a:spcPct val="50000"/>
              </a:spcBef>
            </a:pPr>
            <a:r>
              <a:rPr lang="es-MX" sz="1400" b="1"/>
              <a:t>CLARIDAD</a:t>
            </a:r>
          </a:p>
          <a:p>
            <a:pPr>
              <a:spcBef>
                <a:spcPct val="50000"/>
              </a:spcBef>
            </a:pPr>
            <a:r>
              <a:rPr lang="es-MX" sz="1400" b="1"/>
              <a:t>BREVEDAD</a:t>
            </a:r>
            <a:endParaRPr lang="es-ES" sz="1400" b="1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 flipV="1">
            <a:off x="6781800" y="19050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pic>
        <p:nvPicPr>
          <p:cNvPr id="13351" name="Picture 39" descr="C:\Archivos de programa\Archivos comunes\Microsoft Shared\Clipart\cagcat50\BD05545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905000"/>
            <a:ext cx="1898650" cy="2249488"/>
          </a:xfrm>
          <a:prstGeom prst="rect">
            <a:avLst/>
          </a:prstGeom>
          <a:noFill/>
        </p:spPr>
      </p:pic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6096000" y="6537325"/>
            <a:ext cx="281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Manual de la Educación. Océano  (2001)</a:t>
            </a:r>
            <a:endParaRPr lang="es-ES"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0" name="Line 34"/>
          <p:cNvSpPr>
            <a:spLocks noChangeShapeType="1"/>
          </p:cNvSpPr>
          <p:nvPr/>
        </p:nvSpPr>
        <p:spPr bwMode="auto">
          <a:xfrm rot="20312958" flipH="1">
            <a:off x="5759450" y="4029075"/>
            <a:ext cx="1143000" cy="5334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" y="228600"/>
            <a:ext cx="891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b="1">
                <a:solidFill>
                  <a:srgbClr val="000099"/>
                </a:solidFill>
              </a:rPr>
              <a:t>COMUNICACIÓN VERBAL Y NO VERBAL</a:t>
            </a:r>
            <a:endParaRPr lang="es-ES" sz="2000" b="1">
              <a:solidFill>
                <a:srgbClr val="000099"/>
              </a:solidFill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641975" y="1295400"/>
            <a:ext cx="2278063" cy="6096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5562600" y="1371600"/>
            <a:ext cx="251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600" b="1"/>
              <a:t>COMUNICACIÓN         NO VERBAL</a:t>
            </a:r>
            <a:endParaRPr lang="es-ES" sz="1600" b="1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5562600" y="2667000"/>
            <a:ext cx="2514600" cy="13716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638800" y="2767013"/>
            <a:ext cx="2514600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600" b="1"/>
              <a:t>DOMINIO DE OTROS LENGUAJES NO VERBALES EN LA TRANSMISIÓN DEL MENSAJE</a:t>
            </a:r>
            <a:endParaRPr lang="es-ES" sz="1600" b="1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 flipV="1">
            <a:off x="6781800" y="1905000"/>
            <a:ext cx="0" cy="7620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771525" y="1425575"/>
            <a:ext cx="2266950" cy="6096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09600" y="1501775"/>
            <a:ext cx="2590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/>
              <a:t>COMUNICACIÓN VERBAL</a:t>
            </a:r>
            <a:endParaRPr lang="es-ES" sz="1600" b="1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33400" y="2797175"/>
            <a:ext cx="2505075" cy="12954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57200" y="2873375"/>
            <a:ext cx="25908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600" b="1"/>
              <a:t>DOMINIO DE LA PALABRA HABLADA O ESCRITA EN LA TRANSMISIÓN DEL MENSAJE</a:t>
            </a:r>
            <a:endParaRPr lang="es-ES" sz="1600" b="1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1752600" y="2035175"/>
            <a:ext cx="0" cy="7620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rot="2032248">
            <a:off x="1295400" y="4016375"/>
            <a:ext cx="1588" cy="8382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33400" y="47244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sz="1400" b="1"/>
              <a:t>DIRECTA</a:t>
            </a:r>
            <a:endParaRPr lang="es-ES" sz="1400" b="1"/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1752600" y="47244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sz="1400" b="1"/>
              <a:t>INDIRECTA</a:t>
            </a:r>
            <a:endParaRPr lang="es-ES" sz="1400" b="1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1905000" y="4092575"/>
            <a:ext cx="304800" cy="6858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381000" y="5159375"/>
            <a:ext cx="1066800" cy="8382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381000" y="523557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b="1"/>
              <a:t>Uso de canales naturales</a:t>
            </a:r>
            <a:endParaRPr lang="es-ES" sz="1400" b="1"/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1752600" y="5159375"/>
            <a:ext cx="1066800" cy="8382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752600" y="5181600"/>
            <a:ext cx="10668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/>
              <a:t>Uso de soportes de carácter físico</a:t>
            </a:r>
            <a:endParaRPr lang="es-ES" sz="1400" b="1"/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572000" y="4724400"/>
            <a:ext cx="121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LENGUAJE CORPORAL</a:t>
            </a:r>
            <a:endParaRPr lang="es-ES" sz="1400" b="1"/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7010400" y="48006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OTROS TIPOS</a:t>
            </a:r>
            <a:endParaRPr lang="es-ES" sz="1400" b="1"/>
          </a:p>
        </p:txBody>
      </p:sp>
      <p:sp>
        <p:nvSpPr>
          <p:cNvPr id="14373" name="Rectangle 37"/>
          <p:cNvSpPr>
            <a:spLocks noChangeArrowheads="1"/>
          </p:cNvSpPr>
          <p:nvPr/>
        </p:nvSpPr>
        <p:spPr bwMode="auto">
          <a:xfrm>
            <a:off x="4343400" y="5334000"/>
            <a:ext cx="1295400" cy="10668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4343400" y="5392738"/>
            <a:ext cx="12954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Gestos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Miradas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Ademanes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Movimientos</a:t>
            </a:r>
            <a:endParaRPr lang="es-ES" sz="1400" b="1"/>
          </a:p>
        </p:txBody>
      </p:sp>
      <p:sp>
        <p:nvSpPr>
          <p:cNvPr id="14375" name="Line 39"/>
          <p:cNvSpPr>
            <a:spLocks noChangeShapeType="1"/>
          </p:cNvSpPr>
          <p:nvPr/>
        </p:nvSpPr>
        <p:spPr bwMode="auto">
          <a:xfrm>
            <a:off x="7086600" y="4038600"/>
            <a:ext cx="685800" cy="6858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4376" name="Rectangle 40"/>
          <p:cNvSpPr>
            <a:spLocks noChangeArrowheads="1"/>
          </p:cNvSpPr>
          <p:nvPr/>
        </p:nvSpPr>
        <p:spPr bwMode="auto">
          <a:xfrm>
            <a:off x="6248400" y="5105400"/>
            <a:ext cx="2286000" cy="12954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6248400" y="5275263"/>
            <a:ext cx="25146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s-MX" sz="1400"/>
              <a:t>- </a:t>
            </a:r>
            <a:r>
              <a:rPr lang="es-MX" sz="1400" b="1"/>
              <a:t>Icónicos       - Gráficos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s-MX" sz="1400" b="1"/>
              <a:t>- Señales        -  Tactiles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s-MX" sz="1400" b="1"/>
              <a:t>- Sonoros       - Multimedia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s-MX" sz="1400" b="1"/>
              <a:t>- Iconoverbales  - Radio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s-MX" sz="1400" b="1"/>
              <a:t>- Audiovisuales</a:t>
            </a:r>
            <a:endParaRPr lang="es-ES" sz="1400" b="1"/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76200" y="64770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Falcón, D’ Jesús, Jaén  (2000)           Adaptación: Mónica Ayala</a:t>
            </a:r>
            <a:endParaRPr lang="es-ES"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4" name="Line 44"/>
          <p:cNvSpPr>
            <a:spLocks noChangeShapeType="1"/>
          </p:cNvSpPr>
          <p:nvPr/>
        </p:nvSpPr>
        <p:spPr bwMode="auto">
          <a:xfrm>
            <a:off x="4495800" y="1752600"/>
            <a:ext cx="0" cy="1600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" y="228600"/>
            <a:ext cx="891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b="1">
                <a:solidFill>
                  <a:srgbClr val="000099"/>
                </a:solidFill>
              </a:rPr>
              <a:t>CARACTERÍSTICAS DE LOS CÓDIGOS LINGÜÍSTICOS</a:t>
            </a:r>
            <a:endParaRPr lang="es-ES" sz="2000" b="1">
              <a:solidFill>
                <a:srgbClr val="000099"/>
              </a:solidFill>
            </a:endParaRPr>
          </a:p>
        </p:txBody>
      </p:sp>
      <p:grpSp>
        <p:nvGrpSpPr>
          <p:cNvPr id="15395" name="Group 35"/>
          <p:cNvGrpSpPr>
            <a:grpSpLocks/>
          </p:cNvGrpSpPr>
          <p:nvPr/>
        </p:nvGrpSpPr>
        <p:grpSpPr bwMode="auto">
          <a:xfrm>
            <a:off x="685800" y="1524000"/>
            <a:ext cx="1981200" cy="457200"/>
            <a:chOff x="432" y="960"/>
            <a:chExt cx="1248" cy="288"/>
          </a:xfrm>
        </p:grpSpPr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432" y="960"/>
              <a:ext cx="1152" cy="288"/>
            </a:xfrm>
            <a:prstGeom prst="rect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  <p:sp>
          <p:nvSpPr>
            <p:cNvPr id="15393" name="Text Box 33"/>
            <p:cNvSpPr txBox="1">
              <a:spLocks noChangeArrowheads="1"/>
            </p:cNvSpPr>
            <p:nvPr/>
          </p:nvSpPr>
          <p:spPr bwMode="auto">
            <a:xfrm>
              <a:off x="432" y="1008"/>
              <a:ext cx="12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 b="1"/>
                <a:t>CARÁCTER ORAL</a:t>
              </a:r>
              <a:endParaRPr lang="es-ES" sz="1400" b="1"/>
            </a:p>
          </p:txBody>
        </p:sp>
      </p:grpSp>
      <p:grpSp>
        <p:nvGrpSpPr>
          <p:cNvPr id="15402" name="Group 42"/>
          <p:cNvGrpSpPr>
            <a:grpSpLocks/>
          </p:cNvGrpSpPr>
          <p:nvPr/>
        </p:nvGrpSpPr>
        <p:grpSpPr bwMode="auto">
          <a:xfrm>
            <a:off x="3505200" y="1524000"/>
            <a:ext cx="1981200" cy="476250"/>
            <a:chOff x="1968" y="960"/>
            <a:chExt cx="1248" cy="300"/>
          </a:xfrm>
        </p:grpSpPr>
        <p:sp>
          <p:nvSpPr>
            <p:cNvPr id="15397" name="Rectangle 37"/>
            <p:cNvSpPr>
              <a:spLocks noChangeArrowheads="1"/>
            </p:cNvSpPr>
            <p:nvPr/>
          </p:nvSpPr>
          <p:spPr bwMode="auto">
            <a:xfrm>
              <a:off x="2016" y="960"/>
              <a:ext cx="1152" cy="288"/>
            </a:xfrm>
            <a:prstGeom prst="rect">
              <a:avLst/>
            </a:prstGeom>
            <a:gradFill rotWithShape="0">
              <a:gsLst>
                <a:gs pos="0">
                  <a:srgbClr val="99CC00"/>
                </a:gs>
                <a:gs pos="100000">
                  <a:srgbClr val="99CC00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  <p:sp>
          <p:nvSpPr>
            <p:cNvPr id="15398" name="Text Box 38"/>
            <p:cNvSpPr txBox="1">
              <a:spLocks noChangeArrowheads="1"/>
            </p:cNvSpPr>
            <p:nvPr/>
          </p:nvSpPr>
          <p:spPr bwMode="auto">
            <a:xfrm>
              <a:off x="1968" y="960"/>
              <a:ext cx="1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es-MX" sz="1400" b="1"/>
                <a:t>UTILIZACIÓN DE SIGNOS</a:t>
              </a:r>
              <a:endParaRPr lang="es-ES" sz="1400" b="1"/>
            </a:p>
          </p:txBody>
        </p:sp>
      </p:grp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477000" y="1524000"/>
            <a:ext cx="1828800" cy="457200"/>
          </a:xfrm>
          <a:prstGeom prst="rect">
            <a:avLst/>
          </a:prstGeom>
          <a:gradFill rotWithShape="0">
            <a:gsLst>
              <a:gs pos="0">
                <a:srgbClr val="FF99CC"/>
              </a:gs>
              <a:gs pos="100000">
                <a:srgbClr val="FF99CC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6400800" y="1524000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/>
              <a:t>ORGANIZACIÓN EN SISTEMAS</a:t>
            </a:r>
            <a:endParaRPr lang="es-ES" sz="1400" b="1"/>
          </a:p>
        </p:txBody>
      </p:sp>
      <p:grpSp>
        <p:nvGrpSpPr>
          <p:cNvPr id="15408" name="Group 48"/>
          <p:cNvGrpSpPr>
            <a:grpSpLocks/>
          </p:cNvGrpSpPr>
          <p:nvPr/>
        </p:nvGrpSpPr>
        <p:grpSpPr bwMode="auto">
          <a:xfrm>
            <a:off x="3505200" y="3352800"/>
            <a:ext cx="1981200" cy="990600"/>
            <a:chOff x="2256" y="2256"/>
            <a:chExt cx="1248" cy="624"/>
          </a:xfrm>
        </p:grpSpPr>
        <p:sp>
          <p:nvSpPr>
            <p:cNvPr id="15406" name="Rectangle 46"/>
            <p:cNvSpPr>
              <a:spLocks noChangeArrowheads="1"/>
            </p:cNvSpPr>
            <p:nvPr/>
          </p:nvSpPr>
          <p:spPr bwMode="auto">
            <a:xfrm>
              <a:off x="2304" y="2256"/>
              <a:ext cx="1152" cy="624"/>
            </a:xfrm>
            <a:prstGeom prst="rect">
              <a:avLst/>
            </a:prstGeom>
            <a:gradFill rotWithShape="0">
              <a:gsLst>
                <a:gs pos="0">
                  <a:srgbClr val="99CC00"/>
                </a:gs>
                <a:gs pos="100000">
                  <a:srgbClr val="99CC00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  <p:sp>
          <p:nvSpPr>
            <p:cNvPr id="15407" name="Text Box 47"/>
            <p:cNvSpPr txBox="1">
              <a:spLocks noChangeArrowheads="1"/>
            </p:cNvSpPr>
            <p:nvPr/>
          </p:nvSpPr>
          <p:spPr bwMode="auto">
            <a:xfrm>
              <a:off x="2256" y="2290"/>
              <a:ext cx="1248" cy="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es-MX" sz="1400" b="1"/>
                <a:t>RELACIONES ENTRE SIGNIFICADO Y SIGNIFICANTE</a:t>
              </a:r>
              <a:endParaRPr lang="es-ES" sz="1400" b="1"/>
            </a:p>
          </p:txBody>
        </p:sp>
      </p:grpSp>
      <p:sp>
        <p:nvSpPr>
          <p:cNvPr id="15409" name="Line 49"/>
          <p:cNvSpPr>
            <a:spLocks noChangeShapeType="1"/>
          </p:cNvSpPr>
          <p:nvPr/>
        </p:nvSpPr>
        <p:spPr bwMode="auto">
          <a:xfrm flipH="1">
            <a:off x="3733800" y="4953000"/>
            <a:ext cx="457200" cy="1143000"/>
          </a:xfrm>
          <a:prstGeom prst="line">
            <a:avLst/>
          </a:prstGeom>
          <a:noFill/>
          <a:ln w="952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5410" name="Line 50"/>
          <p:cNvSpPr>
            <a:spLocks noChangeShapeType="1"/>
          </p:cNvSpPr>
          <p:nvPr/>
        </p:nvSpPr>
        <p:spPr bwMode="auto">
          <a:xfrm>
            <a:off x="3733800" y="6096000"/>
            <a:ext cx="1219200" cy="0"/>
          </a:xfrm>
          <a:prstGeom prst="line">
            <a:avLst/>
          </a:prstGeom>
          <a:noFill/>
          <a:ln w="952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3733800" y="45720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REFERENTE</a:t>
            </a:r>
            <a:endParaRPr lang="es-ES" sz="1400" b="1"/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2209800" y="59436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SIGNIFICANTE</a:t>
            </a:r>
            <a:endParaRPr lang="es-ES" sz="1400" b="1"/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2590800" y="614045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/árbol/</a:t>
            </a:r>
            <a:endParaRPr lang="es-ES" sz="1600" b="1"/>
          </a:p>
        </p:txBody>
      </p: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5334000" y="45720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>
                <a:solidFill>
                  <a:srgbClr val="000099"/>
                </a:solidFill>
              </a:rPr>
              <a:t>(</a:t>
            </a:r>
            <a:r>
              <a:rPr lang="es-MX" sz="1600" b="1"/>
              <a:t>objeto real)</a:t>
            </a:r>
            <a:endParaRPr lang="es-ES" sz="1600" b="1"/>
          </a:p>
        </p:txBody>
      </p:sp>
      <p:sp>
        <p:nvSpPr>
          <p:cNvPr id="15415" name="Line 55"/>
          <p:cNvSpPr>
            <a:spLocks noChangeShapeType="1"/>
          </p:cNvSpPr>
          <p:nvPr/>
        </p:nvSpPr>
        <p:spPr bwMode="auto">
          <a:xfrm>
            <a:off x="4876800" y="4724400"/>
            <a:ext cx="4572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5416" name="Text Box 56"/>
          <p:cNvSpPr txBox="1">
            <a:spLocks noChangeArrowheads="1"/>
          </p:cNvSpPr>
          <p:nvPr/>
        </p:nvSpPr>
        <p:spPr bwMode="auto">
          <a:xfrm>
            <a:off x="4953000" y="59436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SIGNIFICADO</a:t>
            </a:r>
            <a:endParaRPr lang="es-ES" sz="1400" b="1"/>
          </a:p>
        </p:txBody>
      </p:sp>
      <p:sp>
        <p:nvSpPr>
          <p:cNvPr id="15417" name="Text Box 57"/>
          <p:cNvSpPr txBox="1">
            <a:spLocks noChangeArrowheads="1"/>
          </p:cNvSpPr>
          <p:nvPr/>
        </p:nvSpPr>
        <p:spPr bwMode="auto">
          <a:xfrm>
            <a:off x="6477000" y="5791200"/>
            <a:ext cx="1752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(idea almacenada en nuestra mente)</a:t>
            </a:r>
            <a:endParaRPr lang="es-ES" sz="1600" b="1"/>
          </a:p>
        </p:txBody>
      </p:sp>
      <p:sp>
        <p:nvSpPr>
          <p:cNvPr id="15418" name="Line 58"/>
          <p:cNvSpPr>
            <a:spLocks noChangeShapeType="1"/>
          </p:cNvSpPr>
          <p:nvPr/>
        </p:nvSpPr>
        <p:spPr bwMode="auto">
          <a:xfrm>
            <a:off x="6248400" y="6096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5419" name="Line 59"/>
          <p:cNvSpPr>
            <a:spLocks noChangeShapeType="1"/>
          </p:cNvSpPr>
          <p:nvPr/>
        </p:nvSpPr>
        <p:spPr bwMode="auto">
          <a:xfrm>
            <a:off x="4419600" y="5029200"/>
            <a:ext cx="685800" cy="9144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5420" name="Text Box 60"/>
          <p:cNvSpPr txBox="1">
            <a:spLocks noChangeArrowheads="1"/>
          </p:cNvSpPr>
          <p:nvPr/>
        </p:nvSpPr>
        <p:spPr bwMode="auto">
          <a:xfrm>
            <a:off x="4953000" y="6248400"/>
            <a:ext cx="152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Vegetal de gran altura y follaje</a:t>
            </a:r>
            <a:endParaRPr lang="es-ES" sz="1400" b="1"/>
          </a:p>
        </p:txBody>
      </p:sp>
      <p:pic>
        <p:nvPicPr>
          <p:cNvPr id="15421" name="Picture 61" descr="C:\Archivos de programa\Microsoft Office\Clipart\Publisher\FD00074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572000"/>
            <a:ext cx="762000" cy="838200"/>
          </a:xfrm>
          <a:prstGeom prst="rect">
            <a:avLst/>
          </a:prstGeom>
          <a:noFill/>
        </p:spPr>
      </p:pic>
      <p:sp>
        <p:nvSpPr>
          <p:cNvPr id="15422" name="Line 62"/>
          <p:cNvSpPr>
            <a:spLocks noChangeShapeType="1"/>
          </p:cNvSpPr>
          <p:nvPr/>
        </p:nvSpPr>
        <p:spPr bwMode="auto">
          <a:xfrm>
            <a:off x="7162800" y="5410200"/>
            <a:ext cx="0" cy="3810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5943600" y="2362200"/>
            <a:ext cx="2895600" cy="1752600"/>
          </a:xfrm>
          <a:prstGeom prst="rect">
            <a:avLst/>
          </a:prstGeom>
          <a:gradFill rotWithShape="0">
            <a:gsLst>
              <a:gs pos="0">
                <a:srgbClr val="FF99CC"/>
              </a:gs>
              <a:gs pos="100000">
                <a:srgbClr val="FF99CC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6019800" y="2514600"/>
            <a:ext cx="28194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b="1"/>
              <a:t>SUBSISTEMAS O NIVELES: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400" b="1"/>
              <a:t>NIVEL FONOLÓGICO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400" b="1"/>
              <a:t>NIVEL MORFOSITÁCTICO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400" b="1"/>
              <a:t>NIVEL LÉXICO SEMÁNTICO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400" b="1"/>
              <a:t>NIVEL TEXTUAL</a:t>
            </a:r>
            <a:endParaRPr lang="es-ES" sz="1400" b="1"/>
          </a:p>
        </p:txBody>
      </p:sp>
      <p:sp>
        <p:nvSpPr>
          <p:cNvPr id="15425" name="Line 65"/>
          <p:cNvSpPr>
            <a:spLocks noChangeShapeType="1"/>
          </p:cNvSpPr>
          <p:nvPr/>
        </p:nvSpPr>
        <p:spPr bwMode="auto">
          <a:xfrm>
            <a:off x="7239000" y="1981200"/>
            <a:ext cx="0" cy="3810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228600" y="2362200"/>
            <a:ext cx="2743200" cy="14478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5427" name="Text Box 67"/>
          <p:cNvSpPr txBox="1">
            <a:spLocks noChangeArrowheads="1"/>
          </p:cNvSpPr>
          <p:nvPr/>
        </p:nvSpPr>
        <p:spPr bwMode="auto">
          <a:xfrm>
            <a:off x="228600" y="2438400"/>
            <a:ext cx="31242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Las lenguas se caracterizan            por ser esencialmente orales, habladas, pero se expresan además por un código escrito              o gráfico</a:t>
            </a:r>
            <a:endParaRPr lang="es-ES" sz="1600" b="1"/>
          </a:p>
        </p:txBody>
      </p:sp>
      <p:sp>
        <p:nvSpPr>
          <p:cNvPr id="15429" name="Line 69"/>
          <p:cNvSpPr>
            <a:spLocks noChangeShapeType="1"/>
          </p:cNvSpPr>
          <p:nvPr/>
        </p:nvSpPr>
        <p:spPr bwMode="auto">
          <a:xfrm>
            <a:off x="1447800" y="1981200"/>
            <a:ext cx="0" cy="3810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pic>
        <p:nvPicPr>
          <p:cNvPr id="15430" name="Picture 70" descr="C:\Archivos de programa\Archivos comunes\Microsoft Shared\Clipart\cagcat50\SY00451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495800"/>
            <a:ext cx="1524000" cy="1295400"/>
          </a:xfrm>
          <a:prstGeom prst="rect">
            <a:avLst/>
          </a:prstGeom>
          <a:noFill/>
        </p:spPr>
      </p:pic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76200" y="6461125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Falcón, D’ Jesús, Jaén  (2000)           Adaptación: Mónica Ayala</a:t>
            </a:r>
            <a:endParaRPr lang="es-ES"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00" y="76200"/>
            <a:ext cx="891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b="1"/>
              <a:t>SIETE NIVELES DE CONCEPTOS LINGÜÍSTICOS QUE SIRVEN  PARA LA COMPRENSIÓN Y PRODUCCIÓN DE TEXTOS</a:t>
            </a:r>
            <a:endParaRPr lang="es-ES" sz="2000" b="1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304800" y="1066800"/>
            <a:ext cx="3721100" cy="11430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384175" y="1143000"/>
            <a:ext cx="39592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s-MX" sz="1600" b="1"/>
              <a:t>NOCIÓN DE CONTEXTO:</a:t>
            </a:r>
          </a:p>
          <a:p>
            <a:pPr marL="457200" indent="-457200">
              <a:spcBef>
                <a:spcPct val="50000"/>
              </a:spcBef>
              <a:buFontTx/>
              <a:buChar char="-"/>
            </a:pPr>
            <a:r>
              <a:rPr lang="es-MX" sz="1600" b="1"/>
              <a:t>Contexto de situación</a:t>
            </a:r>
          </a:p>
          <a:p>
            <a:pPr marL="457200" indent="-457200">
              <a:spcBef>
                <a:spcPct val="50000"/>
              </a:spcBef>
              <a:buFontTx/>
              <a:buChar char="-"/>
            </a:pPr>
            <a:r>
              <a:rPr lang="es-MX" sz="1600" b="1"/>
              <a:t>Contexto textual</a:t>
            </a:r>
            <a:endParaRPr lang="es-ES" sz="1600" b="1"/>
          </a:p>
        </p:txBody>
      </p:sp>
      <p:sp>
        <p:nvSpPr>
          <p:cNvPr id="16421" name="Rectangle 37"/>
          <p:cNvSpPr>
            <a:spLocks noChangeArrowheads="1"/>
          </p:cNvSpPr>
          <p:nvPr/>
        </p:nvSpPr>
        <p:spPr bwMode="auto">
          <a:xfrm>
            <a:off x="4495800" y="1066800"/>
            <a:ext cx="4114800" cy="11430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4495800" y="1143000"/>
            <a:ext cx="40386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es-MX" sz="1600" b="1"/>
              <a:t>2. PRINCIPALES ELEMENTOS DE               LA SITUACIÓN COMUNICATIVA: </a:t>
            </a:r>
          </a:p>
          <a:p>
            <a:pPr marL="457200" indent="-457200" algn="just">
              <a:spcBef>
                <a:spcPct val="50000"/>
              </a:spcBef>
            </a:pPr>
            <a:endParaRPr lang="es-ES" sz="1600" b="1"/>
          </a:p>
        </p:txBody>
      </p:sp>
      <p:sp>
        <p:nvSpPr>
          <p:cNvPr id="16424" name="Rectangle 40"/>
          <p:cNvSpPr>
            <a:spLocks noChangeArrowheads="1"/>
          </p:cNvSpPr>
          <p:nvPr/>
        </p:nvSpPr>
        <p:spPr bwMode="auto">
          <a:xfrm>
            <a:off x="304800" y="2438400"/>
            <a:ext cx="3763963" cy="11430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384175" y="2514600"/>
            <a:ext cx="464502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es-MX" sz="1600" b="1"/>
              <a:t>3. TIPOS DE TEXTOS:</a:t>
            </a:r>
          </a:p>
          <a:p>
            <a:pPr marL="457200" indent="-457200" algn="just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es-MX" sz="1600" b="1"/>
              <a:t>Textos funcionales</a:t>
            </a:r>
          </a:p>
          <a:p>
            <a:pPr marL="457200" indent="-457200" algn="just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es-MX" sz="1600" b="1"/>
              <a:t>Textos literarios</a:t>
            </a:r>
            <a:endParaRPr lang="es-ES" sz="1600" b="1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4572000" y="2438400"/>
            <a:ext cx="4002088" cy="11430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4657725" y="2538413"/>
            <a:ext cx="4257675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60000"/>
              </a:lnSpc>
              <a:spcBef>
                <a:spcPct val="50000"/>
              </a:spcBef>
            </a:pPr>
            <a:r>
              <a:rPr lang="es-MX" sz="1600" b="1">
                <a:solidFill>
                  <a:srgbClr val="000099"/>
                </a:solidFill>
              </a:rPr>
              <a:t>4. </a:t>
            </a:r>
            <a:r>
              <a:rPr lang="es-MX" sz="1600" b="1"/>
              <a:t>SUPERESTRUCTURA DEL TEXTO: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s-MX" sz="1600" b="1"/>
              <a:t>Organización espacial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s-MX" sz="1600" b="1"/>
              <a:t>Dinámica interna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s-MX" sz="1600" b="1"/>
              <a:t>Esquema narrativo</a:t>
            </a:r>
            <a:endParaRPr lang="es-ES" sz="1600" b="1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4648200" y="3860800"/>
            <a:ext cx="4002088" cy="11430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4733925" y="3937000"/>
            <a:ext cx="425767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80000"/>
              </a:lnSpc>
              <a:spcBef>
                <a:spcPct val="50000"/>
              </a:spcBef>
            </a:pPr>
            <a:r>
              <a:rPr lang="es-MX" sz="1600" b="1">
                <a:solidFill>
                  <a:srgbClr val="000099"/>
                </a:solidFill>
              </a:rPr>
              <a:t>6. </a:t>
            </a:r>
            <a:r>
              <a:rPr lang="es-MX" sz="1600" b="1"/>
              <a:t>LINGÜÍSTICA DE LA FRASE: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s-MX" sz="1600" b="1"/>
              <a:t>Sintaxis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s-MX" sz="1600" b="1"/>
              <a:t>Vocabulario</a:t>
            </a:r>
          </a:p>
          <a:p>
            <a:pPr marL="457200" indent="-457200"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s-MX" sz="1600" b="1"/>
              <a:t>Ortografía</a:t>
            </a:r>
            <a:endParaRPr lang="es-ES" sz="1600" b="1"/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2438400" y="5334000"/>
            <a:ext cx="4267200" cy="12954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2514600" y="5435600"/>
            <a:ext cx="41910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70000"/>
              </a:lnSpc>
              <a:spcBef>
                <a:spcPct val="50000"/>
              </a:spcBef>
            </a:pPr>
            <a:r>
              <a:rPr lang="es-MX" sz="1600" b="1">
                <a:solidFill>
                  <a:srgbClr val="000099"/>
                </a:solidFill>
              </a:rPr>
              <a:t>7</a:t>
            </a:r>
            <a:r>
              <a:rPr lang="es-MX" sz="1600" b="1"/>
              <a:t>. PALABRAS Y MICROESTRUCTURAS:</a:t>
            </a:r>
          </a:p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es-MX" sz="1600" b="1"/>
              <a:t>Para la lectura: palabras conocidas y nuevas</a:t>
            </a:r>
          </a:p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es-MX" sz="1600" b="1"/>
              <a:t>Para la escritura: grafemas, sílabas, marcas.</a:t>
            </a:r>
            <a:endParaRPr lang="es-ES" sz="1600" b="1"/>
          </a:p>
        </p:txBody>
      </p:sp>
      <p:sp>
        <p:nvSpPr>
          <p:cNvPr id="16439" name="Text Box 55"/>
          <p:cNvSpPr txBox="1">
            <a:spLocks noChangeArrowheads="1"/>
          </p:cNvSpPr>
          <p:nvPr/>
        </p:nvSpPr>
        <p:spPr bwMode="auto">
          <a:xfrm>
            <a:off x="5181600" y="1628775"/>
            <a:ext cx="3581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/>
              <a:t>(Emisor, destinatario, propósito, desafío, objeto del mensaje) </a:t>
            </a:r>
            <a:endParaRPr lang="es-ES" sz="1600" b="1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304800" y="3810000"/>
            <a:ext cx="3886200" cy="12192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533400" y="3810000"/>
            <a:ext cx="3810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MX" sz="1600" b="1">
                <a:solidFill>
                  <a:srgbClr val="000099"/>
                </a:solidFill>
              </a:rPr>
              <a:t>5. </a:t>
            </a:r>
            <a:r>
              <a:rPr lang="es-MX" sz="1600" b="1"/>
              <a:t>PRINCIPALES CONCEPTOS DE        LA LINGÜÍSTICA TEXTUAL: </a:t>
            </a:r>
            <a:endParaRPr lang="es-ES" sz="1600" b="1"/>
          </a:p>
        </p:txBody>
      </p:sp>
      <p:sp>
        <p:nvSpPr>
          <p:cNvPr id="16440" name="Text Box 56"/>
          <p:cNvSpPr txBox="1">
            <a:spLocks noChangeArrowheads="1"/>
          </p:cNvSpPr>
          <p:nvPr/>
        </p:nvSpPr>
        <p:spPr bwMode="auto">
          <a:xfrm>
            <a:off x="457200" y="4306888"/>
            <a:ext cx="35814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MX" sz="1600" b="1"/>
              <a:t>(Opciones de enunciación, sustitutos, conectores, temas semánticos,  puntuación)</a:t>
            </a:r>
            <a:endParaRPr lang="es-ES" sz="1600" b="1"/>
          </a:p>
        </p:txBody>
      </p:sp>
      <p:pic>
        <p:nvPicPr>
          <p:cNvPr id="16444" name="Picture 60" descr="C:\Archivos de programa\Microsoft Office\Clipart\Publisher\HH00546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486400"/>
            <a:ext cx="990600" cy="914400"/>
          </a:xfrm>
          <a:prstGeom prst="rect">
            <a:avLst/>
          </a:prstGeom>
          <a:noFill/>
        </p:spPr>
      </p:pic>
      <p:pic>
        <p:nvPicPr>
          <p:cNvPr id="16445" name="Picture 61" descr="C:\Archivos de programa\Microsoft Office\Clipart\Publisher\ED00172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486400"/>
            <a:ext cx="1295400" cy="927100"/>
          </a:xfrm>
          <a:prstGeom prst="rect">
            <a:avLst/>
          </a:prstGeom>
          <a:solidFill>
            <a:srgbClr val="0000FF"/>
          </a:solidFill>
          <a:ln w="9525">
            <a:solidFill>
              <a:srgbClr val="333300"/>
            </a:solidFill>
            <a:miter lim="800000"/>
            <a:headEnd/>
            <a:tailEnd/>
          </a:ln>
        </p:spPr>
      </p:pic>
      <p:sp>
        <p:nvSpPr>
          <p:cNvPr id="16447" name="Text Box 63"/>
          <p:cNvSpPr txBox="1">
            <a:spLocks noChangeArrowheads="1"/>
          </p:cNvSpPr>
          <p:nvPr/>
        </p:nvSpPr>
        <p:spPr bwMode="auto">
          <a:xfrm>
            <a:off x="7086600" y="6537325"/>
            <a:ext cx="1600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Jolibert, J  (1998)</a:t>
            </a:r>
            <a:endParaRPr lang="es-ES"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9459" name="Text Box 2051"/>
          <p:cNvSpPr txBox="1">
            <a:spLocks noChangeArrowheads="1"/>
          </p:cNvSpPr>
          <p:nvPr/>
        </p:nvSpPr>
        <p:spPr bwMode="auto">
          <a:xfrm>
            <a:off x="76200" y="212725"/>
            <a:ext cx="891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b="1">
                <a:solidFill>
                  <a:srgbClr val="000099"/>
                </a:solidFill>
              </a:rPr>
              <a:t>ÁREAS BÁSICAS DEL LENGUAJE</a:t>
            </a:r>
            <a:endParaRPr lang="es-ES" sz="2000" b="1">
              <a:solidFill>
                <a:srgbClr val="000099"/>
              </a:solidFill>
            </a:endParaRPr>
          </a:p>
        </p:txBody>
      </p:sp>
      <p:sp>
        <p:nvSpPr>
          <p:cNvPr id="19479" name="Oval 2071"/>
          <p:cNvSpPr>
            <a:spLocks noChangeArrowheads="1"/>
          </p:cNvSpPr>
          <p:nvPr/>
        </p:nvSpPr>
        <p:spPr bwMode="auto">
          <a:xfrm>
            <a:off x="2286000" y="1371600"/>
            <a:ext cx="4572000" cy="4419600"/>
          </a:xfrm>
          <a:prstGeom prst="ellipse">
            <a:avLst/>
          </a:prstGeom>
          <a:gradFill rotWithShape="0">
            <a:gsLst>
              <a:gs pos="0">
                <a:srgbClr val="FF66FF"/>
              </a:gs>
              <a:gs pos="100000">
                <a:srgbClr val="FF66FF">
                  <a:gamma/>
                  <a:tint val="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9480" name="Line 2072"/>
          <p:cNvSpPr>
            <a:spLocks noChangeShapeType="1"/>
          </p:cNvSpPr>
          <p:nvPr/>
        </p:nvSpPr>
        <p:spPr bwMode="auto">
          <a:xfrm>
            <a:off x="4572000" y="990600"/>
            <a:ext cx="0" cy="54102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9481" name="Line 2073"/>
          <p:cNvSpPr>
            <a:spLocks noChangeShapeType="1"/>
          </p:cNvSpPr>
          <p:nvPr/>
        </p:nvSpPr>
        <p:spPr bwMode="auto">
          <a:xfrm>
            <a:off x="914400" y="3581400"/>
            <a:ext cx="76200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9482" name="Rectangle 2074"/>
          <p:cNvSpPr>
            <a:spLocks noChangeArrowheads="1"/>
          </p:cNvSpPr>
          <p:nvPr/>
        </p:nvSpPr>
        <p:spPr bwMode="auto">
          <a:xfrm>
            <a:off x="838200" y="1371600"/>
            <a:ext cx="1600200" cy="4572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9484" name="Rectangle 2076"/>
          <p:cNvSpPr>
            <a:spLocks noChangeArrowheads="1"/>
          </p:cNvSpPr>
          <p:nvPr/>
        </p:nvSpPr>
        <p:spPr bwMode="auto">
          <a:xfrm>
            <a:off x="685800" y="4191000"/>
            <a:ext cx="1600200" cy="4572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9486" name="Text Box 2078"/>
          <p:cNvSpPr txBox="1">
            <a:spLocks noChangeArrowheads="1"/>
          </p:cNvSpPr>
          <p:nvPr/>
        </p:nvSpPr>
        <p:spPr bwMode="auto">
          <a:xfrm>
            <a:off x="3733800" y="14478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>
                <a:solidFill>
                  <a:srgbClr val="000099"/>
                </a:solidFill>
              </a:rPr>
              <a:t>CONTEXTO</a:t>
            </a:r>
            <a:endParaRPr lang="es-ES" sz="2000" b="1">
              <a:solidFill>
                <a:srgbClr val="000099"/>
              </a:solidFill>
            </a:endParaRPr>
          </a:p>
        </p:txBody>
      </p:sp>
      <p:sp>
        <p:nvSpPr>
          <p:cNvPr id="19487" name="Line 2079"/>
          <p:cNvSpPr>
            <a:spLocks noChangeShapeType="1"/>
          </p:cNvSpPr>
          <p:nvPr/>
        </p:nvSpPr>
        <p:spPr bwMode="auto">
          <a:xfrm flipH="1">
            <a:off x="4114800" y="2438400"/>
            <a:ext cx="4572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9488" name="Line 2080"/>
          <p:cNvSpPr>
            <a:spLocks noChangeShapeType="1"/>
          </p:cNvSpPr>
          <p:nvPr/>
        </p:nvSpPr>
        <p:spPr bwMode="auto">
          <a:xfrm>
            <a:off x="4572000" y="2438400"/>
            <a:ext cx="4572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9489" name="Line 2081"/>
          <p:cNvSpPr>
            <a:spLocks noChangeShapeType="1"/>
          </p:cNvSpPr>
          <p:nvPr/>
        </p:nvSpPr>
        <p:spPr bwMode="auto">
          <a:xfrm>
            <a:off x="5867400" y="2667000"/>
            <a:ext cx="1066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9490" name="Text Box 2082"/>
          <p:cNvSpPr txBox="1">
            <a:spLocks noChangeArrowheads="1"/>
          </p:cNvSpPr>
          <p:nvPr/>
        </p:nvSpPr>
        <p:spPr bwMode="auto">
          <a:xfrm>
            <a:off x="10668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>
                <a:solidFill>
                  <a:srgbClr val="000099"/>
                </a:solidFill>
              </a:rPr>
              <a:t>HABLAR</a:t>
            </a:r>
            <a:endParaRPr lang="es-ES" sz="1800" b="1">
              <a:solidFill>
                <a:srgbClr val="000099"/>
              </a:solidFill>
            </a:endParaRPr>
          </a:p>
        </p:txBody>
      </p:sp>
      <p:sp>
        <p:nvSpPr>
          <p:cNvPr id="19485" name="Rectangle 2077"/>
          <p:cNvSpPr>
            <a:spLocks noChangeArrowheads="1"/>
          </p:cNvSpPr>
          <p:nvPr/>
        </p:nvSpPr>
        <p:spPr bwMode="auto">
          <a:xfrm>
            <a:off x="7086600" y="4191000"/>
            <a:ext cx="1600200" cy="4572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9491" name="Text Box 2083"/>
          <p:cNvSpPr txBox="1">
            <a:spLocks noChangeArrowheads="1"/>
          </p:cNvSpPr>
          <p:nvPr/>
        </p:nvSpPr>
        <p:spPr bwMode="auto">
          <a:xfrm>
            <a:off x="7162800" y="4267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800" b="1">
                <a:solidFill>
                  <a:srgbClr val="000099"/>
                </a:solidFill>
              </a:rPr>
              <a:t>LEER</a:t>
            </a:r>
            <a:endParaRPr lang="es-ES" sz="1800" b="1">
              <a:solidFill>
                <a:srgbClr val="000099"/>
              </a:solidFill>
            </a:endParaRPr>
          </a:p>
        </p:txBody>
      </p:sp>
      <p:sp>
        <p:nvSpPr>
          <p:cNvPr id="19492" name="Text Box 2084"/>
          <p:cNvSpPr txBox="1">
            <a:spLocks noChangeArrowheads="1"/>
          </p:cNvSpPr>
          <p:nvPr/>
        </p:nvSpPr>
        <p:spPr bwMode="auto">
          <a:xfrm>
            <a:off x="838200" y="4267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>
                <a:solidFill>
                  <a:srgbClr val="000099"/>
                </a:solidFill>
              </a:rPr>
              <a:t>ESCRIBIR</a:t>
            </a:r>
            <a:endParaRPr lang="es-ES" sz="1800" b="1">
              <a:solidFill>
                <a:srgbClr val="000099"/>
              </a:solidFill>
            </a:endParaRPr>
          </a:p>
        </p:txBody>
      </p:sp>
      <p:sp>
        <p:nvSpPr>
          <p:cNvPr id="19483" name="Rectangle 2075"/>
          <p:cNvSpPr>
            <a:spLocks noChangeArrowheads="1"/>
          </p:cNvSpPr>
          <p:nvPr/>
        </p:nvSpPr>
        <p:spPr bwMode="auto">
          <a:xfrm>
            <a:off x="7010400" y="1371600"/>
            <a:ext cx="1600200" cy="4572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PA">
              <a:solidFill>
                <a:srgbClr val="000099"/>
              </a:solidFill>
            </a:endParaRPr>
          </a:p>
        </p:txBody>
      </p:sp>
      <p:sp>
        <p:nvSpPr>
          <p:cNvPr id="19493" name="Text Box 2085"/>
          <p:cNvSpPr txBox="1">
            <a:spLocks noChangeArrowheads="1"/>
          </p:cNvSpPr>
          <p:nvPr/>
        </p:nvSpPr>
        <p:spPr bwMode="auto">
          <a:xfrm>
            <a:off x="7086600" y="1447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>
                <a:solidFill>
                  <a:srgbClr val="000099"/>
                </a:solidFill>
              </a:rPr>
              <a:t>ESCUCHAR</a:t>
            </a:r>
            <a:endParaRPr lang="es-ES" sz="1800" b="1">
              <a:solidFill>
                <a:srgbClr val="000099"/>
              </a:solidFill>
            </a:endParaRPr>
          </a:p>
        </p:txBody>
      </p:sp>
      <p:sp>
        <p:nvSpPr>
          <p:cNvPr id="19494" name="Text Box 2086"/>
          <p:cNvSpPr txBox="1">
            <a:spLocks noChangeArrowheads="1"/>
          </p:cNvSpPr>
          <p:nvPr/>
        </p:nvSpPr>
        <p:spPr bwMode="auto">
          <a:xfrm>
            <a:off x="7010400" y="2438400"/>
            <a:ext cx="2209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>
                <a:solidFill>
                  <a:srgbClr val="000099"/>
                </a:solidFill>
              </a:rPr>
              <a:t>PROCESO DE LA COMUNICACIÓN</a:t>
            </a:r>
            <a:endParaRPr lang="es-ES" sz="1600" b="1">
              <a:solidFill>
                <a:srgbClr val="000099"/>
              </a:solidFill>
            </a:endParaRPr>
          </a:p>
        </p:txBody>
      </p:sp>
      <p:sp>
        <p:nvSpPr>
          <p:cNvPr id="19495" name="Text Box 2087"/>
          <p:cNvSpPr txBox="1">
            <a:spLocks noChangeArrowheads="1"/>
          </p:cNvSpPr>
          <p:nvPr/>
        </p:nvSpPr>
        <p:spPr bwMode="auto">
          <a:xfrm>
            <a:off x="7086600" y="29718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>
                <a:solidFill>
                  <a:srgbClr val="000099"/>
                </a:solidFill>
              </a:rPr>
              <a:t>(BIDIRECCIONAL)</a:t>
            </a:r>
            <a:endParaRPr lang="es-ES" sz="1400" b="1">
              <a:solidFill>
                <a:srgbClr val="000099"/>
              </a:solidFill>
            </a:endParaRPr>
          </a:p>
        </p:txBody>
      </p:sp>
      <p:sp>
        <p:nvSpPr>
          <p:cNvPr id="19496" name="Text Box 2088"/>
          <p:cNvSpPr txBox="1">
            <a:spLocks noChangeArrowheads="1"/>
          </p:cNvSpPr>
          <p:nvPr/>
        </p:nvSpPr>
        <p:spPr bwMode="auto">
          <a:xfrm>
            <a:off x="4648200" y="5819775"/>
            <a:ext cx="2209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>
                <a:solidFill>
                  <a:srgbClr val="000099"/>
                </a:solidFill>
              </a:rPr>
              <a:t>ORGANIZACIÓN DE LA INFORMACIÓN</a:t>
            </a:r>
            <a:endParaRPr lang="es-ES" sz="1600" b="1">
              <a:solidFill>
                <a:srgbClr val="000099"/>
              </a:solidFill>
            </a:endParaRPr>
          </a:p>
        </p:txBody>
      </p:sp>
      <p:sp>
        <p:nvSpPr>
          <p:cNvPr id="19497" name="Text Box 2089"/>
          <p:cNvSpPr txBox="1">
            <a:spLocks noChangeArrowheads="1"/>
          </p:cNvSpPr>
          <p:nvPr/>
        </p:nvSpPr>
        <p:spPr bwMode="auto">
          <a:xfrm>
            <a:off x="6629400" y="5029200"/>
            <a:ext cx="289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>
                <a:solidFill>
                  <a:srgbClr val="000099"/>
                </a:solidFill>
              </a:rPr>
              <a:t>PUEDE PRESENTARSE:</a:t>
            </a:r>
            <a:endParaRPr lang="es-ES" sz="1600" b="1">
              <a:solidFill>
                <a:srgbClr val="000099"/>
              </a:solidFill>
            </a:endParaRPr>
          </a:p>
        </p:txBody>
      </p:sp>
      <p:sp>
        <p:nvSpPr>
          <p:cNvPr id="19498" name="Text Box 2090"/>
          <p:cNvSpPr txBox="1">
            <a:spLocks noChangeArrowheads="1"/>
          </p:cNvSpPr>
          <p:nvPr/>
        </p:nvSpPr>
        <p:spPr bwMode="auto">
          <a:xfrm>
            <a:off x="7315200" y="5334000"/>
            <a:ext cx="1981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MX" sz="1400">
                <a:solidFill>
                  <a:srgbClr val="000099"/>
                </a:solidFill>
              </a:rPr>
              <a:t> </a:t>
            </a:r>
            <a:r>
              <a:rPr lang="es-MX" sz="1400" b="1">
                <a:solidFill>
                  <a:srgbClr val="000099"/>
                </a:solidFill>
              </a:rPr>
              <a:t>COMPLETA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400" b="1">
                <a:solidFill>
                  <a:srgbClr val="000099"/>
                </a:solidFill>
              </a:rPr>
              <a:t>INCOMPLETA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400" b="1">
                <a:solidFill>
                  <a:srgbClr val="000099"/>
                </a:solidFill>
              </a:rPr>
              <a:t>ORGANIZADA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1400" b="1">
                <a:solidFill>
                  <a:srgbClr val="000099"/>
                </a:solidFill>
              </a:rPr>
              <a:t>DESORGANIZADA</a:t>
            </a:r>
            <a:endParaRPr lang="es-ES" sz="1400" b="1">
              <a:solidFill>
                <a:srgbClr val="000099"/>
              </a:solidFill>
            </a:endParaRPr>
          </a:p>
        </p:txBody>
      </p:sp>
      <p:sp>
        <p:nvSpPr>
          <p:cNvPr id="19499" name="Line 2091"/>
          <p:cNvSpPr>
            <a:spLocks noChangeShapeType="1"/>
          </p:cNvSpPr>
          <p:nvPr/>
        </p:nvSpPr>
        <p:spPr bwMode="auto">
          <a:xfrm>
            <a:off x="6858000" y="60960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9500" name="Text Box 2092"/>
          <p:cNvSpPr txBox="1">
            <a:spLocks noChangeArrowheads="1"/>
          </p:cNvSpPr>
          <p:nvPr/>
        </p:nvSpPr>
        <p:spPr bwMode="auto">
          <a:xfrm>
            <a:off x="2286000" y="32004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>
                <a:solidFill>
                  <a:srgbClr val="000099"/>
                </a:solidFill>
              </a:rPr>
              <a:t>EMISOR</a:t>
            </a:r>
            <a:endParaRPr lang="es-ES" sz="1800" b="1">
              <a:solidFill>
                <a:srgbClr val="000099"/>
              </a:solidFill>
            </a:endParaRPr>
          </a:p>
        </p:txBody>
      </p:sp>
      <p:sp>
        <p:nvSpPr>
          <p:cNvPr id="19501" name="Text Box 2093"/>
          <p:cNvSpPr txBox="1">
            <a:spLocks noChangeArrowheads="1"/>
          </p:cNvSpPr>
          <p:nvPr/>
        </p:nvSpPr>
        <p:spPr bwMode="auto">
          <a:xfrm>
            <a:off x="5257800" y="32004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>
                <a:solidFill>
                  <a:srgbClr val="000099"/>
                </a:solidFill>
              </a:rPr>
              <a:t>RECEPTOR</a:t>
            </a:r>
            <a:endParaRPr lang="es-ES" sz="2000" b="1">
              <a:solidFill>
                <a:srgbClr val="000099"/>
              </a:solidFill>
            </a:endParaRPr>
          </a:p>
        </p:txBody>
      </p:sp>
      <p:sp>
        <p:nvSpPr>
          <p:cNvPr id="19502" name="Text Box 2094"/>
          <p:cNvSpPr txBox="1">
            <a:spLocks noChangeArrowheads="1"/>
          </p:cNvSpPr>
          <p:nvPr/>
        </p:nvSpPr>
        <p:spPr bwMode="auto">
          <a:xfrm>
            <a:off x="3810000" y="32004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>
                <a:solidFill>
                  <a:srgbClr val="000099"/>
                </a:solidFill>
              </a:rPr>
              <a:t>MENSAJE</a:t>
            </a:r>
            <a:endParaRPr lang="es-ES" sz="2000" b="1">
              <a:solidFill>
                <a:srgbClr val="000099"/>
              </a:solidFill>
            </a:endParaRPr>
          </a:p>
        </p:txBody>
      </p:sp>
      <p:sp>
        <p:nvSpPr>
          <p:cNvPr id="19503" name="Text Box 2095"/>
          <p:cNvSpPr txBox="1">
            <a:spLocks noChangeArrowheads="1"/>
          </p:cNvSpPr>
          <p:nvPr/>
        </p:nvSpPr>
        <p:spPr bwMode="auto">
          <a:xfrm>
            <a:off x="3886200" y="48768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>
                <a:solidFill>
                  <a:srgbClr val="000099"/>
                </a:solidFill>
              </a:rPr>
              <a:t>CÓDIGO</a:t>
            </a:r>
            <a:endParaRPr lang="es-ES" sz="1800" b="1">
              <a:solidFill>
                <a:srgbClr val="000099"/>
              </a:solidFill>
            </a:endParaRPr>
          </a:p>
        </p:txBody>
      </p:sp>
      <p:sp>
        <p:nvSpPr>
          <p:cNvPr id="19504" name="Text Box 2096"/>
          <p:cNvSpPr txBox="1">
            <a:spLocks noChangeArrowheads="1"/>
          </p:cNvSpPr>
          <p:nvPr/>
        </p:nvSpPr>
        <p:spPr bwMode="auto">
          <a:xfrm>
            <a:off x="4038600" y="22098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>
                <a:solidFill>
                  <a:srgbClr val="000099"/>
                </a:solidFill>
              </a:rPr>
              <a:t>CANAL</a:t>
            </a:r>
            <a:endParaRPr lang="es-ES" sz="1800" b="1">
              <a:solidFill>
                <a:srgbClr val="000099"/>
              </a:solidFill>
            </a:endParaRPr>
          </a:p>
        </p:txBody>
      </p:sp>
      <p:sp>
        <p:nvSpPr>
          <p:cNvPr id="19507" name="Text Box 2099"/>
          <p:cNvSpPr txBox="1">
            <a:spLocks noChangeArrowheads="1"/>
          </p:cNvSpPr>
          <p:nvPr/>
        </p:nvSpPr>
        <p:spPr bwMode="auto">
          <a:xfrm>
            <a:off x="6934200" y="6613525"/>
            <a:ext cx="1600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Funte: Alfatexto  (1998)</a:t>
            </a:r>
            <a:endParaRPr lang="es-ES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590800" y="3048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/>
              <a:t>FUNCIONES DEL LENGUAJE</a:t>
            </a:r>
            <a:endParaRPr lang="es-ES" b="1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28600" y="4114800"/>
            <a:ext cx="2895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b="1"/>
              <a:t>Expresa emociones y        conviccioneas del autor</a:t>
            </a:r>
            <a:endParaRPr lang="es-ES" sz="1400" b="1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81000" y="1143000"/>
            <a:ext cx="8305800" cy="5257800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33CCCC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505200" y="1447800"/>
            <a:ext cx="2286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/>
              <a:t>REFERENCIAL</a:t>
            </a:r>
          </a:p>
          <a:p>
            <a:pPr>
              <a:spcBef>
                <a:spcPct val="50000"/>
              </a:spcBef>
            </a:pPr>
            <a:endParaRPr lang="es-ES" sz="1800" b="1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733800" y="17526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(REFERENTE)</a:t>
            </a:r>
            <a:endParaRPr lang="es-ES" sz="1400" b="1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057400" y="1981200"/>
            <a:ext cx="685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Conjunto de referencias explícitas o implícitas a un objeto dado</a:t>
            </a:r>
            <a:endParaRPr lang="es-ES" sz="1400" b="1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810000" y="26670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/>
              <a:t>FÁTICA</a:t>
            </a:r>
            <a:endParaRPr lang="es-ES" sz="1800" b="1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810000" y="28956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(CANAL)</a:t>
            </a:r>
            <a:endParaRPr lang="es-ES" sz="1400" b="1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124200" y="3124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Establece el contacto comunicativo</a:t>
            </a:r>
            <a:endParaRPr lang="es-ES" sz="1400" b="1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990600" y="3886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/>
              <a:t>EMOTIVA</a:t>
            </a:r>
            <a:endParaRPr lang="es-ES" sz="1800" b="1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657600" y="3886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/>
              <a:t>POÉTICA</a:t>
            </a:r>
            <a:endParaRPr lang="es-ES" sz="1800" b="1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6248400" y="39004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/>
              <a:t>CONATIVA</a:t>
            </a:r>
            <a:endParaRPr lang="es-ES" sz="1800" b="1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200400" y="5119688"/>
            <a:ext cx="297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/>
              <a:t>METALINGÜÍSTICA</a:t>
            </a:r>
            <a:endParaRPr lang="es-ES" sz="1800" b="1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066800" y="41910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(EMISOR)</a:t>
            </a:r>
            <a:endParaRPr lang="es-ES" sz="1400" b="1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657600" y="41910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(MENSAJE)</a:t>
            </a:r>
            <a:endParaRPr lang="es-ES" sz="1400" b="1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324600" y="41910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(RECEPTOR)</a:t>
            </a:r>
            <a:endParaRPr lang="es-ES" sz="1400" b="1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733800" y="5410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(CÓDIGO)</a:t>
            </a:r>
            <a:endParaRPr lang="es-ES" sz="1400" b="1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429000" y="4419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Organiza el mensaje</a:t>
            </a:r>
            <a:endParaRPr lang="es-ES" sz="1400" b="1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5715000" y="4419600"/>
            <a:ext cx="2895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b="1"/>
              <a:t>Se dirije al destinatario y provoca una actitud en él</a:t>
            </a:r>
            <a:endParaRPr lang="es-ES" sz="1400" b="1"/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124200" y="5638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Se refiere al código empleado</a:t>
            </a:r>
            <a:endParaRPr lang="es-ES" sz="1400" b="1"/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>
            <a:off x="2590800" y="4038600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5181600" y="4038600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pic>
        <p:nvPicPr>
          <p:cNvPr id="3098" name="Picture 26" descr="C:\Archivos de programa\Microsoft Office\Clipart\Publisher\AN00790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981200" cy="1946275"/>
          </a:xfrm>
          <a:prstGeom prst="rect">
            <a:avLst/>
          </a:prstGeom>
          <a:noFill/>
        </p:spPr>
      </p:pic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6934200" y="6477000"/>
            <a:ext cx="1600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Alfatexto  (1998)</a:t>
            </a:r>
            <a:endParaRPr lang="es-ES" sz="1000"/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685800" y="4419600"/>
            <a:ext cx="2362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/>
              <a:t>Expresa emociones y convicciones del autor</a:t>
            </a:r>
            <a:endParaRPr lang="es-ES" sz="1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429000" y="10668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/>
              <a:t>PROCESO DE COMUNICACIÓN</a:t>
            </a:r>
            <a:endParaRPr lang="es-ES" b="1"/>
          </a:p>
        </p:txBody>
      </p:sp>
      <p:grpSp>
        <p:nvGrpSpPr>
          <p:cNvPr id="4121" name="Group 25"/>
          <p:cNvGrpSpPr>
            <a:grpSpLocks/>
          </p:cNvGrpSpPr>
          <p:nvPr/>
        </p:nvGrpSpPr>
        <p:grpSpPr bwMode="auto">
          <a:xfrm>
            <a:off x="457200" y="2590800"/>
            <a:ext cx="8305800" cy="3200400"/>
            <a:chOff x="336" y="1152"/>
            <a:chExt cx="5232" cy="2016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336" y="1152"/>
              <a:ext cx="5232" cy="2016"/>
            </a:xfrm>
            <a:prstGeom prst="rect">
              <a:avLst/>
            </a:prstGeom>
            <a:gradFill rotWithShape="0">
              <a:gsLst>
                <a:gs pos="0">
                  <a:srgbClr val="33CCCC"/>
                </a:gs>
                <a:gs pos="100000">
                  <a:srgbClr val="33CCCC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2256" y="1334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b="1"/>
                <a:t>REFERENTE</a:t>
              </a:r>
              <a:endParaRPr lang="es-ES" sz="2000" b="1"/>
            </a:p>
          </p:txBody>
        </p:sp>
        <p:sp>
          <p:nvSpPr>
            <p:cNvPr id="4104" name="Text Box 8"/>
            <p:cNvSpPr txBox="1">
              <a:spLocks noChangeArrowheads="1"/>
            </p:cNvSpPr>
            <p:nvPr/>
          </p:nvSpPr>
          <p:spPr bwMode="auto">
            <a:xfrm>
              <a:off x="2496" y="1718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b="1"/>
                <a:t>CANAL</a:t>
              </a:r>
              <a:endParaRPr lang="es-ES" sz="2000" b="1"/>
            </a:p>
          </p:txBody>
        </p:sp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672" y="2112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b="1"/>
                <a:t>EMISOR</a:t>
              </a:r>
              <a:endParaRPr lang="es-ES" sz="2000" b="1"/>
            </a:p>
          </p:txBody>
        </p:sp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2400" y="2112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b="1"/>
                <a:t>MENSAJE</a:t>
              </a:r>
              <a:endParaRPr lang="es-ES" sz="2000" b="1"/>
            </a:p>
          </p:txBody>
        </p:sp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4080" y="2112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b="1"/>
                <a:t>RECEPTOR</a:t>
              </a:r>
              <a:endParaRPr lang="es-ES" sz="2000" b="1"/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2448" y="2640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b="1"/>
                <a:t>CÓDIGO</a:t>
              </a:r>
              <a:endParaRPr lang="es-ES" sz="2000" b="1"/>
            </a:p>
          </p:txBody>
        </p:sp>
        <p:sp>
          <p:nvSpPr>
            <p:cNvPr id="4118" name="AutoShape 22"/>
            <p:cNvSpPr>
              <a:spLocks noChangeArrowheads="1"/>
            </p:cNvSpPr>
            <p:nvPr/>
          </p:nvSpPr>
          <p:spPr bwMode="auto">
            <a:xfrm>
              <a:off x="1632" y="2160"/>
              <a:ext cx="528" cy="144"/>
            </a:xfrm>
            <a:prstGeom prst="rightArrow">
              <a:avLst>
                <a:gd name="adj1" fmla="val 50000"/>
                <a:gd name="adj2" fmla="val 9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  <p:sp>
          <p:nvSpPr>
            <p:cNvPr id="4119" name="AutoShape 23"/>
            <p:cNvSpPr>
              <a:spLocks noChangeArrowheads="1"/>
            </p:cNvSpPr>
            <p:nvPr/>
          </p:nvSpPr>
          <p:spPr bwMode="auto">
            <a:xfrm>
              <a:off x="3456" y="2160"/>
              <a:ext cx="528" cy="144"/>
            </a:xfrm>
            <a:prstGeom prst="rightArrow">
              <a:avLst>
                <a:gd name="adj1" fmla="val 50000"/>
                <a:gd name="adj2" fmla="val 91667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</p:grpSp>
      <p:pic>
        <p:nvPicPr>
          <p:cNvPr id="4120" name="Picture 24" descr="C:\Archivos de programa\Archivos comunes\Microsoft Shared\Clipart\cagcat50\PE02097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2667000" cy="1905000"/>
          </a:xfrm>
          <a:prstGeom prst="rect">
            <a:avLst/>
          </a:prstGeom>
          <a:noFill/>
        </p:spPr>
      </p:pic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6934200" y="6477000"/>
            <a:ext cx="1600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Alfatexto  (1998)</a:t>
            </a:r>
            <a:endParaRPr lang="es-ES"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905000" y="1981200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590800" y="1981200"/>
            <a:ext cx="3048000" cy="34290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143000" y="3048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/>
              <a:t>INTERACCIÓN LINGÜÍSTICA Y DIDÁCTICA</a:t>
            </a:r>
            <a:endParaRPr lang="es-ES" b="1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371600" y="2819400"/>
            <a:ext cx="5867400" cy="1676400"/>
          </a:xfrm>
          <a:prstGeom prst="rightArrow">
            <a:avLst>
              <a:gd name="adj1" fmla="val 50000"/>
              <a:gd name="adj2" fmla="val 87500"/>
            </a:avLst>
          </a:prstGeom>
          <a:gradFill rotWithShape="0">
            <a:gsLst>
              <a:gs pos="0">
                <a:srgbClr val="3366FF"/>
              </a:gs>
              <a:gs pos="100000">
                <a:srgbClr val="3366FF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315200" y="2133600"/>
            <a:ext cx="1676400" cy="29718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838200" y="1752600"/>
            <a:ext cx="0" cy="396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838200" y="3657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1524000" y="3429000"/>
            <a:ext cx="1371600" cy="5334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1905000" y="1981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905000" y="5410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1676400" y="6019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1676400" y="1447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grpSp>
        <p:nvGrpSpPr>
          <p:cNvPr id="5148" name="Group 28"/>
          <p:cNvGrpSpPr>
            <a:grpSpLocks/>
          </p:cNvGrpSpPr>
          <p:nvPr/>
        </p:nvGrpSpPr>
        <p:grpSpPr bwMode="auto">
          <a:xfrm>
            <a:off x="152400" y="1219200"/>
            <a:ext cx="1524000" cy="533400"/>
            <a:chOff x="240" y="768"/>
            <a:chExt cx="960" cy="336"/>
          </a:xfrm>
        </p:grpSpPr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240" y="768"/>
              <a:ext cx="960" cy="336"/>
            </a:xfrm>
            <a:prstGeom prst="rect">
              <a:avLst/>
            </a:prstGeom>
            <a:gradFill rotWithShape="0">
              <a:gsLst>
                <a:gs pos="0">
                  <a:srgbClr val="FF6600"/>
                </a:gs>
                <a:gs pos="100000">
                  <a:srgbClr val="FF6600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  <p:sp>
          <p:nvSpPr>
            <p:cNvPr id="5139" name="Text Box 19"/>
            <p:cNvSpPr txBox="1">
              <a:spLocks noChangeArrowheads="1"/>
            </p:cNvSpPr>
            <p:nvPr/>
          </p:nvSpPr>
          <p:spPr bwMode="auto">
            <a:xfrm>
              <a:off x="336" y="816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800" b="1"/>
                <a:t>EMISOR</a:t>
              </a:r>
              <a:endParaRPr lang="es-ES" sz="1800" b="1"/>
            </a:p>
          </p:txBody>
        </p:sp>
      </p:grpSp>
      <p:grpSp>
        <p:nvGrpSpPr>
          <p:cNvPr id="5149" name="Group 29"/>
          <p:cNvGrpSpPr>
            <a:grpSpLocks/>
          </p:cNvGrpSpPr>
          <p:nvPr/>
        </p:nvGrpSpPr>
        <p:grpSpPr bwMode="auto">
          <a:xfrm>
            <a:off x="3276600" y="1219200"/>
            <a:ext cx="1600200" cy="533400"/>
            <a:chOff x="2208" y="768"/>
            <a:chExt cx="1008" cy="336"/>
          </a:xfrm>
        </p:grpSpPr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208" y="768"/>
              <a:ext cx="960" cy="336"/>
            </a:xfrm>
            <a:prstGeom prst="rect">
              <a:avLst/>
            </a:prstGeom>
            <a:gradFill rotWithShape="0">
              <a:gsLst>
                <a:gs pos="0">
                  <a:srgbClr val="FF6600"/>
                </a:gs>
                <a:gs pos="100000">
                  <a:srgbClr val="FF6600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  <p:sp>
          <p:nvSpPr>
            <p:cNvPr id="5140" name="Text Box 20"/>
            <p:cNvSpPr txBox="1">
              <a:spLocks noChangeArrowheads="1"/>
            </p:cNvSpPr>
            <p:nvPr/>
          </p:nvSpPr>
          <p:spPr bwMode="auto">
            <a:xfrm>
              <a:off x="2256" y="816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800" b="1"/>
                <a:t>DOCENTE</a:t>
              </a:r>
              <a:endParaRPr lang="es-ES" sz="1800" b="1"/>
            </a:p>
          </p:txBody>
        </p:sp>
      </p:grpSp>
      <p:grpSp>
        <p:nvGrpSpPr>
          <p:cNvPr id="5150" name="Group 30"/>
          <p:cNvGrpSpPr>
            <a:grpSpLocks/>
          </p:cNvGrpSpPr>
          <p:nvPr/>
        </p:nvGrpSpPr>
        <p:grpSpPr bwMode="auto">
          <a:xfrm>
            <a:off x="152400" y="5791200"/>
            <a:ext cx="1828800" cy="533400"/>
            <a:chOff x="240" y="3648"/>
            <a:chExt cx="1152" cy="336"/>
          </a:xfrm>
        </p:grpSpPr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240" y="3648"/>
              <a:ext cx="960" cy="33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  <p:sp>
          <p:nvSpPr>
            <p:cNvPr id="5141" name="Text Box 21"/>
            <p:cNvSpPr txBox="1">
              <a:spLocks noChangeArrowheads="1"/>
            </p:cNvSpPr>
            <p:nvPr/>
          </p:nvSpPr>
          <p:spPr bwMode="auto">
            <a:xfrm>
              <a:off x="288" y="3696"/>
              <a:ext cx="11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800" b="1"/>
                <a:t>RECEPTOR</a:t>
              </a:r>
              <a:endParaRPr lang="es-ES" sz="1800" b="1"/>
            </a:p>
          </p:txBody>
        </p:sp>
      </p:grpSp>
      <p:grpSp>
        <p:nvGrpSpPr>
          <p:cNvPr id="5151" name="Group 31"/>
          <p:cNvGrpSpPr>
            <a:grpSpLocks/>
          </p:cNvGrpSpPr>
          <p:nvPr/>
        </p:nvGrpSpPr>
        <p:grpSpPr bwMode="auto">
          <a:xfrm>
            <a:off x="3276600" y="5791200"/>
            <a:ext cx="1524000" cy="533400"/>
            <a:chOff x="2208" y="3648"/>
            <a:chExt cx="960" cy="336"/>
          </a:xfrm>
        </p:grpSpPr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2208" y="3648"/>
              <a:ext cx="960" cy="33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PA"/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2256" y="3696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800" b="1"/>
                <a:t>DISCENTE</a:t>
              </a:r>
              <a:endParaRPr lang="es-ES" sz="1800" b="1"/>
            </a:p>
          </p:txBody>
        </p:sp>
      </p:grp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1600200" y="35052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/>
              <a:t>MENSAJE</a:t>
            </a:r>
            <a:endParaRPr lang="es-ES" sz="1800" b="1"/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590800" y="3276600"/>
            <a:ext cx="3048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/>
              <a:t>ENFOQUE Y MÉTODO COMUNICATIVO FUNCIONAL</a:t>
            </a:r>
            <a:endParaRPr lang="es-ES" sz="1600" b="1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2743200" y="2133600"/>
            <a:ext cx="25908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/>
              <a:t>SISTEMA DE LENGUA</a:t>
            </a:r>
          </a:p>
          <a:p>
            <a:pPr algn="ctr">
              <a:spcBef>
                <a:spcPct val="50000"/>
              </a:spcBef>
            </a:pPr>
            <a:r>
              <a:rPr lang="es-MX" sz="1600" b="1"/>
              <a:t>CÓDIGOS</a:t>
            </a:r>
          </a:p>
          <a:p>
            <a:pPr algn="ctr">
              <a:spcBef>
                <a:spcPct val="50000"/>
              </a:spcBef>
            </a:pPr>
            <a:r>
              <a:rPr lang="es-MX" sz="1600" b="1"/>
              <a:t>USOS</a:t>
            </a:r>
            <a:endParaRPr lang="es-ES" sz="1600" b="1"/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2590800" y="4238625"/>
            <a:ext cx="3124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b="1"/>
              <a:t>HABILIDADES LINGÜÍSTICAS</a:t>
            </a:r>
          </a:p>
          <a:p>
            <a:pPr algn="ctr">
              <a:spcBef>
                <a:spcPct val="50000"/>
              </a:spcBef>
            </a:pPr>
            <a:r>
              <a:rPr lang="es-MX" sz="1400" b="1"/>
              <a:t>ESTRATEGIAS COMUNICATIVAS</a:t>
            </a:r>
          </a:p>
          <a:p>
            <a:pPr algn="ctr">
              <a:spcBef>
                <a:spcPct val="50000"/>
              </a:spcBef>
            </a:pPr>
            <a:r>
              <a:rPr lang="es-MX" sz="1400" b="1"/>
              <a:t>COMPRENSIÓN-RECEPCIÓN</a:t>
            </a:r>
            <a:endParaRPr lang="es-ES" sz="1400" b="1"/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6934200" y="2209800"/>
            <a:ext cx="2590800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MX" sz="1400" b="1"/>
          </a:p>
          <a:p>
            <a:pPr algn="ctr">
              <a:spcBef>
                <a:spcPct val="50000"/>
              </a:spcBef>
            </a:pPr>
            <a:r>
              <a:rPr lang="es-MX" sz="1400" b="1"/>
              <a:t>CONTENIDOS</a:t>
            </a:r>
          </a:p>
          <a:p>
            <a:pPr algn="ctr">
              <a:spcBef>
                <a:spcPct val="50000"/>
              </a:spcBef>
            </a:pPr>
            <a:endParaRPr lang="es-MX" sz="1400" b="1"/>
          </a:p>
          <a:p>
            <a:pPr algn="ctr">
              <a:spcBef>
                <a:spcPct val="50000"/>
              </a:spcBef>
            </a:pPr>
            <a:endParaRPr lang="es-MX" sz="1400" b="1"/>
          </a:p>
          <a:p>
            <a:pPr algn="ctr">
              <a:spcBef>
                <a:spcPct val="50000"/>
              </a:spcBef>
            </a:pPr>
            <a:r>
              <a:rPr lang="es-MX" sz="1400" b="1"/>
              <a:t>METODOLOGÍA</a:t>
            </a:r>
          </a:p>
          <a:p>
            <a:pPr algn="ctr">
              <a:spcBef>
                <a:spcPct val="50000"/>
              </a:spcBef>
            </a:pPr>
            <a:endParaRPr lang="es-MX" sz="1400" b="1"/>
          </a:p>
          <a:p>
            <a:pPr algn="ctr">
              <a:spcBef>
                <a:spcPct val="50000"/>
              </a:spcBef>
            </a:pPr>
            <a:endParaRPr lang="es-MX" sz="1400" b="1"/>
          </a:p>
          <a:p>
            <a:pPr algn="ctr">
              <a:spcBef>
                <a:spcPct val="50000"/>
              </a:spcBef>
            </a:pPr>
            <a:r>
              <a:rPr lang="es-MX" sz="1400" b="1"/>
              <a:t>ACTUACIONES</a:t>
            </a:r>
            <a:endParaRPr lang="es-ES" sz="1400" b="1"/>
          </a:p>
        </p:txBody>
      </p:sp>
      <p:pic>
        <p:nvPicPr>
          <p:cNvPr id="5152" name="Picture 32" descr="C:\Archivos de programa\Archivos comunes\Microsoft Shared\Clipart\cagcat50\BD06662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85800"/>
            <a:ext cx="1371600" cy="1358900"/>
          </a:xfrm>
          <a:prstGeom prst="rect">
            <a:avLst/>
          </a:prstGeom>
          <a:noFill/>
        </p:spPr>
      </p:pic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6096000" y="6477000"/>
            <a:ext cx="281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Manual de la Educación. Océano  (2001)</a:t>
            </a:r>
            <a:endParaRPr lang="es-ES"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124200" y="2590800"/>
            <a:ext cx="5486400" cy="36576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0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PA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/>
              <a:t>UBICACIÓN DE LA DIDÁCTICA DE LA LENGUA</a:t>
            </a:r>
            <a:endParaRPr lang="es-ES" b="1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85800" y="1219200"/>
            <a:ext cx="5715000" cy="38100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PA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066800" y="1981200"/>
            <a:ext cx="5105400" cy="2514600"/>
          </a:xfrm>
          <a:prstGeom prst="rect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143000" y="2590800"/>
            <a:ext cx="2362200" cy="15240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962400" y="2590800"/>
            <a:ext cx="2133600" cy="15240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990600" y="1447800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/>
              <a:t>CIENCIAS DE LA EDUCACIÓN</a:t>
            </a:r>
            <a:endParaRPr lang="es-ES" sz="2000" b="1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752600" y="2057400"/>
            <a:ext cx="403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/>
              <a:t>DIDÁCTICA DE LA LENGUA</a:t>
            </a:r>
            <a:endParaRPr lang="es-ES" sz="2000" b="1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066800" y="3000375"/>
            <a:ext cx="2514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/>
              <a:t>MARCO EPISTEMOLÓGICO</a:t>
            </a:r>
            <a:endParaRPr lang="es-ES" sz="1600" b="1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733800" y="2971800"/>
            <a:ext cx="2514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/>
              <a:t>ADAPTACIÓN CURRICULAR</a:t>
            </a:r>
            <a:endParaRPr lang="es-ES" sz="1600" b="1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276600" y="5318125"/>
            <a:ext cx="518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/>
              <a:t>FILOSOFÍA, SOCIOLOGÍA, ANTROPOLOGÍA, PSICOLOGIA</a:t>
            </a:r>
            <a:endParaRPr lang="es-ES" sz="2000" b="1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3505200" y="32766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grpSp>
        <p:nvGrpSpPr>
          <p:cNvPr id="6162" name="Group 18"/>
          <p:cNvGrpSpPr>
            <a:grpSpLocks/>
          </p:cNvGrpSpPr>
          <p:nvPr/>
        </p:nvGrpSpPr>
        <p:grpSpPr bwMode="auto">
          <a:xfrm>
            <a:off x="6781800" y="990600"/>
            <a:ext cx="1981200" cy="2590800"/>
            <a:chOff x="4272" y="528"/>
            <a:chExt cx="1248" cy="1632"/>
          </a:xfrm>
        </p:grpSpPr>
        <p:pic>
          <p:nvPicPr>
            <p:cNvPr id="6159" name="Picture 15" descr="C:\Archivos de programa\Microsoft Office\Clipart\Publisher\HH00235_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20" y="768"/>
              <a:ext cx="1152" cy="1392"/>
            </a:xfrm>
            <a:prstGeom prst="rect">
              <a:avLst/>
            </a:prstGeom>
            <a:noFill/>
          </p:spPr>
        </p:pic>
        <p:pic>
          <p:nvPicPr>
            <p:cNvPr id="6160" name="Picture 16" descr="C:\Archivos de programa\Microsoft Office\Clipart\Publisher\ED00172_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2" y="528"/>
              <a:ext cx="1056" cy="866"/>
            </a:xfrm>
            <a:prstGeom prst="rect">
              <a:avLst/>
            </a:prstGeom>
            <a:noFill/>
          </p:spPr>
        </p:pic>
        <p:pic>
          <p:nvPicPr>
            <p:cNvPr id="6158" name="Picture 14" descr="C:\Archivos de programa\Archivos comunes\Microsoft Shared\Clipart\cagcat50\BD00028_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00" y="818"/>
              <a:ext cx="720" cy="672"/>
            </a:xfrm>
            <a:prstGeom prst="rect">
              <a:avLst/>
            </a:prstGeom>
            <a:noFill/>
          </p:spPr>
        </p:pic>
      </p:grp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6096000" y="6477000"/>
            <a:ext cx="281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Manual de la Educación. Océano  (2001)</a:t>
            </a:r>
            <a:endParaRPr lang="es-ES"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8458200" cy="62484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tint val="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PA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52400" y="304800"/>
            <a:ext cx="8915400" cy="1066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PA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2400" y="457200"/>
            <a:ext cx="9296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/>
              <a:t>ADAPTACIÓN CURRICULAR DE                                                    LA DIDÁCTICA DE LA LENGUA </a:t>
            </a:r>
            <a:endParaRPr lang="es-ES" b="1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3400" y="1600200"/>
            <a:ext cx="8229600" cy="435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s-MX" sz="1800" b="1"/>
              <a:t>LA ADAPTACIÓN CURRICULAR DEL MARCO EPISTEMOLÓGICO DE LA DIDÁCTICA DE LA LENGUA COMO INSTRUMENTO DE LOS PROCESOS DE ENSEÑANZA Y DE APRENDIZAJE DEBE REALIZARSE DE ACUERDO CON LA SIGUIENTE SECUENCIA DE PAUTAS: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s-MX" sz="1800" b="1"/>
              <a:t>ELECCIÓN DEL ENFOQUE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s-MX" sz="1800" b="1"/>
              <a:t>DISEÑO DEL MÉTODO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s-MX" sz="1800" b="1"/>
              <a:t>SEGUIMIENTO DE LOS PROCESOS DEL AULA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s-MX" sz="1800" b="1"/>
              <a:t>DETERMINACIÓN DE LOS PROCEDIMIENTOS DE ENSEÑANZA/APRENDIZAJE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s-MX" sz="1800" b="1"/>
              <a:t>UTILIZACIÓN DE RECURSOS DISPONIBLES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s-MX" sz="1800" b="1"/>
              <a:t>DELIMITACIÓN DE LAS ACTIVIDADES DOCENTES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s-MX" sz="1800" b="1"/>
              <a:t>EVALUACIÓN DEL PROCESO Y DEL PRODUCTO</a:t>
            </a:r>
            <a:endParaRPr lang="es-ES" sz="1800" b="1"/>
          </a:p>
        </p:txBody>
      </p:sp>
      <p:pic>
        <p:nvPicPr>
          <p:cNvPr id="7174" name="Picture 6" descr="C:\Archivos de programa\Microsoft Office\Clipart\Publisher\ED00019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495800"/>
            <a:ext cx="1905000" cy="1984375"/>
          </a:xfrm>
          <a:prstGeom prst="rect">
            <a:avLst/>
          </a:prstGeom>
          <a:noFill/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096000" y="6613525"/>
            <a:ext cx="281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Manual de la Educación. Océano  (2001)</a:t>
            </a:r>
            <a:endParaRPr lang="es-ES"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1000" y="304800"/>
            <a:ext cx="8458200" cy="62484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PA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2400" y="304800"/>
            <a:ext cx="8915400" cy="1066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PA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52400" y="457200"/>
            <a:ext cx="9296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/>
              <a:t>MARCO EPISTEMOLÓGICO DE                                                              LA DIDÁCTICA DE LA LENGUA </a:t>
            </a:r>
            <a:endParaRPr lang="es-ES" b="1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52400" y="5791200"/>
            <a:ext cx="8915400" cy="762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219200" y="2228850"/>
            <a:ext cx="5867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MX"/>
              <a:t> </a:t>
            </a:r>
            <a:r>
              <a:rPr lang="es-MX" b="1"/>
              <a:t>LINGÜÍSTICA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b="1"/>
              <a:t>TEORÍA Y CRÍTICA LITERARIA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b="1"/>
              <a:t>RETÓRICA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b="1"/>
              <a:t>PRAGMÁTICA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b="1"/>
              <a:t>ANÁLISIS DEL DISCURSO</a:t>
            </a:r>
            <a:endParaRPr lang="es-ES" b="1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8600" y="6019800"/>
            <a:ext cx="975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/>
              <a:t>SOCIOLINGÜÍSTICA, PSICOLINGÜÍSTICA Y PSICOLOGÍA DEL DESARROLLO</a:t>
            </a:r>
            <a:endParaRPr lang="es-ES" sz="1800" b="1"/>
          </a:p>
        </p:txBody>
      </p:sp>
      <p:grpSp>
        <p:nvGrpSpPr>
          <p:cNvPr id="8204" name="Group 12"/>
          <p:cNvGrpSpPr>
            <a:grpSpLocks/>
          </p:cNvGrpSpPr>
          <p:nvPr/>
        </p:nvGrpSpPr>
        <p:grpSpPr bwMode="auto">
          <a:xfrm>
            <a:off x="6629400" y="2209800"/>
            <a:ext cx="2063750" cy="2876550"/>
            <a:chOff x="4560" y="1296"/>
            <a:chExt cx="964" cy="1716"/>
          </a:xfrm>
        </p:grpSpPr>
        <p:pic>
          <p:nvPicPr>
            <p:cNvPr id="8202" name="Picture 10" descr="C:\Archivos de programa\Archivos comunes\Microsoft Shared\Clipart\cagcat50\BS00554_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08" y="2016"/>
              <a:ext cx="916" cy="996"/>
            </a:xfrm>
            <a:prstGeom prst="rect">
              <a:avLst/>
            </a:prstGeom>
            <a:noFill/>
          </p:spPr>
        </p:pic>
        <p:pic>
          <p:nvPicPr>
            <p:cNvPr id="8203" name="Picture 11" descr="C:\Archivos de programa\Microsoft Office\Clipart\Publisher\AN00790_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60" y="1296"/>
              <a:ext cx="912" cy="1130"/>
            </a:xfrm>
            <a:prstGeom prst="rect">
              <a:avLst/>
            </a:prstGeom>
            <a:noFill/>
          </p:spPr>
        </p:pic>
      </p:grp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096000" y="6613525"/>
            <a:ext cx="281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Manual de la Educación. Océano  (2001)</a:t>
            </a:r>
            <a:endParaRPr lang="es-ES"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 flipV="1">
            <a:off x="990600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0" y="2209800"/>
            <a:ext cx="9372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200" y="228600"/>
            <a:ext cx="891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b="1"/>
              <a:t>NIVELES DE CONCRECIÓN DE LOS CONTENIDOS CURRICULARES</a:t>
            </a:r>
            <a:endParaRPr lang="es-ES" sz="2000" b="1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09600" y="914400"/>
            <a:ext cx="2133600" cy="609600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33CCCC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295400" y="1905000"/>
            <a:ext cx="2133600" cy="609600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33CCCC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438400" y="2895600"/>
            <a:ext cx="2133600" cy="6096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352800" y="3886200"/>
            <a:ext cx="2133600" cy="6096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886200" y="4800600"/>
            <a:ext cx="2133600" cy="609600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CC99FF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04800" y="3352800"/>
            <a:ext cx="1676400" cy="9906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724400" y="5715000"/>
            <a:ext cx="2133600" cy="914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81000" y="4800600"/>
            <a:ext cx="2209800" cy="609600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CC99FF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81000" y="5867400"/>
            <a:ext cx="2133600" cy="609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57200" y="914400"/>
            <a:ext cx="2438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/>
              <a:t>TEORÍAS                   SABER CIENTÍFICO</a:t>
            </a:r>
            <a:endParaRPr lang="es-ES" sz="1600" b="1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143000" y="1981200"/>
            <a:ext cx="2438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/>
              <a:t>VALORACIÓN DIDÁCTICA</a:t>
            </a:r>
            <a:endParaRPr lang="es-ES" sz="1600" b="1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209800" y="2895600"/>
            <a:ext cx="243840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/>
              <a:t>SELECCIÓN Y ADAPTACIÓN DE CONTENIDOS</a:t>
            </a:r>
            <a:endParaRPr lang="es-ES" sz="1400" b="1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200400" y="3886200"/>
            <a:ext cx="243840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/>
              <a:t>CONTENIDOS FORMULADOS EN EL DISEÑO CURRICULAR</a:t>
            </a:r>
            <a:endParaRPr lang="es-ES" sz="1400" b="1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3733800" y="4857750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/>
              <a:t>SECUENCIACIÓN EN BLOQUES Y UNIDADES</a:t>
            </a:r>
            <a:endParaRPr lang="es-ES" sz="1400" b="1"/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4495800" y="5715000"/>
            <a:ext cx="24384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/>
              <a:t>APLICACIÓN                  USO LINGÜÍSTICO DESARROLLO DE HABILIDADES</a:t>
            </a:r>
            <a:endParaRPr lang="es-ES" sz="1400" b="1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304800" y="3714750"/>
            <a:ext cx="1752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/>
              <a:t>FUNCIONALIDAD               Y OBJETIVOS</a:t>
            </a:r>
            <a:endParaRPr lang="es-ES" sz="1400" b="1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304800" y="4857750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/>
              <a:t>ESTRUCTURACIÓN        DEL PROGRAMA</a:t>
            </a:r>
            <a:endParaRPr lang="es-ES" sz="1400" b="1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228600" y="5964238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/>
              <a:t>ACTIVIDADES                  EN CLASE</a:t>
            </a:r>
            <a:endParaRPr lang="es-ES" sz="1400" b="1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0" y="4648200"/>
            <a:ext cx="9372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-152400" y="5562600"/>
            <a:ext cx="960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1905000" y="152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2743200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>
            <a:off x="36576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>
            <a:off x="41148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4953000" y="5410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2514600" y="6172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2590800" y="5105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>
            <a:off x="1981200" y="4038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>
            <a:off x="990600" y="3124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>
            <a:off x="914400" y="4343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914400" y="4495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6019800" y="10668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/>
              <a:t>NIVEL EPISTEMOLÍGICO</a:t>
            </a:r>
            <a:endParaRPr lang="es-ES" sz="1800" b="1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7086600" y="2438400"/>
            <a:ext cx="2057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800" b="1"/>
              <a:t>1° NIVEL DE                                     CONCRECIÓN                            CURRICULAR </a:t>
            </a:r>
            <a:endParaRPr lang="es-ES" sz="1800" b="1"/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7086600" y="4648200"/>
            <a:ext cx="2057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800" b="1"/>
              <a:t>2° NIVEL DE                                     CONCRECIÓN                            CURRICULAR </a:t>
            </a:r>
            <a:endParaRPr lang="es-ES" sz="1800" b="1"/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7086600" y="5713413"/>
            <a:ext cx="2057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800" b="1"/>
              <a:t>3° NIVEL DE                                     CONCRECIÓN                            CURRICULAR </a:t>
            </a:r>
            <a:endParaRPr lang="es-ES" sz="1800" b="1"/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6096000" y="6629400"/>
            <a:ext cx="281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Manual de la Educación. Océano  (2001)</a:t>
            </a:r>
            <a:endParaRPr lang="es-ES"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2743200" y="44958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76200" y="228600"/>
            <a:ext cx="891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000" b="1"/>
              <a:t>PROCESO DE RECEPCIÓN ORAL</a:t>
            </a:r>
            <a:endParaRPr lang="es-ES" sz="2000" b="1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42925" y="1295400"/>
            <a:ext cx="2266950" cy="609600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33CCCC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81000" y="1447800"/>
            <a:ext cx="259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/>
              <a:t>DECODIFICACIÓN</a:t>
            </a:r>
            <a:endParaRPr lang="es-ES" sz="1600" b="1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572000" y="914400"/>
            <a:ext cx="4419600" cy="1295400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33CCCC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PA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572000" y="990600"/>
            <a:ext cx="5181600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 </a:t>
            </a:r>
            <a:r>
              <a:rPr lang="es-MX" sz="1600" b="1"/>
              <a:t>Reconocimiento de unidades menores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Percepción de la diversidad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Discriminación de componentes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Apreciación de peculiaridades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endParaRPr lang="es-ES" sz="1600" b="1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42925" y="2667000"/>
            <a:ext cx="2266950" cy="6096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81000" y="2724150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600" b="1"/>
              <a:t>FORMACIÓN DE EXPECTATIVAS</a:t>
            </a:r>
            <a:endParaRPr lang="es-ES" sz="1600" b="1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536575" y="4191000"/>
            <a:ext cx="2278063" cy="6096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457200" y="4343400"/>
            <a:ext cx="2514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600" b="1"/>
              <a:t>COMPRENSIÓN</a:t>
            </a:r>
            <a:endParaRPr lang="es-ES" sz="1600" b="1"/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>
            <a:off x="1524000" y="1905000"/>
            <a:ext cx="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1524000" y="3276600"/>
            <a:ext cx="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2362200" y="5943600"/>
            <a:ext cx="220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2819400" y="2971800"/>
            <a:ext cx="175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>
            <a:off x="2819400" y="1600200"/>
            <a:ext cx="175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2333" name="Rectangle 45"/>
          <p:cNvSpPr>
            <a:spLocks noChangeArrowheads="1"/>
          </p:cNvSpPr>
          <p:nvPr/>
        </p:nvSpPr>
        <p:spPr bwMode="auto">
          <a:xfrm>
            <a:off x="538163" y="5638800"/>
            <a:ext cx="2200275" cy="6096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381000" y="5791200"/>
            <a:ext cx="2514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600" b="1"/>
              <a:t>INTERPRETACIÓN</a:t>
            </a:r>
            <a:endParaRPr lang="es-ES" sz="1600" b="1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73914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2335" name="Line 47"/>
          <p:cNvSpPr>
            <a:spLocks noChangeShapeType="1"/>
          </p:cNvSpPr>
          <p:nvPr/>
        </p:nvSpPr>
        <p:spPr bwMode="auto">
          <a:xfrm>
            <a:off x="1524000" y="4800600"/>
            <a:ext cx="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PA"/>
          </a:p>
        </p:txBody>
      </p:sp>
      <p:sp>
        <p:nvSpPr>
          <p:cNvPr id="12342" name="Rectangle 54"/>
          <p:cNvSpPr>
            <a:spLocks noChangeArrowheads="1"/>
          </p:cNvSpPr>
          <p:nvPr/>
        </p:nvSpPr>
        <p:spPr bwMode="auto">
          <a:xfrm>
            <a:off x="4572000" y="2362200"/>
            <a:ext cx="4419600" cy="12954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4572000" y="2463800"/>
            <a:ext cx="51816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 </a:t>
            </a:r>
            <a:r>
              <a:rPr lang="es-MX" sz="1600" b="1"/>
              <a:t>Selección de información</a:t>
            </a:r>
          </a:p>
          <a:p>
            <a:pPr algn="just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Valoración contextual</a:t>
            </a:r>
          </a:p>
          <a:p>
            <a:pPr algn="just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Percepción integrada</a:t>
            </a:r>
          </a:p>
          <a:p>
            <a:pPr algn="just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Establecimiento de relaciones lógicas</a:t>
            </a:r>
          </a:p>
          <a:p>
            <a:pPr algn="just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endParaRPr lang="es-ES" sz="1600" b="1"/>
          </a:p>
        </p:txBody>
      </p:sp>
      <p:sp>
        <p:nvSpPr>
          <p:cNvPr id="12346" name="Rectangle 58"/>
          <p:cNvSpPr>
            <a:spLocks noChangeArrowheads="1"/>
          </p:cNvSpPr>
          <p:nvPr/>
        </p:nvSpPr>
        <p:spPr bwMode="auto">
          <a:xfrm>
            <a:off x="4572000" y="5359400"/>
            <a:ext cx="4419600" cy="1295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2347" name="Text Box 59"/>
          <p:cNvSpPr txBox="1">
            <a:spLocks noChangeArrowheads="1"/>
          </p:cNvSpPr>
          <p:nvPr/>
        </p:nvSpPr>
        <p:spPr bwMode="auto">
          <a:xfrm>
            <a:off x="4572000" y="5435600"/>
            <a:ext cx="44196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 </a:t>
            </a:r>
            <a:r>
              <a:rPr lang="es-MX" sz="1600" b="1"/>
              <a:t>Valoración personal</a:t>
            </a:r>
          </a:p>
          <a:p>
            <a:pPr algn="just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Análisis de la relación entre frases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Síntesis, evocaciones y asociaciones derivadas               de la lectura y experiencias personales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s-ES" sz="1600" b="1"/>
          </a:p>
        </p:txBody>
      </p:sp>
      <p:sp>
        <p:nvSpPr>
          <p:cNvPr id="12349" name="Rectangle 61"/>
          <p:cNvSpPr>
            <a:spLocks noChangeArrowheads="1"/>
          </p:cNvSpPr>
          <p:nvPr/>
        </p:nvSpPr>
        <p:spPr bwMode="auto">
          <a:xfrm>
            <a:off x="4572000" y="3886200"/>
            <a:ext cx="4419600" cy="12954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2350" name="Text Box 62"/>
          <p:cNvSpPr txBox="1">
            <a:spLocks noChangeArrowheads="1"/>
          </p:cNvSpPr>
          <p:nvPr/>
        </p:nvSpPr>
        <p:spPr bwMode="auto">
          <a:xfrm>
            <a:off x="4572000" y="3956050"/>
            <a:ext cx="5181600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400" b="1"/>
              <a:t> </a:t>
            </a:r>
            <a:r>
              <a:rPr lang="es-MX" sz="1600" b="1"/>
              <a:t>Coherencia lingüística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Comprensión de coherencias peculiares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Comprensión de coherencias extralingüísticas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MX" sz="1600" b="1"/>
              <a:t> Reconocimiento de recursos expresivos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endParaRPr lang="es-ES" sz="1600" b="1"/>
          </a:p>
        </p:txBody>
      </p:sp>
      <p:pic>
        <p:nvPicPr>
          <p:cNvPr id="12355" name="Picture 67" descr="C:\Archivos de programa\Archivos comunes\Microsoft Shared\Clipart\cagcat50\BD05545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6513"/>
            <a:ext cx="914400" cy="1030287"/>
          </a:xfrm>
          <a:prstGeom prst="rect">
            <a:avLst/>
          </a:prstGeom>
          <a:noFill/>
        </p:spPr>
      </p:pic>
      <p:sp>
        <p:nvSpPr>
          <p:cNvPr id="12356" name="Text Box 68"/>
          <p:cNvSpPr txBox="1">
            <a:spLocks noChangeArrowheads="1"/>
          </p:cNvSpPr>
          <p:nvPr/>
        </p:nvSpPr>
        <p:spPr bwMode="auto">
          <a:xfrm>
            <a:off x="152400" y="6537325"/>
            <a:ext cx="281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000"/>
              <a:t>Fuente: Manual de la Educación. Océano  (2001)</a:t>
            </a:r>
            <a:endParaRPr lang="es-ES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924</Words>
  <Application>Microsoft Office PowerPoint</Application>
  <PresentationFormat>Presentación en pantalla (4:3)</PresentationFormat>
  <Paragraphs>237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Times New Roman</vt:lpstr>
      <vt:lpstr>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Usuario</cp:lastModifiedBy>
  <cp:revision>23</cp:revision>
  <dcterms:created xsi:type="dcterms:W3CDTF">2002-10-03T12:20:54Z</dcterms:created>
  <dcterms:modified xsi:type="dcterms:W3CDTF">2010-06-30T14:44:47Z</dcterms:modified>
</cp:coreProperties>
</file>