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9" r:id="rId2"/>
    <p:sldId id="256" r:id="rId3"/>
    <p:sldId id="258" r:id="rId4"/>
    <p:sldId id="266" r:id="rId5"/>
    <p:sldId id="260" r:id="rId6"/>
    <p:sldId id="261" r:id="rId7"/>
    <p:sldId id="262" r:id="rId8"/>
    <p:sldId id="263" r:id="rId9"/>
    <p:sldId id="264" r:id="rId10"/>
    <p:sldId id="265" r:id="rId11"/>
    <p:sldId id="268" r:id="rId12"/>
    <p:sldId id="269" r:id="rId13"/>
    <p:sldId id="267" r:id="rId14"/>
  </p:sldIdLst>
  <p:sldSz cx="9144000" cy="6858000" type="screen4x3"/>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625" autoAdjust="0"/>
  </p:normalViewPr>
  <p:slideViewPr>
    <p:cSldViewPr>
      <p:cViewPr>
        <p:scale>
          <a:sx n="60" d="100"/>
          <a:sy n="60" d="100"/>
        </p:scale>
        <p:origin x="-144" y="-24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fld id="{47C2E4DF-C82F-4588-88AD-B8A9AA31636A}" type="datetimeFigureOut">
              <a:rPr lang="es-PA" smtClean="0"/>
              <a:pPr/>
              <a:t>28/07/10</a:t>
            </a:fld>
            <a:endParaRPr lang="es-PA" dirty="0"/>
          </a:p>
        </p:txBody>
      </p:sp>
      <p:sp>
        <p:nvSpPr>
          <p:cNvPr id="8" name="7 Marcador de pie de página"/>
          <p:cNvSpPr>
            <a:spLocks noGrp="1"/>
          </p:cNvSpPr>
          <p:nvPr>
            <p:ph type="ftr" sz="quarter" idx="11"/>
          </p:nvPr>
        </p:nvSpPr>
        <p:spPr/>
        <p:txBody>
          <a:bodyPr/>
          <a:lstStyle>
            <a:extLst/>
          </a:lstStyle>
          <a:p>
            <a:endParaRPr lang="es-PA" dirty="0"/>
          </a:p>
        </p:txBody>
      </p:sp>
      <p:sp>
        <p:nvSpPr>
          <p:cNvPr id="11" name="10 Marcador de número de diapositiva"/>
          <p:cNvSpPr>
            <a:spLocks noGrp="1"/>
          </p:cNvSpPr>
          <p:nvPr>
            <p:ph type="sldNum" sz="quarter" idx="12"/>
          </p:nvPr>
        </p:nvSpPr>
        <p:spPr/>
        <p:txBody>
          <a:bodyPr/>
          <a:lstStyle>
            <a:extLst/>
          </a:lstStyle>
          <a:p>
            <a:fld id="{FBAD410A-6F17-4B29-AF63-5AC7A8790F43}" type="slidenum">
              <a:rPr lang="es-PA" smtClean="0"/>
              <a:pPr/>
              <a:t>‹Nº›</a:t>
            </a:fld>
            <a:endParaRPr lang="es-PA" dirty="0"/>
          </a:p>
        </p:txBody>
      </p:sp>
    </p:spTree>
  </p:cSld>
  <p:clrMapOvr>
    <a:masterClrMapping/>
  </p:clrMapOvr>
  <p:transition>
    <p:wheel spokes="3"/>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47C2E4DF-C82F-4588-88AD-B8A9AA31636A}" type="datetimeFigureOut">
              <a:rPr lang="es-PA" smtClean="0"/>
              <a:pPr/>
              <a:t>28/07/10</a:t>
            </a:fld>
            <a:endParaRPr lang="es-PA" dirty="0"/>
          </a:p>
        </p:txBody>
      </p:sp>
      <p:sp>
        <p:nvSpPr>
          <p:cNvPr id="5" name="4 Marcador de pie de página"/>
          <p:cNvSpPr>
            <a:spLocks noGrp="1"/>
          </p:cNvSpPr>
          <p:nvPr>
            <p:ph type="ftr" sz="quarter" idx="11"/>
          </p:nvPr>
        </p:nvSpPr>
        <p:spPr/>
        <p:txBody>
          <a:bodyPr/>
          <a:lstStyle>
            <a:extLst/>
          </a:lstStyle>
          <a:p>
            <a:endParaRPr lang="es-PA" dirty="0"/>
          </a:p>
        </p:txBody>
      </p:sp>
      <p:sp>
        <p:nvSpPr>
          <p:cNvPr id="6" name="5 Marcador de número de diapositiva"/>
          <p:cNvSpPr>
            <a:spLocks noGrp="1"/>
          </p:cNvSpPr>
          <p:nvPr>
            <p:ph type="sldNum" sz="quarter" idx="12"/>
          </p:nvPr>
        </p:nvSpPr>
        <p:spPr/>
        <p:txBody>
          <a:bodyPr/>
          <a:lstStyle>
            <a:extLst/>
          </a:lstStyle>
          <a:p>
            <a:fld id="{FBAD410A-6F17-4B29-AF63-5AC7A8790F43}" type="slidenum">
              <a:rPr lang="es-PA" smtClean="0"/>
              <a:pPr/>
              <a:t>‹Nº›</a:t>
            </a:fld>
            <a:endParaRPr lang="es-PA" dirty="0"/>
          </a:p>
        </p:txBody>
      </p:sp>
    </p:spTree>
  </p:cSld>
  <p:clrMapOvr>
    <a:masterClrMapping/>
  </p:clrMapOvr>
  <p:transition>
    <p:wheel spokes="3"/>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47C2E4DF-C82F-4588-88AD-B8A9AA31636A}" type="datetimeFigureOut">
              <a:rPr lang="es-PA" smtClean="0"/>
              <a:pPr/>
              <a:t>28/07/10</a:t>
            </a:fld>
            <a:endParaRPr lang="es-PA" dirty="0"/>
          </a:p>
        </p:txBody>
      </p:sp>
      <p:sp>
        <p:nvSpPr>
          <p:cNvPr id="5" name="4 Marcador de pie de página"/>
          <p:cNvSpPr>
            <a:spLocks noGrp="1"/>
          </p:cNvSpPr>
          <p:nvPr>
            <p:ph type="ftr" sz="quarter" idx="11"/>
          </p:nvPr>
        </p:nvSpPr>
        <p:spPr/>
        <p:txBody>
          <a:bodyPr/>
          <a:lstStyle>
            <a:extLst/>
          </a:lstStyle>
          <a:p>
            <a:endParaRPr lang="es-PA" dirty="0"/>
          </a:p>
        </p:txBody>
      </p:sp>
      <p:sp>
        <p:nvSpPr>
          <p:cNvPr id="6" name="5 Marcador de número de diapositiva"/>
          <p:cNvSpPr>
            <a:spLocks noGrp="1"/>
          </p:cNvSpPr>
          <p:nvPr>
            <p:ph type="sldNum" sz="quarter" idx="12"/>
          </p:nvPr>
        </p:nvSpPr>
        <p:spPr/>
        <p:txBody>
          <a:bodyPr/>
          <a:lstStyle>
            <a:extLst/>
          </a:lstStyle>
          <a:p>
            <a:fld id="{FBAD410A-6F17-4B29-AF63-5AC7A8790F43}" type="slidenum">
              <a:rPr lang="es-PA" smtClean="0"/>
              <a:pPr/>
              <a:t>‹Nº›</a:t>
            </a:fld>
            <a:endParaRPr lang="es-PA" dirty="0"/>
          </a:p>
        </p:txBody>
      </p:sp>
    </p:spTree>
  </p:cSld>
  <p:clrMapOvr>
    <a:masterClrMapping/>
  </p:clrMapOvr>
  <p:transition>
    <p:wheel spokes="3"/>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47C2E4DF-C82F-4588-88AD-B8A9AA31636A}" type="datetimeFigureOut">
              <a:rPr lang="es-PA" smtClean="0"/>
              <a:pPr/>
              <a:t>28/07/10</a:t>
            </a:fld>
            <a:endParaRPr lang="es-PA" dirty="0"/>
          </a:p>
        </p:txBody>
      </p:sp>
      <p:sp>
        <p:nvSpPr>
          <p:cNvPr id="5" name="4 Marcador de pie de página"/>
          <p:cNvSpPr>
            <a:spLocks noGrp="1"/>
          </p:cNvSpPr>
          <p:nvPr>
            <p:ph type="ftr" sz="quarter" idx="11"/>
          </p:nvPr>
        </p:nvSpPr>
        <p:spPr/>
        <p:txBody>
          <a:bodyPr/>
          <a:lstStyle>
            <a:extLst/>
          </a:lstStyle>
          <a:p>
            <a:endParaRPr lang="es-PA" dirty="0"/>
          </a:p>
        </p:txBody>
      </p:sp>
      <p:sp>
        <p:nvSpPr>
          <p:cNvPr id="6" name="5 Marcador de número de diapositiva"/>
          <p:cNvSpPr>
            <a:spLocks noGrp="1"/>
          </p:cNvSpPr>
          <p:nvPr>
            <p:ph type="sldNum" sz="quarter" idx="12"/>
          </p:nvPr>
        </p:nvSpPr>
        <p:spPr/>
        <p:txBody>
          <a:bodyPr/>
          <a:lstStyle>
            <a:extLst/>
          </a:lstStyle>
          <a:p>
            <a:fld id="{FBAD410A-6F17-4B29-AF63-5AC7A8790F43}" type="slidenum">
              <a:rPr lang="es-PA" smtClean="0"/>
              <a:pPr/>
              <a:t>‹Nº›</a:t>
            </a:fld>
            <a:endParaRPr lang="es-PA" dirty="0"/>
          </a:p>
        </p:txBody>
      </p:sp>
    </p:spTree>
  </p:cSld>
  <p:clrMapOvr>
    <a:masterClrMapping/>
  </p:clrMapOvr>
  <p:transition>
    <p:wheel spokes="3"/>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47C2E4DF-C82F-4588-88AD-B8A9AA31636A}" type="datetimeFigureOut">
              <a:rPr lang="es-PA" smtClean="0"/>
              <a:pPr/>
              <a:t>28/07/10</a:t>
            </a:fld>
            <a:endParaRPr lang="es-PA" dirty="0"/>
          </a:p>
        </p:txBody>
      </p:sp>
      <p:sp>
        <p:nvSpPr>
          <p:cNvPr id="5" name="4 Marcador de pie de página"/>
          <p:cNvSpPr>
            <a:spLocks noGrp="1"/>
          </p:cNvSpPr>
          <p:nvPr>
            <p:ph type="ftr" sz="quarter" idx="11"/>
          </p:nvPr>
        </p:nvSpPr>
        <p:spPr/>
        <p:txBody>
          <a:bodyPr/>
          <a:lstStyle>
            <a:extLst/>
          </a:lstStyle>
          <a:p>
            <a:endParaRPr lang="es-PA" dirty="0"/>
          </a:p>
        </p:txBody>
      </p:sp>
      <p:sp>
        <p:nvSpPr>
          <p:cNvPr id="6" name="5 Marcador de número de diapositiva"/>
          <p:cNvSpPr>
            <a:spLocks noGrp="1"/>
          </p:cNvSpPr>
          <p:nvPr>
            <p:ph type="sldNum" sz="quarter" idx="12"/>
          </p:nvPr>
        </p:nvSpPr>
        <p:spPr/>
        <p:txBody>
          <a:bodyPr/>
          <a:lstStyle>
            <a:extLst/>
          </a:lstStyle>
          <a:p>
            <a:fld id="{FBAD410A-6F17-4B29-AF63-5AC7A8790F43}" type="slidenum">
              <a:rPr lang="es-PA" smtClean="0"/>
              <a:pPr/>
              <a:t>‹Nº›</a:t>
            </a:fld>
            <a:endParaRPr lang="es-PA" dirty="0"/>
          </a:p>
        </p:txBody>
      </p:sp>
    </p:spTree>
  </p:cSld>
  <p:clrMapOvr>
    <a:masterClrMapping/>
  </p:clrMapOvr>
  <p:transition>
    <p:wheel spokes="3"/>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47C2E4DF-C82F-4588-88AD-B8A9AA31636A}" type="datetimeFigureOut">
              <a:rPr lang="es-PA" smtClean="0"/>
              <a:pPr/>
              <a:t>28/07/10</a:t>
            </a:fld>
            <a:endParaRPr lang="es-PA" dirty="0"/>
          </a:p>
        </p:txBody>
      </p:sp>
      <p:sp>
        <p:nvSpPr>
          <p:cNvPr id="6" name="5 Marcador de pie de página"/>
          <p:cNvSpPr>
            <a:spLocks noGrp="1"/>
          </p:cNvSpPr>
          <p:nvPr>
            <p:ph type="ftr" sz="quarter" idx="11"/>
          </p:nvPr>
        </p:nvSpPr>
        <p:spPr/>
        <p:txBody>
          <a:bodyPr/>
          <a:lstStyle>
            <a:extLst/>
          </a:lstStyle>
          <a:p>
            <a:endParaRPr lang="es-PA" dirty="0"/>
          </a:p>
        </p:txBody>
      </p:sp>
      <p:sp>
        <p:nvSpPr>
          <p:cNvPr id="7" name="6 Marcador de número de diapositiva"/>
          <p:cNvSpPr>
            <a:spLocks noGrp="1"/>
          </p:cNvSpPr>
          <p:nvPr>
            <p:ph type="sldNum" sz="quarter" idx="12"/>
          </p:nvPr>
        </p:nvSpPr>
        <p:spPr/>
        <p:txBody>
          <a:bodyPr/>
          <a:lstStyle>
            <a:extLst/>
          </a:lstStyle>
          <a:p>
            <a:fld id="{FBAD410A-6F17-4B29-AF63-5AC7A8790F43}" type="slidenum">
              <a:rPr lang="es-PA" smtClean="0"/>
              <a:pPr/>
              <a:t>‹Nº›</a:t>
            </a:fld>
            <a:endParaRPr lang="es-PA" dirty="0"/>
          </a:p>
        </p:txBody>
      </p:sp>
    </p:spTree>
  </p:cSld>
  <p:clrMapOvr>
    <a:masterClrMapping/>
  </p:clrMapOvr>
  <p:transition>
    <p:wheel spokes="3"/>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47C2E4DF-C82F-4588-88AD-B8A9AA31636A}" type="datetimeFigureOut">
              <a:rPr lang="es-PA" smtClean="0"/>
              <a:pPr/>
              <a:t>28/07/10</a:t>
            </a:fld>
            <a:endParaRPr lang="es-PA" dirty="0"/>
          </a:p>
        </p:txBody>
      </p:sp>
      <p:sp>
        <p:nvSpPr>
          <p:cNvPr id="8" name="7 Marcador de pie de página"/>
          <p:cNvSpPr>
            <a:spLocks noGrp="1"/>
          </p:cNvSpPr>
          <p:nvPr>
            <p:ph type="ftr" sz="quarter" idx="11"/>
          </p:nvPr>
        </p:nvSpPr>
        <p:spPr/>
        <p:txBody>
          <a:bodyPr/>
          <a:lstStyle>
            <a:extLst/>
          </a:lstStyle>
          <a:p>
            <a:endParaRPr lang="es-PA" dirty="0"/>
          </a:p>
        </p:txBody>
      </p:sp>
      <p:sp>
        <p:nvSpPr>
          <p:cNvPr id="9" name="8 Marcador de número de diapositiva"/>
          <p:cNvSpPr>
            <a:spLocks noGrp="1"/>
          </p:cNvSpPr>
          <p:nvPr>
            <p:ph type="sldNum" sz="quarter" idx="12"/>
          </p:nvPr>
        </p:nvSpPr>
        <p:spPr/>
        <p:txBody>
          <a:bodyPr/>
          <a:lstStyle>
            <a:extLst/>
          </a:lstStyle>
          <a:p>
            <a:fld id="{FBAD410A-6F17-4B29-AF63-5AC7A8790F43}" type="slidenum">
              <a:rPr lang="es-PA" smtClean="0"/>
              <a:pPr/>
              <a:t>‹Nº›</a:t>
            </a:fld>
            <a:endParaRPr lang="es-PA" dirty="0"/>
          </a:p>
        </p:txBody>
      </p:sp>
    </p:spTree>
  </p:cSld>
  <p:clrMapOvr>
    <a:masterClrMapping/>
  </p:clrMapOvr>
  <p:transition>
    <p:wheel spokes="3"/>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47C2E4DF-C82F-4588-88AD-B8A9AA31636A}" type="datetimeFigureOut">
              <a:rPr lang="es-PA" smtClean="0"/>
              <a:pPr/>
              <a:t>28/07/10</a:t>
            </a:fld>
            <a:endParaRPr lang="es-PA" dirty="0"/>
          </a:p>
        </p:txBody>
      </p:sp>
      <p:sp>
        <p:nvSpPr>
          <p:cNvPr id="4" name="3 Marcador de pie de página"/>
          <p:cNvSpPr>
            <a:spLocks noGrp="1"/>
          </p:cNvSpPr>
          <p:nvPr>
            <p:ph type="ftr" sz="quarter" idx="11"/>
          </p:nvPr>
        </p:nvSpPr>
        <p:spPr/>
        <p:txBody>
          <a:bodyPr/>
          <a:lstStyle>
            <a:extLst/>
          </a:lstStyle>
          <a:p>
            <a:endParaRPr lang="es-PA" dirty="0"/>
          </a:p>
        </p:txBody>
      </p:sp>
      <p:sp>
        <p:nvSpPr>
          <p:cNvPr id="5" name="4 Marcador de número de diapositiva"/>
          <p:cNvSpPr>
            <a:spLocks noGrp="1"/>
          </p:cNvSpPr>
          <p:nvPr>
            <p:ph type="sldNum" sz="quarter" idx="12"/>
          </p:nvPr>
        </p:nvSpPr>
        <p:spPr/>
        <p:txBody>
          <a:bodyPr/>
          <a:lstStyle>
            <a:extLst/>
          </a:lstStyle>
          <a:p>
            <a:fld id="{FBAD410A-6F17-4B29-AF63-5AC7A8790F43}" type="slidenum">
              <a:rPr lang="es-PA" smtClean="0"/>
              <a:pPr/>
              <a:t>‹Nº›</a:t>
            </a:fld>
            <a:endParaRPr lang="es-PA" dirty="0"/>
          </a:p>
        </p:txBody>
      </p:sp>
    </p:spTree>
  </p:cSld>
  <p:clrMapOvr>
    <a:masterClrMapping/>
  </p:clrMapOvr>
  <p:transition>
    <p:wheel spokes="3"/>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47C2E4DF-C82F-4588-88AD-B8A9AA31636A}" type="datetimeFigureOut">
              <a:rPr lang="es-PA" smtClean="0"/>
              <a:pPr/>
              <a:t>28/07/10</a:t>
            </a:fld>
            <a:endParaRPr lang="es-PA" dirty="0"/>
          </a:p>
        </p:txBody>
      </p:sp>
      <p:sp>
        <p:nvSpPr>
          <p:cNvPr id="3" name="2 Marcador de pie de página"/>
          <p:cNvSpPr>
            <a:spLocks noGrp="1"/>
          </p:cNvSpPr>
          <p:nvPr>
            <p:ph type="ftr" sz="quarter" idx="11"/>
          </p:nvPr>
        </p:nvSpPr>
        <p:spPr/>
        <p:txBody>
          <a:bodyPr/>
          <a:lstStyle>
            <a:extLst/>
          </a:lstStyle>
          <a:p>
            <a:endParaRPr lang="es-PA" dirty="0"/>
          </a:p>
        </p:txBody>
      </p:sp>
      <p:sp>
        <p:nvSpPr>
          <p:cNvPr id="4" name="3 Marcador de número de diapositiva"/>
          <p:cNvSpPr>
            <a:spLocks noGrp="1"/>
          </p:cNvSpPr>
          <p:nvPr>
            <p:ph type="sldNum" sz="quarter" idx="12"/>
          </p:nvPr>
        </p:nvSpPr>
        <p:spPr/>
        <p:txBody>
          <a:bodyPr/>
          <a:lstStyle>
            <a:extLst/>
          </a:lstStyle>
          <a:p>
            <a:fld id="{FBAD410A-6F17-4B29-AF63-5AC7A8790F43}" type="slidenum">
              <a:rPr lang="es-PA" smtClean="0"/>
              <a:pPr/>
              <a:t>‹Nº›</a:t>
            </a:fld>
            <a:endParaRPr lang="es-PA" dirty="0"/>
          </a:p>
        </p:txBody>
      </p:sp>
    </p:spTree>
  </p:cSld>
  <p:clrMapOvr>
    <a:masterClrMapping/>
  </p:clrMapOvr>
  <p:transition>
    <p:wheel spokes="3"/>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47C2E4DF-C82F-4588-88AD-B8A9AA31636A}" type="datetimeFigureOut">
              <a:rPr lang="es-PA" smtClean="0"/>
              <a:pPr/>
              <a:t>28/07/10</a:t>
            </a:fld>
            <a:endParaRPr lang="es-PA" dirty="0"/>
          </a:p>
        </p:txBody>
      </p:sp>
      <p:sp>
        <p:nvSpPr>
          <p:cNvPr id="6" name="5 Marcador de pie de página"/>
          <p:cNvSpPr>
            <a:spLocks noGrp="1"/>
          </p:cNvSpPr>
          <p:nvPr>
            <p:ph type="ftr" sz="quarter" idx="11"/>
          </p:nvPr>
        </p:nvSpPr>
        <p:spPr/>
        <p:txBody>
          <a:bodyPr/>
          <a:lstStyle>
            <a:extLst/>
          </a:lstStyle>
          <a:p>
            <a:endParaRPr lang="es-PA" dirty="0"/>
          </a:p>
        </p:txBody>
      </p:sp>
      <p:sp>
        <p:nvSpPr>
          <p:cNvPr id="7" name="6 Marcador de número de diapositiva"/>
          <p:cNvSpPr>
            <a:spLocks noGrp="1"/>
          </p:cNvSpPr>
          <p:nvPr>
            <p:ph type="sldNum" sz="quarter" idx="12"/>
          </p:nvPr>
        </p:nvSpPr>
        <p:spPr/>
        <p:txBody>
          <a:bodyPr/>
          <a:lstStyle>
            <a:extLst/>
          </a:lstStyle>
          <a:p>
            <a:fld id="{FBAD410A-6F17-4B29-AF63-5AC7A8790F43}" type="slidenum">
              <a:rPr lang="es-PA" smtClean="0"/>
              <a:pPr/>
              <a:t>‹Nº›</a:t>
            </a:fld>
            <a:endParaRPr lang="es-PA" dirty="0"/>
          </a:p>
        </p:txBody>
      </p:sp>
    </p:spTree>
  </p:cSld>
  <p:clrMapOvr>
    <a:masterClrMapping/>
  </p:clrMapOvr>
  <p:transition>
    <p:wheel spokes="3"/>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47C2E4DF-C82F-4588-88AD-B8A9AA31636A}" type="datetimeFigureOut">
              <a:rPr lang="es-PA" smtClean="0"/>
              <a:pPr/>
              <a:t>28/07/10</a:t>
            </a:fld>
            <a:endParaRPr lang="es-PA" dirty="0"/>
          </a:p>
        </p:txBody>
      </p:sp>
      <p:sp>
        <p:nvSpPr>
          <p:cNvPr id="6" name="5 Marcador de pie de página"/>
          <p:cNvSpPr>
            <a:spLocks noGrp="1"/>
          </p:cNvSpPr>
          <p:nvPr>
            <p:ph type="ftr" sz="quarter" idx="11"/>
          </p:nvPr>
        </p:nvSpPr>
        <p:spPr/>
        <p:txBody>
          <a:bodyPr/>
          <a:lstStyle>
            <a:extLst/>
          </a:lstStyle>
          <a:p>
            <a:endParaRPr lang="es-PA" dirty="0"/>
          </a:p>
        </p:txBody>
      </p:sp>
      <p:sp>
        <p:nvSpPr>
          <p:cNvPr id="7" name="6 Marcador de número de diapositiva"/>
          <p:cNvSpPr>
            <a:spLocks noGrp="1"/>
          </p:cNvSpPr>
          <p:nvPr>
            <p:ph type="sldNum" sz="quarter" idx="12"/>
          </p:nvPr>
        </p:nvSpPr>
        <p:spPr/>
        <p:txBody>
          <a:bodyPr/>
          <a:lstStyle>
            <a:extLst/>
          </a:lstStyle>
          <a:p>
            <a:fld id="{FBAD410A-6F17-4B29-AF63-5AC7A8790F43}" type="slidenum">
              <a:rPr lang="es-PA" smtClean="0"/>
              <a:pPr/>
              <a:t>‹Nº›</a:t>
            </a:fld>
            <a:endParaRPr lang="es-PA" dirty="0"/>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transition>
    <p:wheel spokes="3"/>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7C2E4DF-C82F-4588-88AD-B8A9AA31636A}" type="datetimeFigureOut">
              <a:rPr lang="es-PA" smtClean="0"/>
              <a:pPr/>
              <a:t>28/07/10</a:t>
            </a:fld>
            <a:endParaRPr lang="es-PA" dirty="0"/>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PA" dirty="0"/>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BAD410A-6F17-4B29-AF63-5AC7A8790F43}" type="slidenum">
              <a:rPr lang="es-PA" smtClean="0"/>
              <a:pPr/>
              <a:t>‹Nº›</a:t>
            </a:fld>
            <a:endParaRPr lang="es-PA"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heel spokes="3"/>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988840"/>
            <a:ext cx="7772400" cy="1010543"/>
          </a:xfrm>
        </p:spPr>
        <p:txBody>
          <a:bodyPr>
            <a:normAutofit fontScale="90000"/>
          </a:bodyPr>
          <a:lstStyle/>
          <a:p>
            <a:r>
              <a:rPr lang="es-PA" dirty="0" smtClean="0"/>
              <a:t>Universidad Tecnológica oteima</a:t>
            </a:r>
            <a:endParaRPr lang="es-PA" dirty="0"/>
          </a:p>
        </p:txBody>
      </p:sp>
      <p:sp>
        <p:nvSpPr>
          <p:cNvPr id="3" name="2 Subtítulo"/>
          <p:cNvSpPr>
            <a:spLocks noGrp="1"/>
          </p:cNvSpPr>
          <p:nvPr>
            <p:ph type="subTitle" idx="1"/>
          </p:nvPr>
        </p:nvSpPr>
        <p:spPr>
          <a:xfrm>
            <a:off x="1187624" y="2996952"/>
            <a:ext cx="6400800" cy="982960"/>
          </a:xfrm>
        </p:spPr>
        <p:txBody>
          <a:bodyPr>
            <a:normAutofit/>
          </a:bodyPr>
          <a:lstStyle/>
          <a:p>
            <a:r>
              <a:rPr lang="es-PA" dirty="0" smtClean="0"/>
              <a:t>Curso: TUTORIA EN ENTORNOS VIRTUALES DE APRENDIZAJES</a:t>
            </a:r>
            <a:endParaRPr lang="es-PA" dirty="0"/>
          </a:p>
        </p:txBody>
      </p:sp>
      <p:sp>
        <p:nvSpPr>
          <p:cNvPr id="4" name="3 CuadroTexto"/>
          <p:cNvSpPr txBox="1"/>
          <p:nvPr/>
        </p:nvSpPr>
        <p:spPr>
          <a:xfrm>
            <a:off x="3563888" y="5229200"/>
            <a:ext cx="4580012" cy="369332"/>
          </a:xfrm>
          <a:prstGeom prst="rect">
            <a:avLst/>
          </a:prstGeom>
          <a:noFill/>
        </p:spPr>
        <p:txBody>
          <a:bodyPr wrap="square" rtlCol="0">
            <a:spAutoFit/>
          </a:bodyPr>
          <a:lstStyle/>
          <a:p>
            <a:r>
              <a:rPr lang="es-PA" dirty="0" smtClean="0"/>
              <a:t>FACILITADORA: SARAH FERGUSON</a:t>
            </a:r>
            <a:endParaRPr lang="es-PA" dirty="0"/>
          </a:p>
        </p:txBody>
      </p:sp>
      <p:sp>
        <p:nvSpPr>
          <p:cNvPr id="5" name="4 CuadroTexto"/>
          <p:cNvSpPr txBox="1"/>
          <p:nvPr/>
        </p:nvSpPr>
        <p:spPr>
          <a:xfrm>
            <a:off x="3707904" y="5786454"/>
            <a:ext cx="4150244" cy="378850"/>
          </a:xfrm>
          <a:prstGeom prst="rect">
            <a:avLst/>
          </a:prstGeom>
          <a:noFill/>
        </p:spPr>
        <p:txBody>
          <a:bodyPr wrap="square" rtlCol="0">
            <a:spAutoFit/>
          </a:bodyPr>
          <a:lstStyle/>
          <a:p>
            <a:r>
              <a:rPr lang="es-PA" dirty="0" smtClean="0"/>
              <a:t>Elaborada por: Alcibiades Uribe</a:t>
            </a:r>
            <a:endParaRPr lang="es-PA" dirty="0"/>
          </a:p>
        </p:txBody>
      </p:sp>
      <p:pic>
        <p:nvPicPr>
          <p:cNvPr id="6" name="5 Imagen" descr="logo_oteima[1].jpg"/>
          <p:cNvPicPr>
            <a:picLocks noChangeAspect="1"/>
          </p:cNvPicPr>
          <p:nvPr/>
        </p:nvPicPr>
        <p:blipFill>
          <a:blip r:embed="rId2" cstate="print"/>
          <a:stretch>
            <a:fillRect/>
          </a:stretch>
        </p:blipFill>
        <p:spPr>
          <a:xfrm>
            <a:off x="6754602" y="548680"/>
            <a:ext cx="1013581" cy="1152128"/>
          </a:xfrm>
          <a:prstGeom prst="rect">
            <a:avLst/>
          </a:prstGeom>
        </p:spPr>
      </p:pic>
      <p:sp>
        <p:nvSpPr>
          <p:cNvPr id="7" name="6 CuadroTexto"/>
          <p:cNvSpPr txBox="1"/>
          <p:nvPr/>
        </p:nvSpPr>
        <p:spPr>
          <a:xfrm>
            <a:off x="1259632" y="4149080"/>
            <a:ext cx="6336704" cy="584775"/>
          </a:xfrm>
          <a:prstGeom prst="rect">
            <a:avLst/>
          </a:prstGeom>
          <a:noFill/>
        </p:spPr>
        <p:txBody>
          <a:bodyPr wrap="square" rtlCol="0">
            <a:spAutoFit/>
          </a:bodyPr>
          <a:lstStyle/>
          <a:p>
            <a:r>
              <a:rPr lang="es-ES" sz="3200" dirty="0" smtClean="0"/>
              <a:t>Informe del Chat y Foro</a:t>
            </a:r>
            <a:endParaRPr lang="es-ES" sz="3200" dirty="0"/>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3">
                                            <p:txEl>
                                              <p:pRg st="0" end="0"/>
                                            </p:txEl>
                                          </p:spTgt>
                                        </p:tgtEl>
                                      </p:cBhvr>
                                    </p:animEffect>
                                  </p:childTnLst>
                                </p:cTn>
                              </p:par>
                              <p:par>
                                <p:cTn id="19" presetID="54" presetClass="entr" presetSubtype="0" accel="10000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strVal val="#ppt_w*0.05"/>
                                          </p:val>
                                        </p:tav>
                                        <p:tav tm="100000">
                                          <p:val>
                                            <p:strVal val="#ppt_w"/>
                                          </p:val>
                                        </p:tav>
                                      </p:tavLst>
                                    </p:anim>
                                    <p:anim calcmode="lin" valueType="num">
                                      <p:cBhvr>
                                        <p:cTn id="22" dur="500" fill="hold"/>
                                        <p:tgtEl>
                                          <p:spTgt spid="7"/>
                                        </p:tgtEl>
                                        <p:attrNameLst>
                                          <p:attrName>ppt_h</p:attrName>
                                        </p:attrNameLst>
                                      </p:cBhvr>
                                      <p:tavLst>
                                        <p:tav tm="0">
                                          <p:val>
                                            <p:strVal val="#ppt_h"/>
                                          </p:val>
                                        </p:tav>
                                        <p:tav tm="100000">
                                          <p:val>
                                            <p:strVal val="#ppt_h"/>
                                          </p:val>
                                        </p:tav>
                                      </p:tavLst>
                                    </p:anim>
                                    <p:anim calcmode="lin" valueType="num">
                                      <p:cBhvr>
                                        <p:cTn id="23" dur="500" fill="hold"/>
                                        <p:tgtEl>
                                          <p:spTgt spid="7"/>
                                        </p:tgtEl>
                                        <p:attrNameLst>
                                          <p:attrName>ppt_x</p:attrName>
                                        </p:attrNameLst>
                                      </p:cBhvr>
                                      <p:tavLst>
                                        <p:tav tm="0">
                                          <p:val>
                                            <p:strVal val="#ppt_x-.2"/>
                                          </p:val>
                                        </p:tav>
                                        <p:tav tm="100000">
                                          <p:val>
                                            <p:strVal val="#ppt_x"/>
                                          </p:val>
                                        </p:tav>
                                      </p:tavLst>
                                    </p:anim>
                                    <p:anim calcmode="lin" valueType="num">
                                      <p:cBhvr>
                                        <p:cTn id="24" dur="500" fill="hold"/>
                                        <p:tgtEl>
                                          <p:spTgt spid="7"/>
                                        </p:tgtEl>
                                        <p:attrNameLst>
                                          <p:attrName>ppt_y</p:attrName>
                                        </p:attrNameLst>
                                      </p:cBhvr>
                                      <p:tavLst>
                                        <p:tav tm="0">
                                          <p:val>
                                            <p:strVal val="#ppt_y"/>
                                          </p:val>
                                        </p:tav>
                                        <p:tav tm="100000">
                                          <p:val>
                                            <p:strVal val="#ppt_y"/>
                                          </p:val>
                                        </p:tav>
                                      </p:tavLst>
                                    </p:anim>
                                    <p:animEffect transition="in" filter="fade">
                                      <p:cBhvr>
                                        <p:cTn id="25" dur="500"/>
                                        <p:tgtEl>
                                          <p:spTgt spid="7"/>
                                        </p:tgtEl>
                                      </p:cBhvr>
                                    </p:animEffect>
                                  </p:childTnLst>
                                </p:cTn>
                              </p:par>
                              <p:par>
                                <p:cTn id="26" presetID="54" presetClass="entr" presetSubtype="0" accel="10000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strVal val="#ppt_w*0.05"/>
                                          </p:val>
                                        </p:tav>
                                        <p:tav tm="100000">
                                          <p:val>
                                            <p:strVal val="#ppt_w"/>
                                          </p:val>
                                        </p:tav>
                                      </p:tavLst>
                                    </p:anim>
                                    <p:anim calcmode="lin" valueType="num">
                                      <p:cBhvr>
                                        <p:cTn id="29" dur="500" fill="hold"/>
                                        <p:tgtEl>
                                          <p:spTgt spid="4"/>
                                        </p:tgtEl>
                                        <p:attrNameLst>
                                          <p:attrName>ppt_h</p:attrName>
                                        </p:attrNameLst>
                                      </p:cBhvr>
                                      <p:tavLst>
                                        <p:tav tm="0">
                                          <p:val>
                                            <p:strVal val="#ppt_h"/>
                                          </p:val>
                                        </p:tav>
                                        <p:tav tm="100000">
                                          <p:val>
                                            <p:strVal val="#ppt_h"/>
                                          </p:val>
                                        </p:tav>
                                      </p:tavLst>
                                    </p:anim>
                                    <p:anim calcmode="lin" valueType="num">
                                      <p:cBhvr>
                                        <p:cTn id="30" dur="500" fill="hold"/>
                                        <p:tgtEl>
                                          <p:spTgt spid="4"/>
                                        </p:tgtEl>
                                        <p:attrNameLst>
                                          <p:attrName>ppt_x</p:attrName>
                                        </p:attrNameLst>
                                      </p:cBhvr>
                                      <p:tavLst>
                                        <p:tav tm="0">
                                          <p:val>
                                            <p:strVal val="#ppt_x-.2"/>
                                          </p:val>
                                        </p:tav>
                                        <p:tav tm="100000">
                                          <p:val>
                                            <p:strVal val="#ppt_x"/>
                                          </p:val>
                                        </p:tav>
                                      </p:tavLst>
                                    </p:anim>
                                    <p:anim calcmode="lin" valueType="num">
                                      <p:cBhvr>
                                        <p:cTn id="31" dur="500" fill="hold"/>
                                        <p:tgtEl>
                                          <p:spTgt spid="4"/>
                                        </p:tgtEl>
                                        <p:attrNameLst>
                                          <p:attrName>ppt_y</p:attrName>
                                        </p:attrNameLst>
                                      </p:cBhvr>
                                      <p:tavLst>
                                        <p:tav tm="0">
                                          <p:val>
                                            <p:strVal val="#ppt_y"/>
                                          </p:val>
                                        </p:tav>
                                        <p:tav tm="100000">
                                          <p:val>
                                            <p:strVal val="#ppt_y"/>
                                          </p:val>
                                        </p:tav>
                                      </p:tavLst>
                                    </p:anim>
                                    <p:animEffect transition="in" filter="fade">
                                      <p:cBhvr>
                                        <p:cTn id="32" dur="500"/>
                                        <p:tgtEl>
                                          <p:spTgt spid="4"/>
                                        </p:tgtEl>
                                      </p:cBhvr>
                                    </p:animEffect>
                                  </p:childTnLst>
                                </p:cTn>
                              </p:par>
                              <p:par>
                                <p:cTn id="33" presetID="54" presetClass="entr" presetSubtype="0" accel="10000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strVal val="#ppt_w*0.05"/>
                                          </p:val>
                                        </p:tav>
                                        <p:tav tm="100000">
                                          <p:val>
                                            <p:strVal val="#ppt_w"/>
                                          </p:val>
                                        </p:tav>
                                      </p:tavLst>
                                    </p:anim>
                                    <p:anim calcmode="lin" valueType="num">
                                      <p:cBhvr>
                                        <p:cTn id="36" dur="500" fill="hold"/>
                                        <p:tgtEl>
                                          <p:spTgt spid="5"/>
                                        </p:tgtEl>
                                        <p:attrNameLst>
                                          <p:attrName>ppt_h</p:attrName>
                                        </p:attrNameLst>
                                      </p:cBhvr>
                                      <p:tavLst>
                                        <p:tav tm="0">
                                          <p:val>
                                            <p:strVal val="#ppt_h"/>
                                          </p:val>
                                        </p:tav>
                                        <p:tav tm="100000">
                                          <p:val>
                                            <p:strVal val="#ppt_h"/>
                                          </p:val>
                                        </p:tav>
                                      </p:tavLst>
                                    </p:anim>
                                    <p:anim calcmode="lin" valueType="num">
                                      <p:cBhvr>
                                        <p:cTn id="37" dur="500" fill="hold"/>
                                        <p:tgtEl>
                                          <p:spTgt spid="5"/>
                                        </p:tgtEl>
                                        <p:attrNameLst>
                                          <p:attrName>ppt_x</p:attrName>
                                        </p:attrNameLst>
                                      </p:cBhvr>
                                      <p:tavLst>
                                        <p:tav tm="0">
                                          <p:val>
                                            <p:strVal val="#ppt_x-.2"/>
                                          </p:val>
                                        </p:tav>
                                        <p:tav tm="100000">
                                          <p:val>
                                            <p:strVal val="#ppt_x"/>
                                          </p:val>
                                        </p:tav>
                                      </p:tavLst>
                                    </p:anim>
                                    <p:anim calcmode="lin" valueType="num">
                                      <p:cBhvr>
                                        <p:cTn id="38" dur="500" fill="hold"/>
                                        <p:tgtEl>
                                          <p:spTgt spid="5"/>
                                        </p:tgtEl>
                                        <p:attrNameLst>
                                          <p:attrName>ppt_y</p:attrName>
                                        </p:attrNameLst>
                                      </p:cBhvr>
                                      <p:tavLst>
                                        <p:tav tm="0">
                                          <p:val>
                                            <p:strVal val="#ppt_y"/>
                                          </p:val>
                                        </p:tav>
                                        <p:tav tm="100000">
                                          <p:val>
                                            <p:strVal val="#ppt_y"/>
                                          </p:val>
                                        </p:tav>
                                      </p:tavLst>
                                    </p:anim>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5"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7" dur="1000" fill="hold"/>
                                        <p:tgtEl>
                                          <p:spTgt spid="6"/>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32656"/>
            <a:ext cx="8183880" cy="1051560"/>
          </a:xfrm>
        </p:spPr>
        <p:txBody>
          <a:bodyPr/>
          <a:lstStyle/>
          <a:p>
            <a:r>
              <a:rPr lang="es-ES" dirty="0" smtClean="0"/>
              <a:t>EVALUACIÓN CUALITATIVA</a:t>
            </a:r>
            <a:endParaRPr lang="es-ES" dirty="0"/>
          </a:p>
        </p:txBody>
      </p:sp>
      <p:sp>
        <p:nvSpPr>
          <p:cNvPr id="4" name="3 Marcador de contenido"/>
          <p:cNvSpPr>
            <a:spLocks noGrp="1"/>
          </p:cNvSpPr>
          <p:nvPr>
            <p:ph sz="half" idx="1"/>
          </p:nvPr>
        </p:nvSpPr>
        <p:spPr>
          <a:xfrm>
            <a:off x="539552" y="1628800"/>
            <a:ext cx="3931920" cy="4389120"/>
          </a:xfrm>
        </p:spPr>
        <p:txBody>
          <a:bodyPr>
            <a:normAutofit fontScale="92500" lnSpcReduction="20000"/>
          </a:bodyPr>
          <a:lstStyle/>
          <a:p>
            <a:pPr>
              <a:buNone/>
            </a:pPr>
            <a:r>
              <a:rPr lang="es-ES" sz="3600" dirty="0" smtClean="0"/>
              <a:t>Puntos Favorables</a:t>
            </a:r>
          </a:p>
          <a:p>
            <a:pPr>
              <a:buFont typeface="Wingdings" pitchFamily="2" charset="2"/>
              <a:buChar char="ü"/>
            </a:pPr>
            <a:r>
              <a:rPr lang="es-ES" sz="3600" dirty="0" smtClean="0"/>
              <a:t>Participación activa</a:t>
            </a:r>
          </a:p>
          <a:p>
            <a:pPr>
              <a:buFont typeface="Wingdings" pitchFamily="2" charset="2"/>
              <a:buChar char="ü"/>
            </a:pPr>
            <a:r>
              <a:rPr lang="es-ES" sz="3600" dirty="0" smtClean="0"/>
              <a:t>Dominio del tema</a:t>
            </a:r>
          </a:p>
          <a:p>
            <a:pPr>
              <a:buFont typeface="Wingdings" pitchFamily="2" charset="2"/>
              <a:buChar char="ü"/>
            </a:pPr>
            <a:r>
              <a:rPr lang="es-ES" sz="3600" dirty="0" smtClean="0"/>
              <a:t>Respeto y cordialidad</a:t>
            </a:r>
          </a:p>
          <a:p>
            <a:pPr>
              <a:buFont typeface="Wingdings" pitchFamily="2" charset="2"/>
              <a:buChar char="ü"/>
            </a:pPr>
            <a:r>
              <a:rPr lang="es-ES" sz="3600" dirty="0" smtClean="0"/>
              <a:t>Feed back pertinente</a:t>
            </a:r>
          </a:p>
          <a:p>
            <a:pPr>
              <a:buFont typeface="Wingdings" pitchFamily="2" charset="2"/>
              <a:buChar char="ü"/>
            </a:pPr>
            <a:endParaRPr lang="es-ES" dirty="0" smtClean="0"/>
          </a:p>
          <a:p>
            <a:endParaRPr lang="es-ES" dirty="0"/>
          </a:p>
        </p:txBody>
      </p:sp>
      <p:sp>
        <p:nvSpPr>
          <p:cNvPr id="5" name="4 Marcador de contenido"/>
          <p:cNvSpPr>
            <a:spLocks noGrp="1"/>
          </p:cNvSpPr>
          <p:nvPr>
            <p:ph sz="half" idx="2"/>
          </p:nvPr>
        </p:nvSpPr>
        <p:spPr>
          <a:xfrm>
            <a:off x="4499992" y="1772816"/>
            <a:ext cx="3931920" cy="4389120"/>
          </a:xfrm>
        </p:spPr>
        <p:txBody>
          <a:bodyPr>
            <a:normAutofit fontScale="92500" lnSpcReduction="20000"/>
          </a:bodyPr>
          <a:lstStyle/>
          <a:p>
            <a:pPr>
              <a:buNone/>
            </a:pPr>
            <a:r>
              <a:rPr lang="es-ES" sz="3600" dirty="0" smtClean="0"/>
              <a:t>Puntos por mejorar</a:t>
            </a:r>
          </a:p>
          <a:p>
            <a:pPr>
              <a:buFont typeface="Wingdings" pitchFamily="2" charset="2"/>
              <a:buChar char="ü"/>
            </a:pPr>
            <a:r>
              <a:rPr lang="es-ES" sz="3600" dirty="0" smtClean="0"/>
              <a:t>Puntualidad</a:t>
            </a:r>
          </a:p>
          <a:p>
            <a:pPr>
              <a:buFont typeface="Wingdings" pitchFamily="2" charset="2"/>
              <a:buChar char="ü"/>
            </a:pPr>
            <a:r>
              <a:rPr lang="es-ES" sz="3600" dirty="0" smtClean="0"/>
              <a:t>Ortografía</a:t>
            </a:r>
          </a:p>
          <a:p>
            <a:pPr>
              <a:buFont typeface="Wingdings" pitchFamily="2" charset="2"/>
              <a:buChar char="ü"/>
            </a:pPr>
            <a:r>
              <a:rPr lang="es-ES" sz="3600" dirty="0" smtClean="0"/>
              <a:t>Manejo del tiempo en las intervenciones</a:t>
            </a:r>
          </a:p>
          <a:p>
            <a:pPr>
              <a:buNone/>
            </a:pPr>
            <a:endParaRPr lang="es-ES" sz="3600" dirty="0"/>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1000"/>
                                        <p:tgtEl>
                                          <p:spTgt spid="4">
                                            <p:txEl>
                                              <p:pRg st="2" end="2"/>
                                            </p:txEl>
                                          </p:spTgt>
                                        </p:tgtEl>
                                      </p:cBhvr>
                                    </p:animEffect>
                                    <p:anim calcmode="lin" valueType="num">
                                      <p:cBhvr>
                                        <p:cTn id="3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1000"/>
                                        <p:tgtEl>
                                          <p:spTgt spid="4">
                                            <p:txEl>
                                              <p:pRg st="3" end="3"/>
                                            </p:txEl>
                                          </p:spTgt>
                                        </p:tgtEl>
                                      </p:cBhvr>
                                    </p:animEffect>
                                    <p:anim calcmode="lin" valueType="num">
                                      <p:cBhvr>
                                        <p:cTn id="3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1000"/>
                                        <p:tgtEl>
                                          <p:spTgt spid="4">
                                            <p:txEl>
                                              <p:pRg st="4" end="4"/>
                                            </p:txEl>
                                          </p:spTgt>
                                        </p:tgtEl>
                                      </p:cBhvr>
                                    </p:animEffect>
                                    <p:anim calcmode="lin" valueType="num">
                                      <p:cBhvr>
                                        <p:cTn id="4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5">
                                            <p:txEl>
                                              <p:pRg st="0" end="0"/>
                                            </p:txEl>
                                          </p:spTgt>
                                        </p:tgtEl>
                                        <p:attrNameLst>
                                          <p:attrName>style.visibility</p:attrName>
                                        </p:attrNameLst>
                                      </p:cBhvr>
                                      <p:to>
                                        <p:strVal val="visible"/>
                                      </p:to>
                                    </p:set>
                                    <p:animEffect transition="in" filter="fade">
                                      <p:cBhvr>
                                        <p:cTn id="51" dur="1000"/>
                                        <p:tgtEl>
                                          <p:spTgt spid="5">
                                            <p:txEl>
                                              <p:pRg st="0" end="0"/>
                                            </p:txEl>
                                          </p:spTgt>
                                        </p:tgtEl>
                                      </p:cBhvr>
                                    </p:animEffect>
                                    <p:anim calcmode="lin" valueType="num">
                                      <p:cBhvr>
                                        <p:cTn id="5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5">
                                            <p:txEl>
                                              <p:pRg st="1" end="1"/>
                                            </p:txEl>
                                          </p:spTgt>
                                        </p:tgtEl>
                                        <p:attrNameLst>
                                          <p:attrName>style.visibility</p:attrName>
                                        </p:attrNameLst>
                                      </p:cBhvr>
                                      <p:to>
                                        <p:strVal val="visible"/>
                                      </p:to>
                                    </p:set>
                                    <p:animEffect transition="in" filter="fade">
                                      <p:cBhvr>
                                        <p:cTn id="58" dur="1000"/>
                                        <p:tgtEl>
                                          <p:spTgt spid="5">
                                            <p:txEl>
                                              <p:pRg st="1" end="1"/>
                                            </p:txEl>
                                          </p:spTgt>
                                        </p:tgtEl>
                                      </p:cBhvr>
                                    </p:animEffect>
                                    <p:anim calcmode="lin" valueType="num">
                                      <p:cBhvr>
                                        <p:cTn id="5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6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7" presetClass="entr" presetSubtype="0" fill="hold" grpId="0" nodeType="clickEffect">
                                  <p:stCondLst>
                                    <p:cond delay="0"/>
                                  </p:stCondLst>
                                  <p:childTnLst>
                                    <p:set>
                                      <p:cBhvr>
                                        <p:cTn id="64" dur="1" fill="hold">
                                          <p:stCondLst>
                                            <p:cond delay="0"/>
                                          </p:stCondLst>
                                        </p:cTn>
                                        <p:tgtEl>
                                          <p:spTgt spid="5">
                                            <p:txEl>
                                              <p:pRg st="2" end="2"/>
                                            </p:txEl>
                                          </p:spTgt>
                                        </p:tgtEl>
                                        <p:attrNameLst>
                                          <p:attrName>style.visibility</p:attrName>
                                        </p:attrNameLst>
                                      </p:cBhvr>
                                      <p:to>
                                        <p:strVal val="visible"/>
                                      </p:to>
                                    </p:set>
                                    <p:animEffect transition="in" filter="fade">
                                      <p:cBhvr>
                                        <p:cTn id="65" dur="1000"/>
                                        <p:tgtEl>
                                          <p:spTgt spid="5">
                                            <p:txEl>
                                              <p:pRg st="2" end="2"/>
                                            </p:txEl>
                                          </p:spTgt>
                                        </p:tgtEl>
                                      </p:cBhvr>
                                    </p:animEffect>
                                    <p:anim calcmode="lin" valueType="num">
                                      <p:cBhvr>
                                        <p:cTn id="6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6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5">
                                            <p:txEl>
                                              <p:pRg st="3" end="3"/>
                                            </p:txEl>
                                          </p:spTgt>
                                        </p:tgtEl>
                                        <p:attrNameLst>
                                          <p:attrName>style.visibility</p:attrName>
                                        </p:attrNameLst>
                                      </p:cBhvr>
                                      <p:to>
                                        <p:strVal val="visible"/>
                                      </p:to>
                                    </p:set>
                                    <p:animEffect transition="in" filter="fade">
                                      <p:cBhvr>
                                        <p:cTn id="72" dur="1000"/>
                                        <p:tgtEl>
                                          <p:spTgt spid="5">
                                            <p:txEl>
                                              <p:pRg st="3" end="3"/>
                                            </p:txEl>
                                          </p:spTgt>
                                        </p:tgtEl>
                                      </p:cBhvr>
                                    </p:animEffect>
                                    <p:anim calcmode="lin" valueType="num">
                                      <p:cBhvr>
                                        <p:cTn id="7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7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9525">
            <a:noFill/>
            <a:miter lim="800000"/>
            <a:headEnd/>
            <a:tailEnd/>
          </a:ln>
        </p:spPr>
      </p:pic>
      <p:sp>
        <p:nvSpPr>
          <p:cNvPr id="3" name="2 Llamada rectangular"/>
          <p:cNvSpPr/>
          <p:nvPr/>
        </p:nvSpPr>
        <p:spPr>
          <a:xfrm>
            <a:off x="5436096" y="2852936"/>
            <a:ext cx="3096344" cy="2088232"/>
          </a:xfrm>
          <a:prstGeom prst="wedge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t>El foro nos permite enviar una respuesta más elaborada, hay mayor maduración de los mensajes</a:t>
            </a:r>
            <a:endParaRPr lang="es-ES" dirty="0"/>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strVal val="#ppt_w*0.05"/>
                                          </p:val>
                                        </p:tav>
                                        <p:tav tm="100000">
                                          <p:val>
                                            <p:strVal val="#ppt_w"/>
                                          </p:val>
                                        </p:tav>
                                      </p:tavLst>
                                    </p:anim>
                                    <p:anim calcmode="lin" valueType="num">
                                      <p:cBhvr>
                                        <p:cTn id="8" dur="500" fill="hold"/>
                                        <p:tgtEl>
                                          <p:spTgt spid="2050"/>
                                        </p:tgtEl>
                                        <p:attrNameLst>
                                          <p:attrName>ppt_h</p:attrName>
                                        </p:attrNameLst>
                                      </p:cBhvr>
                                      <p:tavLst>
                                        <p:tav tm="0">
                                          <p:val>
                                            <p:strVal val="#ppt_h"/>
                                          </p:val>
                                        </p:tav>
                                        <p:tav tm="100000">
                                          <p:val>
                                            <p:strVal val="#ppt_h"/>
                                          </p:val>
                                        </p:tav>
                                      </p:tavLst>
                                    </p:anim>
                                    <p:anim calcmode="lin" valueType="num">
                                      <p:cBhvr>
                                        <p:cTn id="9" dur="500" fill="hold"/>
                                        <p:tgtEl>
                                          <p:spTgt spid="2050"/>
                                        </p:tgtEl>
                                        <p:attrNameLst>
                                          <p:attrName>ppt_x</p:attrName>
                                        </p:attrNameLst>
                                      </p:cBhvr>
                                      <p:tavLst>
                                        <p:tav tm="0">
                                          <p:val>
                                            <p:strVal val="#ppt_x-.2"/>
                                          </p:val>
                                        </p:tav>
                                        <p:tav tm="100000">
                                          <p:val>
                                            <p:strVal val="#ppt_x"/>
                                          </p:val>
                                        </p:tav>
                                      </p:tavLst>
                                    </p:anim>
                                    <p:anim calcmode="lin" valueType="num">
                                      <p:cBhvr>
                                        <p:cTn id="10" dur="500" fill="hold"/>
                                        <p:tgtEl>
                                          <p:spTgt spid="2050"/>
                                        </p:tgtEl>
                                        <p:attrNameLst>
                                          <p:attrName>ppt_y</p:attrName>
                                        </p:attrNameLst>
                                      </p:cBhvr>
                                      <p:tavLst>
                                        <p:tav tm="0">
                                          <p:val>
                                            <p:strVal val="#ppt_y"/>
                                          </p:val>
                                        </p:tav>
                                        <p:tav tm="100000">
                                          <p:val>
                                            <p:strVal val="#ppt_y"/>
                                          </p:val>
                                        </p:tav>
                                      </p:tavLst>
                                    </p:anim>
                                    <p:animEffect transition="in" filter="fade">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683568" y="228600"/>
            <a:ext cx="8003232" cy="680120"/>
          </a:xfrm>
        </p:spPr>
        <p:txBody>
          <a:bodyPr/>
          <a:lstStyle/>
          <a:p>
            <a:r>
              <a:rPr lang="es-ES" dirty="0" smtClean="0"/>
              <a:t>CONCLUSIONES</a:t>
            </a:r>
            <a:endParaRPr lang="es-ES" dirty="0"/>
          </a:p>
        </p:txBody>
      </p:sp>
      <p:sp>
        <p:nvSpPr>
          <p:cNvPr id="6" name="5 CuadroTexto"/>
          <p:cNvSpPr txBox="1"/>
          <p:nvPr/>
        </p:nvSpPr>
        <p:spPr>
          <a:xfrm>
            <a:off x="467544" y="908720"/>
            <a:ext cx="8208912" cy="6278642"/>
          </a:xfrm>
          <a:prstGeom prst="rect">
            <a:avLst/>
          </a:prstGeom>
          <a:noFill/>
        </p:spPr>
        <p:txBody>
          <a:bodyPr wrap="square" rtlCol="0">
            <a:spAutoFit/>
          </a:bodyPr>
          <a:lstStyle/>
          <a:p>
            <a:pPr>
              <a:buBlip>
                <a:blip r:embed="rId2"/>
              </a:buBlip>
            </a:pPr>
            <a:r>
              <a:rPr lang="es-ES" dirty="0" smtClean="0"/>
              <a:t>Ser tutor virtual requiere cualidades humanas ante todo.</a:t>
            </a:r>
          </a:p>
          <a:p>
            <a:endParaRPr lang="es-ES" dirty="0" smtClean="0"/>
          </a:p>
          <a:p>
            <a:pPr>
              <a:buBlip>
                <a:blip r:embed="rId2"/>
              </a:buBlip>
            </a:pPr>
            <a:r>
              <a:rPr lang="es-ES" dirty="0" smtClean="0"/>
              <a:t>El chat por su carácter sincrónico requiere una adecuada planificación; debemos establecerlos considerando los horarios  y la posibilidad de acceso  a la plataforma.</a:t>
            </a:r>
          </a:p>
          <a:p>
            <a:endParaRPr lang="es-ES" dirty="0" smtClean="0"/>
          </a:p>
          <a:p>
            <a:pPr>
              <a:buBlip>
                <a:blip r:embed="rId2"/>
              </a:buBlip>
            </a:pPr>
            <a:r>
              <a:rPr lang="es-ES" dirty="0" smtClean="0"/>
              <a:t>El chat puede utilizarse como recurso para introducir una temática motivo de un debate en un foro futuro.</a:t>
            </a:r>
          </a:p>
          <a:p>
            <a:endParaRPr lang="es-ES" dirty="0" smtClean="0"/>
          </a:p>
          <a:p>
            <a:pPr>
              <a:buBlip>
                <a:blip r:embed="rId2"/>
              </a:buBlip>
            </a:pPr>
            <a:r>
              <a:rPr lang="es-ES" dirty="0" smtClean="0"/>
              <a:t>El foro a diferencia del chat permite  una mayor maduración de los mensajes que posibilitan mejorar el feedback.</a:t>
            </a:r>
          </a:p>
          <a:p>
            <a:endParaRPr lang="es-ES" dirty="0" smtClean="0"/>
          </a:p>
          <a:p>
            <a:pPr>
              <a:buBlip>
                <a:blip r:embed="rId2"/>
              </a:buBlip>
            </a:pPr>
            <a:r>
              <a:rPr lang="es-ES" dirty="0" smtClean="0"/>
              <a:t>El foro permite el trabajo colaborativo, ya que los participantes pueden intercambiar información y </a:t>
            </a:r>
            <a:r>
              <a:rPr lang="es-ES" smtClean="0"/>
              <a:t>proponer  nuevas </a:t>
            </a:r>
            <a:r>
              <a:rPr lang="es-ES" dirty="0" smtClean="0"/>
              <a:t>vías de solución a los problemas que pudiesen surgir.</a:t>
            </a:r>
          </a:p>
          <a:p>
            <a:endParaRPr lang="es-ES" dirty="0" smtClean="0"/>
          </a:p>
          <a:p>
            <a:pPr>
              <a:buBlip>
                <a:blip r:embed="rId2"/>
              </a:buBlip>
            </a:pPr>
            <a:r>
              <a:rPr lang="es-ES" dirty="0" smtClean="0"/>
              <a:t>El tutor en su rol de moderador debe procurar que las intervenciones se ajusten al objetivo propuesto  y reorientar la discusión si es necesario;  haciéndolo con sutileza y dejando cierta libertad a nuevas propuestas u opiniones.</a:t>
            </a:r>
          </a:p>
          <a:p>
            <a:pPr>
              <a:buBlip>
                <a:blip r:embed="rId2"/>
              </a:buBlip>
            </a:pPr>
            <a:endParaRPr lang="es-ES" sz="2400" dirty="0" smtClean="0"/>
          </a:p>
          <a:p>
            <a:endParaRPr lang="es-ES" dirty="0"/>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Scale>
                                      <p:cBhvr>
                                        <p:cTn id="7"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xEl>
                                              <p:pRg st="0" end="0"/>
                                            </p:txEl>
                                          </p:spTgt>
                                        </p:tgtEl>
                                        <p:attrNameLst>
                                          <p:attrName>ppt_x</p:attrName>
                                          <p:attrName>ppt_y</p:attrName>
                                        </p:attrNameLst>
                                      </p:cBhvr>
                                    </p:animMotion>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Scale>
                                      <p:cBhvr>
                                        <p:cTn id="14" dur="1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
                                            <p:txEl>
                                              <p:pRg st="2" end="2"/>
                                            </p:txEl>
                                          </p:spTgt>
                                        </p:tgtEl>
                                        <p:attrNameLst>
                                          <p:attrName>ppt_x</p:attrName>
                                          <p:attrName>ppt_y</p:attrName>
                                        </p:attrNameLst>
                                      </p:cBhvr>
                                    </p:animMotion>
                                    <p:animEffect transition="in" filter="fade">
                                      <p:cBhvr>
                                        <p:cTn id="16" dur="10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Scale>
                                      <p:cBhvr>
                                        <p:cTn id="21" dur="1000" decel="50000" fill="hold">
                                          <p:stCondLst>
                                            <p:cond delay="0"/>
                                          </p:stCondLst>
                                        </p:cTn>
                                        <p:tgtEl>
                                          <p:spTgt spid="6">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xEl>
                                              <p:pRg st="4" end="4"/>
                                            </p:txEl>
                                          </p:spTgt>
                                        </p:tgtEl>
                                        <p:attrNameLst>
                                          <p:attrName>ppt_x</p:attrName>
                                          <p:attrName>ppt_y</p:attrName>
                                        </p:attrNameLst>
                                      </p:cBhvr>
                                    </p:animMotion>
                                    <p:animEffect transition="in" filter="fade">
                                      <p:cBhvr>
                                        <p:cTn id="23" dur="1000"/>
                                        <p:tgtEl>
                                          <p:spTgt spid="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Scale>
                                      <p:cBhvr>
                                        <p:cTn id="28" dur="1000" decel="50000" fill="hold">
                                          <p:stCondLst>
                                            <p:cond delay="0"/>
                                          </p:stCondLst>
                                        </p:cTn>
                                        <p:tgtEl>
                                          <p:spTgt spid="6">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6">
                                            <p:txEl>
                                              <p:pRg st="6" end="6"/>
                                            </p:txEl>
                                          </p:spTgt>
                                        </p:tgtEl>
                                        <p:attrNameLst>
                                          <p:attrName>ppt_x</p:attrName>
                                          <p:attrName>ppt_y</p:attrName>
                                        </p:attrNameLst>
                                      </p:cBhvr>
                                    </p:animMotion>
                                    <p:animEffect transition="in" filter="fade">
                                      <p:cBhvr>
                                        <p:cTn id="30" dur="1000"/>
                                        <p:tgtEl>
                                          <p:spTgt spid="6">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Scale>
                                      <p:cBhvr>
                                        <p:cTn id="35" dur="1000" decel="50000" fill="hold">
                                          <p:stCondLst>
                                            <p:cond delay="0"/>
                                          </p:stCondLst>
                                        </p:cTn>
                                        <p:tgtEl>
                                          <p:spTgt spid="6">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6">
                                            <p:txEl>
                                              <p:pRg st="8" end="8"/>
                                            </p:txEl>
                                          </p:spTgt>
                                        </p:tgtEl>
                                        <p:attrNameLst>
                                          <p:attrName>ppt_x</p:attrName>
                                          <p:attrName>ppt_y</p:attrName>
                                        </p:attrNameLst>
                                      </p:cBhvr>
                                    </p:animMotion>
                                    <p:animEffect transition="in" filter="fade">
                                      <p:cBhvr>
                                        <p:cTn id="37" dur="1000"/>
                                        <p:tgtEl>
                                          <p:spTgt spid="6">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6">
                                            <p:txEl>
                                              <p:pRg st="10" end="10"/>
                                            </p:txEl>
                                          </p:spTgt>
                                        </p:tgtEl>
                                        <p:attrNameLst>
                                          <p:attrName>style.visibility</p:attrName>
                                        </p:attrNameLst>
                                      </p:cBhvr>
                                      <p:to>
                                        <p:strVal val="visible"/>
                                      </p:to>
                                    </p:set>
                                    <p:animScale>
                                      <p:cBhvr>
                                        <p:cTn id="42" dur="1000" decel="50000" fill="hold">
                                          <p:stCondLst>
                                            <p:cond delay="0"/>
                                          </p:stCondLst>
                                        </p:cTn>
                                        <p:tgtEl>
                                          <p:spTgt spid="6">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6">
                                            <p:txEl>
                                              <p:pRg st="10" end="10"/>
                                            </p:txEl>
                                          </p:spTgt>
                                        </p:tgtEl>
                                        <p:attrNameLst>
                                          <p:attrName>ppt_x</p:attrName>
                                          <p:attrName>ppt_y</p:attrName>
                                        </p:attrNameLst>
                                      </p:cBhvr>
                                    </p:animMotion>
                                    <p:animEffect transition="in" filter="fade">
                                      <p:cBhvr>
                                        <p:cTn id="44" dur="1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755576" y="692696"/>
          <a:ext cx="7572428" cy="5577840"/>
        </p:xfrm>
        <a:graphic>
          <a:graphicData uri="http://schemas.openxmlformats.org/drawingml/2006/table">
            <a:tbl>
              <a:tblPr firstRow="1" bandRow="1">
                <a:tableStyleId>{5C22544A-7EE6-4342-B048-85BDC9FD1C3A}</a:tableStyleId>
              </a:tblPr>
              <a:tblGrid>
                <a:gridCol w="1285884"/>
                <a:gridCol w="6286544"/>
              </a:tblGrid>
              <a:tr h="563130">
                <a:tc>
                  <a:txBody>
                    <a:bodyPr/>
                    <a:lstStyle/>
                    <a:p>
                      <a:pPr algn="ctr"/>
                      <a:r>
                        <a:rPr lang="es-PA" sz="1200" dirty="0" smtClean="0"/>
                        <a:t>HERRAMIENTA DE COMUNICACIÓN</a:t>
                      </a:r>
                      <a:endParaRPr lang="es-PA" sz="1200" dirty="0"/>
                    </a:p>
                  </a:txBody>
                  <a:tcPr/>
                </a:tc>
                <a:tc>
                  <a:txBody>
                    <a:bodyPr/>
                    <a:lstStyle/>
                    <a:p>
                      <a:pPr algn="ctr"/>
                      <a:r>
                        <a:rPr lang="es-PA" dirty="0" smtClean="0"/>
                        <a:t>USO CORRECTO</a:t>
                      </a:r>
                      <a:endParaRPr lang="es-PA" dirty="0"/>
                    </a:p>
                  </a:txBody>
                  <a:tcPr/>
                </a:tc>
              </a:tr>
              <a:tr h="3937464">
                <a:tc>
                  <a:txBody>
                    <a:bodyPr/>
                    <a:lstStyle/>
                    <a:p>
                      <a:endParaRPr lang="es-PA" dirty="0" smtClean="0"/>
                    </a:p>
                    <a:p>
                      <a:endParaRPr lang="es-PA" dirty="0" smtClean="0"/>
                    </a:p>
                    <a:p>
                      <a:endParaRPr lang="es-PA" dirty="0" smtClean="0"/>
                    </a:p>
                    <a:p>
                      <a:endParaRPr lang="es-PA" dirty="0" smtClean="0"/>
                    </a:p>
                    <a:p>
                      <a:endParaRPr lang="es-PA" dirty="0" smtClean="0"/>
                    </a:p>
                    <a:p>
                      <a:endParaRPr lang="es-PA" dirty="0" smtClean="0"/>
                    </a:p>
                    <a:p>
                      <a:r>
                        <a:rPr lang="es-PA" dirty="0" smtClean="0"/>
                        <a:t>CHAT</a:t>
                      </a:r>
                    </a:p>
                    <a:p>
                      <a:endParaRPr lang="es-PA" dirty="0" smtClean="0"/>
                    </a:p>
                    <a:p>
                      <a:endParaRPr lang="es-PA" dirty="0" smtClean="0"/>
                    </a:p>
                    <a:p>
                      <a:endParaRPr lang="es-PA" dirty="0" smtClean="0"/>
                    </a:p>
                    <a:p>
                      <a:endParaRPr lang="es-PA" dirty="0"/>
                    </a:p>
                  </a:txBody>
                  <a:tcPr/>
                </a:tc>
                <a:tc>
                  <a:txBody>
                    <a:bodyPr/>
                    <a:lstStyle/>
                    <a:p>
                      <a:pPr>
                        <a:buFont typeface="Wingdings" pitchFamily="2" charset="2"/>
                        <a:buChar char="ü"/>
                      </a:pPr>
                      <a:r>
                        <a:rPr lang="es-PA" dirty="0" smtClean="0"/>
                        <a:t>Orientar las charlas hacia el establecimiento de un clima social</a:t>
                      </a:r>
                    </a:p>
                    <a:p>
                      <a:pPr>
                        <a:buFont typeface="Wingdings" pitchFamily="2" charset="2"/>
                        <a:buChar char="ü"/>
                      </a:pPr>
                      <a:r>
                        <a:rPr lang="es-PA" dirty="0" smtClean="0"/>
                        <a:t>Tratamiento</a:t>
                      </a:r>
                      <a:r>
                        <a:rPr lang="es-PA" baseline="0" dirty="0" smtClean="0"/>
                        <a:t> de temas de naturaleza organizativa: calendario de actividades, objetivos de las tareas o trabajos propuestos, estrategias de aprendizaje para el curso, criterios de evaluación, comentarios sobre ejercicios ya realizados, recepción de aportaciones de los alumnos sobre posibles cambios en la gestión del curso, etc.</a:t>
                      </a:r>
                    </a:p>
                    <a:p>
                      <a:pPr>
                        <a:buFont typeface="Wingdings" pitchFamily="2" charset="2"/>
                        <a:buChar char="ü"/>
                      </a:pPr>
                      <a:r>
                        <a:rPr lang="es-PA" baseline="0" dirty="0" smtClean="0"/>
                        <a:t>Generar espacios para la comunicación interpersonal ajenos a cuestiones meramente académicas, que contribuyan a cohesionar el grupo.</a:t>
                      </a:r>
                    </a:p>
                    <a:p>
                      <a:pPr>
                        <a:buFont typeface="Wingdings" pitchFamily="2" charset="2"/>
                        <a:buChar char="ü"/>
                      </a:pPr>
                      <a:r>
                        <a:rPr lang="es-PA" baseline="0" dirty="0" smtClean="0">
                          <a:solidFill>
                            <a:srgbClr val="FF0000"/>
                          </a:solidFill>
                        </a:rPr>
                        <a:t>Introducción de temas o cuestiones polémicas que creen un estado de opinión extensible a los foros de debate, donde puedan ser enriquecidos, reflexionados y matizados.</a:t>
                      </a:r>
                    </a:p>
                    <a:p>
                      <a:pPr>
                        <a:buFont typeface="Wingdings" pitchFamily="2" charset="2"/>
                        <a:buChar char="ü"/>
                      </a:pPr>
                      <a:endParaRPr lang="es-PA" baseline="0" dirty="0" smtClean="0"/>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467544" y="836712"/>
          <a:ext cx="8136904" cy="5472608"/>
        </p:xfrm>
        <a:graphic>
          <a:graphicData uri="http://schemas.openxmlformats.org/drawingml/2006/table">
            <a:tbl>
              <a:tblPr firstRow="1" bandRow="1">
                <a:tableStyleId>{5C22544A-7EE6-4342-B048-85BDC9FD1C3A}</a:tableStyleId>
              </a:tblPr>
              <a:tblGrid>
                <a:gridCol w="1381738"/>
                <a:gridCol w="6755166"/>
              </a:tblGrid>
              <a:tr h="1070728">
                <a:tc>
                  <a:txBody>
                    <a:bodyPr/>
                    <a:lstStyle/>
                    <a:p>
                      <a:pPr algn="ctr"/>
                      <a:r>
                        <a:rPr lang="es-PA" sz="1200" dirty="0" smtClean="0"/>
                        <a:t>HERRAMIENTA DE COMUNICACIÓN</a:t>
                      </a:r>
                      <a:endParaRPr lang="es-PA" sz="1200" dirty="0"/>
                    </a:p>
                  </a:txBody>
                  <a:tcPr/>
                </a:tc>
                <a:tc>
                  <a:txBody>
                    <a:bodyPr/>
                    <a:lstStyle/>
                    <a:p>
                      <a:pPr algn="ctr"/>
                      <a:r>
                        <a:rPr lang="es-PA" dirty="0" smtClean="0"/>
                        <a:t>USO CORRECTO</a:t>
                      </a:r>
                      <a:endParaRPr lang="es-PA" dirty="0"/>
                    </a:p>
                  </a:txBody>
                  <a:tcPr/>
                </a:tc>
              </a:tr>
              <a:tr h="4401880">
                <a:tc>
                  <a:txBody>
                    <a:bodyPr/>
                    <a:lstStyle/>
                    <a:p>
                      <a:endParaRPr lang="es-PA" dirty="0" smtClean="0"/>
                    </a:p>
                    <a:p>
                      <a:endParaRPr lang="es-PA" dirty="0" smtClean="0"/>
                    </a:p>
                    <a:p>
                      <a:endParaRPr lang="es-PA" dirty="0" smtClean="0"/>
                    </a:p>
                    <a:p>
                      <a:endParaRPr lang="es-PA" dirty="0" smtClean="0"/>
                    </a:p>
                    <a:p>
                      <a:endParaRPr lang="es-PA" dirty="0" smtClean="0"/>
                    </a:p>
                    <a:p>
                      <a:endParaRPr lang="es-PA" dirty="0" smtClean="0"/>
                    </a:p>
                    <a:p>
                      <a:r>
                        <a:rPr lang="es-PA" dirty="0" smtClean="0"/>
                        <a:t>Foro de Debate</a:t>
                      </a:r>
                    </a:p>
                    <a:p>
                      <a:endParaRPr lang="es-PA" dirty="0" smtClean="0"/>
                    </a:p>
                    <a:p>
                      <a:endParaRPr lang="es-PA" dirty="0" smtClean="0"/>
                    </a:p>
                    <a:p>
                      <a:endParaRPr lang="es-PA" dirty="0" smtClean="0"/>
                    </a:p>
                    <a:p>
                      <a:endParaRPr lang="es-PA" dirty="0"/>
                    </a:p>
                  </a:txBody>
                  <a:tcPr/>
                </a:tc>
                <a:tc>
                  <a:txBody>
                    <a:bodyPr/>
                    <a:lstStyle/>
                    <a:p>
                      <a:pPr>
                        <a:buFont typeface="Wingdings" pitchFamily="2" charset="2"/>
                        <a:buChar char="ü"/>
                      </a:pPr>
                      <a:r>
                        <a:rPr lang="es-PA" baseline="0" dirty="0" smtClean="0"/>
                        <a:t>Petición de ayuda o colaboración de una persona dirigida a todos los miembros de un curso on-line</a:t>
                      </a:r>
                    </a:p>
                    <a:p>
                      <a:pPr>
                        <a:buFont typeface="Wingdings" pitchFamily="2" charset="2"/>
                        <a:buChar char="ü"/>
                      </a:pPr>
                      <a:r>
                        <a:rPr lang="es-PA" baseline="0" dirty="0" smtClean="0"/>
                        <a:t>Aportación de cooperación de cualquier miembro del curso on-line a la petición de uno de ellos</a:t>
                      </a:r>
                    </a:p>
                    <a:p>
                      <a:pPr>
                        <a:buFont typeface="Wingdings" pitchFamily="2" charset="2"/>
                        <a:buChar char="ü"/>
                      </a:pPr>
                      <a:r>
                        <a:rPr lang="es-PA" baseline="0" dirty="0" smtClean="0"/>
                        <a:t>Envío de mensajes (presentación, opinión, crítica, pensamiento, noticia, evento o información) que tienen intención de ser difundidos a todo el grupo (aunque su origen pueda ser respuesta al mensaje de una persona).</a:t>
                      </a:r>
                    </a:p>
                    <a:p>
                      <a:pPr>
                        <a:buFont typeface="Wingdings" pitchFamily="2" charset="2"/>
                        <a:buChar char="ü"/>
                      </a:pPr>
                      <a:r>
                        <a:rPr lang="es-PA" baseline="0" dirty="0" smtClean="0">
                          <a:solidFill>
                            <a:srgbClr val="FF0000"/>
                          </a:solidFill>
                        </a:rPr>
                        <a:t>Contextualización de los contenidos del curso a la realidad científica, tecnológica, social y cultural del momento.</a:t>
                      </a:r>
                    </a:p>
                  </a:txBody>
                  <a:tcPr/>
                </a:tc>
              </a:tr>
            </a:tbl>
          </a:graphicData>
        </a:graphic>
      </p:graphicFrame>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22512" t="51797" r="22856" b="20641"/>
          <a:stretch>
            <a:fillRect/>
          </a:stretch>
        </p:blipFill>
        <p:spPr bwMode="auto">
          <a:xfrm>
            <a:off x="-1" y="111742"/>
            <a:ext cx="10476605" cy="6557618"/>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 calcmode="lin" valueType="num">
                                      <p:cBhvr>
                                        <p:cTn id="9" dur="500" fill="hold"/>
                                        <p:tgtEl>
                                          <p:spTgt spid="6146"/>
                                        </p:tgtEl>
                                        <p:attrNameLst>
                                          <p:attrName>style.rotation</p:attrName>
                                        </p:attrNameLst>
                                      </p:cBhvr>
                                      <p:tavLst>
                                        <p:tav tm="0">
                                          <p:val>
                                            <p:fltVal val="360"/>
                                          </p:val>
                                        </p:tav>
                                        <p:tav tm="100000">
                                          <p:val>
                                            <p:fltVal val="0"/>
                                          </p:val>
                                        </p:tav>
                                      </p:tavLst>
                                    </p:anim>
                                    <p:animEffect transition="in" filter="fade">
                                      <p:cBhvr>
                                        <p:cTn id="1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Elipse"/>
          <p:cNvSpPr/>
          <p:nvPr/>
        </p:nvSpPr>
        <p:spPr>
          <a:xfrm>
            <a:off x="2699792" y="1052736"/>
            <a:ext cx="1584176" cy="12241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pic>
        <p:nvPicPr>
          <p:cNvPr id="1026" name="Picture 2"/>
          <p:cNvPicPr>
            <a:picLocks noChangeAspect="1" noChangeArrowheads="1"/>
          </p:cNvPicPr>
          <p:nvPr/>
        </p:nvPicPr>
        <p:blipFill>
          <a:blip r:embed="rId2" cstate="print"/>
          <a:srcRect l="15129" t="21282" r="16211" b="8829"/>
          <a:stretch>
            <a:fillRect/>
          </a:stretch>
        </p:blipFill>
        <p:spPr bwMode="auto">
          <a:xfrm>
            <a:off x="0" y="-394484"/>
            <a:ext cx="8046720" cy="7252484"/>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15868" t="22266" r="13997" b="8829"/>
          <a:stretch>
            <a:fillRect/>
          </a:stretch>
        </p:blipFill>
        <p:spPr bwMode="auto">
          <a:xfrm>
            <a:off x="0" y="0"/>
            <a:ext cx="8686800" cy="6400802"/>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strVal val="#ppt_w*0.05"/>
                                          </p:val>
                                        </p:tav>
                                        <p:tav tm="100000">
                                          <p:val>
                                            <p:strVal val="#ppt_w"/>
                                          </p:val>
                                        </p:tav>
                                      </p:tavLst>
                                    </p:anim>
                                    <p:anim calcmode="lin" valueType="num">
                                      <p:cBhvr>
                                        <p:cTn id="8" dur="500" fill="hold"/>
                                        <p:tgtEl>
                                          <p:spTgt spid="2050"/>
                                        </p:tgtEl>
                                        <p:attrNameLst>
                                          <p:attrName>ppt_h</p:attrName>
                                        </p:attrNameLst>
                                      </p:cBhvr>
                                      <p:tavLst>
                                        <p:tav tm="0">
                                          <p:val>
                                            <p:strVal val="#ppt_h"/>
                                          </p:val>
                                        </p:tav>
                                        <p:tav tm="100000">
                                          <p:val>
                                            <p:strVal val="#ppt_h"/>
                                          </p:val>
                                        </p:tav>
                                      </p:tavLst>
                                    </p:anim>
                                    <p:anim calcmode="lin" valueType="num">
                                      <p:cBhvr>
                                        <p:cTn id="9" dur="500" fill="hold"/>
                                        <p:tgtEl>
                                          <p:spTgt spid="2050"/>
                                        </p:tgtEl>
                                        <p:attrNameLst>
                                          <p:attrName>ppt_x</p:attrName>
                                        </p:attrNameLst>
                                      </p:cBhvr>
                                      <p:tavLst>
                                        <p:tav tm="0">
                                          <p:val>
                                            <p:strVal val="#ppt_x-.2"/>
                                          </p:val>
                                        </p:tav>
                                        <p:tav tm="100000">
                                          <p:val>
                                            <p:strVal val="#ppt_x"/>
                                          </p:val>
                                        </p:tav>
                                      </p:tavLst>
                                    </p:anim>
                                    <p:anim calcmode="lin" valueType="num">
                                      <p:cBhvr>
                                        <p:cTn id="10" dur="500" fill="hold"/>
                                        <p:tgtEl>
                                          <p:spTgt spid="2050"/>
                                        </p:tgtEl>
                                        <p:attrNameLst>
                                          <p:attrName>ppt_y</p:attrName>
                                        </p:attrNameLst>
                                      </p:cBhvr>
                                      <p:tavLst>
                                        <p:tav tm="0">
                                          <p:val>
                                            <p:strVal val="#ppt_y"/>
                                          </p:val>
                                        </p:tav>
                                        <p:tav tm="100000">
                                          <p:val>
                                            <p:strVal val="#ppt_y"/>
                                          </p:val>
                                        </p:tav>
                                      </p:tavLst>
                                    </p:anim>
                                    <p:animEffect transition="in" filter="fade">
                                      <p:cBhvr>
                                        <p:cTn id="1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21036" t="22266" r="16211" b="6250"/>
          <a:stretch>
            <a:fillRect/>
          </a:stretch>
        </p:blipFill>
        <p:spPr bwMode="auto">
          <a:xfrm>
            <a:off x="395536" y="91440"/>
            <a:ext cx="7920131" cy="6766560"/>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strVal val="#ppt_w*0.05"/>
                                          </p:val>
                                        </p:tav>
                                        <p:tav tm="100000">
                                          <p:val>
                                            <p:strVal val="#ppt_w"/>
                                          </p:val>
                                        </p:tav>
                                      </p:tavLst>
                                    </p:anim>
                                    <p:anim calcmode="lin" valueType="num">
                                      <p:cBhvr>
                                        <p:cTn id="8" dur="500" fill="hold"/>
                                        <p:tgtEl>
                                          <p:spTgt spid="3074"/>
                                        </p:tgtEl>
                                        <p:attrNameLst>
                                          <p:attrName>ppt_h</p:attrName>
                                        </p:attrNameLst>
                                      </p:cBhvr>
                                      <p:tavLst>
                                        <p:tav tm="0">
                                          <p:val>
                                            <p:strVal val="#ppt_h"/>
                                          </p:val>
                                        </p:tav>
                                        <p:tav tm="100000">
                                          <p:val>
                                            <p:strVal val="#ppt_h"/>
                                          </p:val>
                                        </p:tav>
                                      </p:tavLst>
                                    </p:anim>
                                    <p:anim calcmode="lin" valueType="num">
                                      <p:cBhvr>
                                        <p:cTn id="9" dur="500" fill="hold"/>
                                        <p:tgtEl>
                                          <p:spTgt spid="3074"/>
                                        </p:tgtEl>
                                        <p:attrNameLst>
                                          <p:attrName>ppt_x</p:attrName>
                                        </p:attrNameLst>
                                      </p:cBhvr>
                                      <p:tavLst>
                                        <p:tav tm="0">
                                          <p:val>
                                            <p:strVal val="#ppt_x-.2"/>
                                          </p:val>
                                        </p:tav>
                                        <p:tav tm="100000">
                                          <p:val>
                                            <p:strVal val="#ppt_x"/>
                                          </p:val>
                                        </p:tav>
                                      </p:tavLst>
                                    </p:anim>
                                    <p:anim calcmode="lin" valueType="num">
                                      <p:cBhvr>
                                        <p:cTn id="10" dur="500" fill="hold"/>
                                        <p:tgtEl>
                                          <p:spTgt spid="3074"/>
                                        </p:tgtEl>
                                        <p:attrNameLst>
                                          <p:attrName>ppt_y</p:attrName>
                                        </p:attrNameLst>
                                      </p:cBhvr>
                                      <p:tavLst>
                                        <p:tav tm="0">
                                          <p:val>
                                            <p:strVal val="#ppt_y"/>
                                          </p:val>
                                        </p:tav>
                                        <p:tav tm="100000">
                                          <p:val>
                                            <p:strVal val="#ppt_y"/>
                                          </p:val>
                                        </p:tav>
                                      </p:tavLst>
                                    </p:anim>
                                    <p:animEffect transition="in" filter="fade">
                                      <p:cBhvr>
                                        <p:cTn id="1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21036" t="25219" r="16211" b="6250"/>
          <a:stretch>
            <a:fillRect/>
          </a:stretch>
        </p:blipFill>
        <p:spPr bwMode="auto">
          <a:xfrm>
            <a:off x="251520" y="0"/>
            <a:ext cx="8503920" cy="6965174"/>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strVal val="#ppt_w*0.05"/>
                                          </p:val>
                                        </p:tav>
                                        <p:tav tm="100000">
                                          <p:val>
                                            <p:strVal val="#ppt_w"/>
                                          </p:val>
                                        </p:tav>
                                      </p:tavLst>
                                    </p:anim>
                                    <p:anim calcmode="lin" valueType="num">
                                      <p:cBhvr>
                                        <p:cTn id="8" dur="500" fill="hold"/>
                                        <p:tgtEl>
                                          <p:spTgt spid="4098"/>
                                        </p:tgtEl>
                                        <p:attrNameLst>
                                          <p:attrName>ppt_h</p:attrName>
                                        </p:attrNameLst>
                                      </p:cBhvr>
                                      <p:tavLst>
                                        <p:tav tm="0">
                                          <p:val>
                                            <p:strVal val="#ppt_h"/>
                                          </p:val>
                                        </p:tav>
                                        <p:tav tm="100000">
                                          <p:val>
                                            <p:strVal val="#ppt_h"/>
                                          </p:val>
                                        </p:tav>
                                      </p:tavLst>
                                    </p:anim>
                                    <p:anim calcmode="lin" valueType="num">
                                      <p:cBhvr>
                                        <p:cTn id="9" dur="500" fill="hold"/>
                                        <p:tgtEl>
                                          <p:spTgt spid="4098"/>
                                        </p:tgtEl>
                                        <p:attrNameLst>
                                          <p:attrName>ppt_x</p:attrName>
                                        </p:attrNameLst>
                                      </p:cBhvr>
                                      <p:tavLst>
                                        <p:tav tm="0">
                                          <p:val>
                                            <p:strVal val="#ppt_x-.2"/>
                                          </p:val>
                                        </p:tav>
                                        <p:tav tm="100000">
                                          <p:val>
                                            <p:strVal val="#ppt_x"/>
                                          </p:val>
                                        </p:tav>
                                      </p:tavLst>
                                    </p:anim>
                                    <p:anim calcmode="lin" valueType="num">
                                      <p:cBhvr>
                                        <p:cTn id="10" dur="500" fill="hold"/>
                                        <p:tgtEl>
                                          <p:spTgt spid="4098"/>
                                        </p:tgtEl>
                                        <p:attrNameLst>
                                          <p:attrName>ppt_y</p:attrName>
                                        </p:attrNameLst>
                                      </p:cBhvr>
                                      <p:tavLst>
                                        <p:tav tm="0">
                                          <p:val>
                                            <p:strVal val="#ppt_y"/>
                                          </p:val>
                                        </p:tav>
                                        <p:tav tm="100000">
                                          <p:val>
                                            <p:strVal val="#ppt_y"/>
                                          </p:val>
                                        </p:tav>
                                      </p:tavLst>
                                    </p:anim>
                                    <p:animEffect transition="in" filter="fade">
                                      <p:cBhvr>
                                        <p:cTn id="1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21036" t="22266" r="16211" b="16704"/>
          <a:stretch>
            <a:fillRect/>
          </a:stretch>
        </p:blipFill>
        <p:spPr bwMode="auto">
          <a:xfrm>
            <a:off x="91438" y="-1"/>
            <a:ext cx="9652814" cy="7040880"/>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strVal val="#ppt_w*0.05"/>
                                          </p:val>
                                        </p:tav>
                                        <p:tav tm="100000">
                                          <p:val>
                                            <p:strVal val="#ppt_w"/>
                                          </p:val>
                                        </p:tav>
                                      </p:tavLst>
                                    </p:anim>
                                    <p:anim calcmode="lin" valueType="num">
                                      <p:cBhvr>
                                        <p:cTn id="8" dur="500" fill="hold"/>
                                        <p:tgtEl>
                                          <p:spTgt spid="5122"/>
                                        </p:tgtEl>
                                        <p:attrNameLst>
                                          <p:attrName>ppt_h</p:attrName>
                                        </p:attrNameLst>
                                      </p:cBhvr>
                                      <p:tavLst>
                                        <p:tav tm="0">
                                          <p:val>
                                            <p:strVal val="#ppt_h"/>
                                          </p:val>
                                        </p:tav>
                                        <p:tav tm="100000">
                                          <p:val>
                                            <p:strVal val="#ppt_h"/>
                                          </p:val>
                                        </p:tav>
                                      </p:tavLst>
                                    </p:anim>
                                    <p:anim calcmode="lin" valueType="num">
                                      <p:cBhvr>
                                        <p:cTn id="9" dur="500" fill="hold"/>
                                        <p:tgtEl>
                                          <p:spTgt spid="5122"/>
                                        </p:tgtEl>
                                        <p:attrNameLst>
                                          <p:attrName>ppt_x</p:attrName>
                                        </p:attrNameLst>
                                      </p:cBhvr>
                                      <p:tavLst>
                                        <p:tav tm="0">
                                          <p:val>
                                            <p:strVal val="#ppt_x-.2"/>
                                          </p:val>
                                        </p:tav>
                                        <p:tav tm="100000">
                                          <p:val>
                                            <p:strVal val="#ppt_x"/>
                                          </p:val>
                                        </p:tav>
                                      </p:tavLst>
                                    </p:anim>
                                    <p:anim calcmode="lin" valueType="num">
                                      <p:cBhvr>
                                        <p:cTn id="10" dur="500" fill="hold"/>
                                        <p:tgtEl>
                                          <p:spTgt spid="5122"/>
                                        </p:tgtEl>
                                        <p:attrNameLst>
                                          <p:attrName>ppt_y</p:attrName>
                                        </p:attrNameLst>
                                      </p:cBhvr>
                                      <p:tavLst>
                                        <p:tav tm="0">
                                          <p:val>
                                            <p:strVal val="#ppt_y"/>
                                          </p:val>
                                        </p:tav>
                                        <p:tav tm="100000">
                                          <p:val>
                                            <p:strVal val="#ppt_y"/>
                                          </p:val>
                                        </p:tav>
                                      </p:tavLst>
                                    </p:anim>
                                    <p:animEffect transition="in" filter="fade">
                                      <p:cBhvr>
                                        <p:cTn id="11"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145</TotalTime>
  <Words>422</Words>
  <Application>Microsoft Office PowerPoint</Application>
  <PresentationFormat>Presentación en pantalla (4:3)</PresentationFormat>
  <Paragraphs>58</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Aspecto</vt:lpstr>
      <vt:lpstr>Universidad Tecnológica oteima</vt:lpstr>
      <vt:lpstr>Diapositiva 2</vt:lpstr>
      <vt:lpstr>Diapositiva 3</vt:lpstr>
      <vt:lpstr>Diapositiva 4</vt:lpstr>
      <vt:lpstr>Diapositiva 5</vt:lpstr>
      <vt:lpstr>Diapositiva 6</vt:lpstr>
      <vt:lpstr>Diapositiva 7</vt:lpstr>
      <vt:lpstr>Diapositiva 8</vt:lpstr>
      <vt:lpstr>Diapositiva 9</vt:lpstr>
      <vt:lpstr>EVALUACIÓN CUALITATIVA</vt:lpstr>
      <vt:lpstr>Diapositiva 11</vt:lpstr>
      <vt:lpstr>Diapositiva 12</vt:lpstr>
      <vt:lpstr>CONCLUSIONES</vt:lpstr>
    </vt:vector>
  </TitlesOfParts>
  <Company>PROYECTO CONECTATE AL CONOCIMIENTO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Estudiante</dc:creator>
  <cp:lastModifiedBy>windows xp</cp:lastModifiedBy>
  <cp:revision>22</cp:revision>
  <dcterms:created xsi:type="dcterms:W3CDTF">2010-07-19T19:29:26Z</dcterms:created>
  <dcterms:modified xsi:type="dcterms:W3CDTF">2010-07-28T20:09:19Z</dcterms:modified>
</cp:coreProperties>
</file>