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3" autoAdjust="0"/>
    <p:restoredTop sz="94624" autoAdjust="0"/>
  </p:normalViewPr>
  <p:slideViewPr>
    <p:cSldViewPr>
      <p:cViewPr>
        <p:scale>
          <a:sx n="66" d="100"/>
          <a:sy n="66" d="100"/>
        </p:scale>
        <p:origin x="-150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6037-ADD3-4FB2-84D5-113A771EF7E5}" type="datetimeFigureOut">
              <a:rPr lang="es-CO" smtClean="0"/>
              <a:pPr/>
              <a:t>28/10/2010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72EC-F8EF-401E-8C25-557513D7D26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6037-ADD3-4FB2-84D5-113A771EF7E5}" type="datetimeFigureOut">
              <a:rPr lang="es-CO" smtClean="0"/>
              <a:pPr/>
              <a:t>28/10/2010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72EC-F8EF-401E-8C25-557513D7D26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6037-ADD3-4FB2-84D5-113A771EF7E5}" type="datetimeFigureOut">
              <a:rPr lang="es-CO" smtClean="0"/>
              <a:pPr/>
              <a:t>28/10/2010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72EC-F8EF-401E-8C25-557513D7D26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6037-ADD3-4FB2-84D5-113A771EF7E5}" type="datetimeFigureOut">
              <a:rPr lang="es-CO" smtClean="0"/>
              <a:pPr/>
              <a:t>28/10/2010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72EC-F8EF-401E-8C25-557513D7D26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6037-ADD3-4FB2-84D5-113A771EF7E5}" type="datetimeFigureOut">
              <a:rPr lang="es-CO" smtClean="0"/>
              <a:pPr/>
              <a:t>28/10/2010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72EC-F8EF-401E-8C25-557513D7D26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6037-ADD3-4FB2-84D5-113A771EF7E5}" type="datetimeFigureOut">
              <a:rPr lang="es-CO" smtClean="0"/>
              <a:pPr/>
              <a:t>28/10/2010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72EC-F8EF-401E-8C25-557513D7D26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6037-ADD3-4FB2-84D5-113A771EF7E5}" type="datetimeFigureOut">
              <a:rPr lang="es-CO" smtClean="0"/>
              <a:pPr/>
              <a:t>28/10/2010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72EC-F8EF-401E-8C25-557513D7D26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6037-ADD3-4FB2-84D5-113A771EF7E5}" type="datetimeFigureOut">
              <a:rPr lang="es-CO" smtClean="0"/>
              <a:pPr/>
              <a:t>28/10/2010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72EC-F8EF-401E-8C25-557513D7D26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6037-ADD3-4FB2-84D5-113A771EF7E5}" type="datetimeFigureOut">
              <a:rPr lang="es-CO" smtClean="0"/>
              <a:pPr/>
              <a:t>28/10/2010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72EC-F8EF-401E-8C25-557513D7D26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6037-ADD3-4FB2-84D5-113A771EF7E5}" type="datetimeFigureOut">
              <a:rPr lang="es-CO" smtClean="0"/>
              <a:pPr/>
              <a:t>28/10/2010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72EC-F8EF-401E-8C25-557513D7D26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6037-ADD3-4FB2-84D5-113A771EF7E5}" type="datetimeFigureOut">
              <a:rPr lang="es-CO" smtClean="0"/>
              <a:pPr/>
              <a:t>28/10/2010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14A72EC-F8EF-401E-8C25-557513D7D264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DD6037-ADD3-4FB2-84D5-113A771EF7E5}" type="datetimeFigureOut">
              <a:rPr lang="es-CO" smtClean="0"/>
              <a:pPr/>
              <a:t>28/10/2010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4A72EC-F8EF-401E-8C25-557513D7D264}" type="slidenum">
              <a:rPr lang="es-CO" smtClean="0"/>
              <a:pPr/>
              <a:t>‹Nº›</a:t>
            </a:fld>
            <a:endParaRPr lang="es-CO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285727"/>
            <a:ext cx="7772400" cy="1071571"/>
          </a:xfrm>
        </p:spPr>
        <p:txBody>
          <a:bodyPr>
            <a:normAutofit/>
          </a:bodyPr>
          <a:lstStyle/>
          <a:p>
            <a:pPr algn="ctr"/>
            <a:r>
              <a:rPr lang="es-CO" sz="4000" dirty="0" smtClean="0">
                <a:solidFill>
                  <a:srgbClr val="FF0000"/>
                </a:solidFill>
                <a:latin typeface="Algerian" pitchFamily="82" charset="0"/>
              </a:rPr>
              <a:t>El Reportaje</a:t>
            </a:r>
            <a:endParaRPr lang="es-CO" sz="40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4348" y="1714488"/>
            <a:ext cx="8001056" cy="3786214"/>
          </a:xfrm>
        </p:spPr>
        <p:txBody>
          <a:bodyPr>
            <a:noAutofit/>
          </a:bodyPr>
          <a:lstStyle/>
          <a:p>
            <a:pPr algn="just"/>
            <a:r>
              <a:rPr lang="es-ES" sz="3200" dirty="0"/>
              <a:t>El </a:t>
            </a:r>
            <a:r>
              <a:rPr lang="es-ES" sz="3200" b="1" dirty="0"/>
              <a:t>reportaje</a:t>
            </a:r>
            <a:r>
              <a:rPr lang="es-ES" sz="3200" dirty="0"/>
              <a:t> (del italiano</a:t>
            </a:r>
            <a:r>
              <a:rPr lang="es-CO" sz="3200" dirty="0"/>
              <a:t> </a:t>
            </a:r>
            <a:r>
              <a:rPr lang="es-ES" sz="3200" i="1" dirty="0"/>
              <a:t>reportagio</a:t>
            </a:r>
            <a:r>
              <a:rPr lang="es-ES" sz="3200" dirty="0"/>
              <a:t>), o </a:t>
            </a:r>
            <a:r>
              <a:rPr lang="es-ES" sz="3200" b="1" dirty="0"/>
              <a:t>nota periodística</a:t>
            </a:r>
            <a:r>
              <a:rPr lang="es-ES" sz="3200" dirty="0"/>
              <a:t>, es un género periodístico que consiste en la narración de sucesos o noticias; estos pueden ser de actualidad o no. En este género, se explican acontecimientos de interés público, con palabras e imágenes, desde una perspectiva actual, videos, y cosas que sean de interés.</a:t>
            </a:r>
            <a:endParaRPr lang="es-CO" sz="32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524000" y="3323082"/>
          <a:ext cx="6096000" cy="211836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CO" sz="1100" dirty="0"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es-CO" dirty="0" smtClean="0">
                <a:solidFill>
                  <a:srgbClr val="FF0000"/>
                </a:solidFill>
                <a:latin typeface="Baskerville Old Face" pitchFamily="18" charset="0"/>
              </a:rPr>
              <a:t>ELEMENTOS DEL REPORTAJE</a:t>
            </a:r>
            <a:endParaRPr lang="es-CO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51035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endParaRPr lang="es-CO" sz="64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s-CO" sz="64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s-ES" sz="64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s-ES" sz="64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s-ES" sz="64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CO" dirty="0" smtClean="0"/>
          </a:p>
          <a:p>
            <a:endParaRPr lang="es-CO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7158" y="1643050"/>
            <a:ext cx="850112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Entrada: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Es el principio del reportaje. Tiene que ganar la atención del lector interesarlo por el escrito. Existen diferentes tipos de entrada, a saber:</a:t>
            </a:r>
            <a:endParaRPr kumimoji="0" lang="es-C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Sumario: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es una lista o secuencia de puntos que dan una idea del reportaje.</a:t>
            </a:r>
            <a:endParaRPr kumimoji="0" lang="es-C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Descriptiva: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reseña algún lugar, persona, hechos o situaciones.</a:t>
            </a:r>
            <a:endParaRPr kumimoji="0" lang="es-C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 contraste: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utiliza dos cosas diferentes para señalar algo ha cambiado</a:t>
            </a:r>
            <a:endParaRPr kumimoji="0" lang="es-C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Cita: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se recurre a lo que dijo exactamente un personaje</a:t>
            </a:r>
            <a:endParaRPr kumimoji="0" lang="es-C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/>
          <a:lstStyle/>
          <a:p>
            <a:pPr algn="just"/>
            <a:r>
              <a:rPr lang="es-ES" b="1" dirty="0" smtClean="0"/>
              <a:t>Desarrollo:</a:t>
            </a:r>
            <a:r>
              <a:rPr lang="es-ES" dirty="0" smtClean="0"/>
              <a:t> Existen varias formas de desarrollar el cuerpo del reportaje:</a:t>
            </a:r>
            <a:endParaRPr lang="es-CO" dirty="0" smtClean="0"/>
          </a:p>
          <a:p>
            <a:pPr lvl="0" algn="just"/>
            <a:r>
              <a:rPr lang="es-ES" b="1" dirty="0" smtClean="0"/>
              <a:t>Por temas:</a:t>
            </a:r>
            <a:r>
              <a:rPr lang="es-ES" dirty="0" smtClean="0"/>
              <a:t> cuando el tema es muy amplio y puede verse desde diferentes ángulos</a:t>
            </a:r>
            <a:endParaRPr lang="es-CO" dirty="0" smtClean="0"/>
          </a:p>
          <a:p>
            <a:pPr lvl="0" algn="just"/>
            <a:r>
              <a:rPr lang="es-ES" b="1" dirty="0" smtClean="0"/>
              <a:t>Por elementos de investigación:</a:t>
            </a:r>
            <a:r>
              <a:rPr lang="es-ES" dirty="0" smtClean="0"/>
              <a:t> lugares, personas, documentos</a:t>
            </a:r>
            <a:endParaRPr lang="es-CO" dirty="0" smtClean="0"/>
          </a:p>
          <a:p>
            <a:pPr lvl="0" algn="just"/>
            <a:r>
              <a:rPr lang="es-ES" b="1" dirty="0" smtClean="0"/>
              <a:t>Cronológicos:</a:t>
            </a:r>
            <a:r>
              <a:rPr lang="es-ES" dirty="0" smtClean="0"/>
              <a:t> se utiliza en los reportajes cuando el tema tiene una secuencia temporal</a:t>
            </a:r>
            <a:endParaRPr lang="es-CO" dirty="0" smtClean="0"/>
          </a:p>
          <a:p>
            <a:pPr lvl="0" algn="just"/>
            <a:r>
              <a:rPr lang="es-ES" b="1" dirty="0" smtClean="0"/>
              <a:t>Enigmático:</a:t>
            </a:r>
            <a:r>
              <a:rPr lang="es-ES" dirty="0" smtClean="0"/>
              <a:t> Se ordenan lo datos para crear suspenso narrativo con la finalidad de captar la atención del lector</a:t>
            </a:r>
            <a:endParaRPr lang="es-CO" dirty="0" smtClean="0"/>
          </a:p>
          <a:p>
            <a:pPr algn="just"/>
            <a:endParaRPr lang="es-CO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 algn="just">
              <a:buNone/>
            </a:pPr>
            <a:r>
              <a:rPr lang="es-ES" b="1" dirty="0" smtClean="0"/>
              <a:t>Remate:</a:t>
            </a:r>
            <a:r>
              <a:rPr lang="es-ES" dirty="0" smtClean="0"/>
              <a:t> El cierre debe ser congruente con el texto. Los diferentes tipos de remate son:</a:t>
            </a:r>
            <a:endParaRPr lang="es-CO" dirty="0" smtClean="0"/>
          </a:p>
          <a:p>
            <a:pPr lvl="0" algn="just"/>
            <a:r>
              <a:rPr lang="es-ES" b="1" dirty="0" smtClean="0"/>
              <a:t>Conclusión:</a:t>
            </a:r>
            <a:r>
              <a:rPr lang="es-ES" dirty="0" smtClean="0"/>
              <a:t> El reportero toma la responsabilidad de resumir</a:t>
            </a:r>
            <a:endParaRPr lang="es-CO" dirty="0" smtClean="0"/>
          </a:p>
          <a:p>
            <a:pPr lvl="0" algn="just"/>
            <a:r>
              <a:rPr lang="es-ES" b="1" dirty="0" smtClean="0"/>
              <a:t>Sugerencia:</a:t>
            </a:r>
            <a:r>
              <a:rPr lang="es-ES" dirty="0" smtClean="0"/>
              <a:t> Se aconseja o se propone a los lectores asumir una posición ante lo expuesto</a:t>
            </a:r>
            <a:endParaRPr lang="es-CO" dirty="0" smtClean="0"/>
          </a:p>
          <a:p>
            <a:pPr lvl="0" algn="just"/>
            <a:r>
              <a:rPr lang="es-ES" b="1" dirty="0" smtClean="0"/>
              <a:t>Rotundo:</a:t>
            </a:r>
            <a:r>
              <a:rPr lang="es-ES" dirty="0" smtClean="0"/>
              <a:t> se cierra con una frase de manera definitiva</a:t>
            </a:r>
            <a:endParaRPr lang="es-CO" dirty="0" smtClean="0"/>
          </a:p>
          <a:p>
            <a:pPr lvl="0" algn="just"/>
            <a:r>
              <a:rPr lang="es-ES" b="1" dirty="0" smtClean="0"/>
              <a:t>Moraleja:</a:t>
            </a:r>
            <a:r>
              <a:rPr lang="es-ES" dirty="0" smtClean="0"/>
              <a:t> El reportero cierra con una enseñanza que se desprende del desarrollo</a:t>
            </a:r>
            <a:endParaRPr lang="es-CO" dirty="0" smtClean="0"/>
          </a:p>
          <a:p>
            <a:pPr algn="just">
              <a:buNone/>
            </a:pPr>
            <a:endParaRPr lang="es-CO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96070"/>
            <a:ext cx="8229600" cy="704104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>
                <a:latin typeface="Mongolian Baiti" pitchFamily="66" charset="0"/>
                <a:cs typeface="Mongolian Baiti" pitchFamily="66" charset="0"/>
              </a:rPr>
              <a:t>Tipos de Reportajes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214422"/>
            <a:ext cx="8401080" cy="521497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s-ES" b="1" dirty="0" smtClean="0"/>
              <a:t> </a:t>
            </a:r>
            <a:endParaRPr lang="es-CO" dirty="0" smtClean="0"/>
          </a:p>
          <a:p>
            <a:pPr lvl="0" algn="just"/>
            <a:r>
              <a:rPr lang="es-ES" sz="8800" b="1" dirty="0" smtClean="0"/>
              <a:t>Científico</a:t>
            </a:r>
            <a:r>
              <a:rPr lang="es-ES" sz="8800" dirty="0" smtClean="0"/>
              <a:t>: Destaca los avances y descubrimientos científicos más recientes. Interpreta los términos científicos haciéndolos entendibles para receptores de todo nivel cultural. Los reportajes médicos, ecológicos, astronómicos, bioéticos, etc.</a:t>
            </a:r>
            <a:endParaRPr lang="es-CO" sz="8800" dirty="0" smtClean="0"/>
          </a:p>
          <a:p>
            <a:pPr lvl="0" algn="just"/>
            <a:r>
              <a:rPr lang="es-ES" sz="8800" b="1" dirty="0" smtClean="0"/>
              <a:t>Explicativo</a:t>
            </a:r>
            <a:r>
              <a:rPr lang="es-ES" sz="8800" dirty="0" smtClean="0"/>
              <a:t>: Se presta a ahondar en hechos de trascendencia entre la opinión pública, tiene un fondo predominantemente noticioso, pero detalla las causas y efectos de la noticia o serie de eventos noticiosos.</a:t>
            </a:r>
            <a:endParaRPr lang="es-CO" sz="8800" dirty="0" smtClean="0"/>
          </a:p>
          <a:p>
            <a:pPr lvl="0" algn="just"/>
            <a:r>
              <a:rPr lang="es-ES" sz="8800" b="1" dirty="0" smtClean="0"/>
              <a:t>Investigativo</a:t>
            </a:r>
            <a:r>
              <a:rPr lang="es-ES" sz="8800" dirty="0" smtClean="0"/>
              <a:t>: Requiere una labor casi detectivesca del periodista para captar detalles completamente desconocidos sobre un hecho en particular. Confianza de las fuentes en el reportero, las que aportarán pruebas y documentos en muchos casos confidenciales, el periodista no revelará  el nombres.  Cifras actualizadas y datos estadísticos en relación con el tema.  Participación de dos o tres periodistas que deben profundizar y verificar la información, así como evitar filtraciones o fugas informativas antes de la publicación de la investigación periodística.</a:t>
            </a:r>
            <a:endParaRPr lang="es-CO" sz="8800" dirty="0" smtClean="0"/>
          </a:p>
          <a:p>
            <a:endParaRPr lang="es-CO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/>
          <a:lstStyle/>
          <a:p>
            <a:pPr lvl="0" algn="just"/>
            <a:r>
              <a:rPr lang="es-ES" b="1" dirty="0" smtClean="0"/>
              <a:t>De interés humano</a:t>
            </a:r>
            <a:r>
              <a:rPr lang="es-ES" dirty="0" smtClean="0"/>
              <a:t>: Es aquél que está centrado en una persona o en una colectividad, dando relevancia a su vida o a un aspecto de su vida.</a:t>
            </a:r>
            <a:endParaRPr lang="es-CO" dirty="0" smtClean="0"/>
          </a:p>
          <a:p>
            <a:pPr lvl="0" algn="just"/>
            <a:r>
              <a:rPr lang="es-ES" b="1" dirty="0" smtClean="0"/>
              <a:t>Formal</a:t>
            </a:r>
            <a:r>
              <a:rPr lang="es-ES" dirty="0" smtClean="0"/>
              <a:t>: El reportaje formal es similar a la noticia, el periodista no incluye opiniones personales, tiene un lenguaje un poco más amplio que el de la noticia y tiene secuencias narrativas las cuales tienen un orden cronológico (antes-durante-después)</a:t>
            </a:r>
            <a:endParaRPr lang="es-CO" dirty="0" smtClean="0"/>
          </a:p>
          <a:p>
            <a:pPr lvl="0" algn="just"/>
            <a:r>
              <a:rPr lang="es-ES" b="1" dirty="0" smtClean="0"/>
              <a:t>Narrativo</a:t>
            </a:r>
            <a:r>
              <a:rPr lang="es-ES" dirty="0" smtClean="0"/>
              <a:t>: Es muy parecido a una crónica, este tipo nos va describiendo y hablando sobre el suceso como si fuese una historia.</a:t>
            </a:r>
            <a:endParaRPr lang="es-CO" dirty="0" smtClean="0"/>
          </a:p>
          <a:p>
            <a:pPr algn="just"/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CO" dirty="0" smtClean="0"/>
              <a:t> </a:t>
            </a:r>
            <a:r>
              <a:rPr lang="es-CO" sz="3600" b="1" i="1" dirty="0" smtClean="0">
                <a:latin typeface="Aharoni" pitchFamily="2" charset="-79"/>
                <a:cs typeface="Aharoni" pitchFamily="2" charset="-79"/>
              </a:rPr>
              <a:t>DESARROLLO DEL REPORTAJE </a:t>
            </a:r>
            <a:endParaRPr lang="es-CO" sz="3600" b="1" i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O" b="1" dirty="0" smtClean="0"/>
              <a:t>a- Desarrollo por temas, agrupar por temas los datos Cada tema es una especie de capítulo. Esto ayuda a una exposición correcta y ordenada y facilita la comprensión del público. </a:t>
            </a:r>
            <a:br>
              <a:rPr lang="es-CO" b="1" dirty="0" smtClean="0"/>
            </a:br>
            <a:endParaRPr lang="es-CO" b="1" dirty="0" smtClean="0"/>
          </a:p>
          <a:p>
            <a:pPr algn="just"/>
            <a:r>
              <a:rPr lang="es-CO" b="1" dirty="0" smtClean="0"/>
              <a:t>b- Desarrollo por fuentes de información: en reportajes complejos y amplios se puede recurrir a esta clase de desarrollo, que capitula el trabajo de acuerdo con las fuentes a que acudió el periodista. 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1051418" y="397789"/>
            <a:ext cx="362600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5000" dirty="0" smtClean="0">
                <a:solidFill>
                  <a:srgbClr val="464646"/>
                </a:solidFill>
                <a:latin typeface="Aharoni" pitchFamily="2" charset="-79"/>
                <a:ea typeface="+mj-ea"/>
                <a:cs typeface="Aharoni" pitchFamily="2" charset="-79"/>
              </a:rPr>
              <a:t> 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s-CO" b="1" dirty="0" smtClean="0"/>
              <a:t>C- Desarrollo por elementos de investigación: el reportaje estructurado con este sistema se ordena de la siguiente manera: personas, lugares, documentos</a:t>
            </a:r>
            <a:r>
              <a:rPr lang="es-CO" b="1" dirty="0" smtClean="0"/>
              <a:t>.</a:t>
            </a:r>
          </a:p>
          <a:p>
            <a:pPr algn="just">
              <a:buNone/>
            </a:pPr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b="1" dirty="0" smtClean="0"/>
              <a:t>El orden de los tres elementos puede alterarse, según convenga al interés del periodista, determinado por la jerarquización de los elementos informativos y el estilo literario de cada quien. </a:t>
            </a:r>
          </a:p>
          <a:p>
            <a:pPr algn="just">
              <a:buNone/>
            </a:pPr>
            <a:r>
              <a:rPr lang="es-CO" b="1" dirty="0" smtClean="0"/>
              <a:t>	</a:t>
            </a:r>
          </a:p>
          <a:p>
            <a:pPr algn="just">
              <a:buNone/>
            </a:pPr>
            <a:r>
              <a:rPr lang="es-CO" b="1" dirty="0" smtClean="0"/>
              <a:t>	</a:t>
            </a:r>
            <a:r>
              <a:rPr lang="es-CO" b="1" dirty="0" smtClean="0"/>
              <a:t>En </a:t>
            </a:r>
            <a:r>
              <a:rPr lang="es-CO" b="1" dirty="0" smtClean="0"/>
              <a:t>el renglón Personas se distinguen dos categorías: </a:t>
            </a:r>
            <a:br>
              <a:rPr lang="es-CO" b="1" dirty="0" smtClean="0"/>
            </a:br>
            <a:r>
              <a:rPr lang="es-CO" b="1" dirty="0" smtClean="0"/>
              <a:t>- Especialistas o autoridades en la materia, con los que el reportero ha realizado entrevistas de información y de opinión</a:t>
            </a:r>
            <a:r>
              <a:rPr lang="es-CO" b="1" dirty="0" smtClean="0"/>
              <a:t>.</a:t>
            </a:r>
          </a:p>
          <a:p>
            <a:pPr algn="just">
              <a:buNone/>
            </a:pPr>
            <a:r>
              <a:rPr lang="es-CO" b="1" dirty="0" smtClean="0"/>
              <a:t> </a:t>
            </a:r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b="1" dirty="0" smtClean="0"/>
              <a:t>- los personajes del reportaje que ameritan entrevistas de semblanza. El sistema es aplicable en reportajes demostrativos, instructivos, descriptivos y narrativos. </a:t>
            </a:r>
            <a:br>
              <a:rPr lang="es-CO" b="1" dirty="0" smtClean="0"/>
            </a:br>
            <a:endParaRPr lang="es-C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s-CO" b="1" dirty="0" smtClean="0"/>
              <a:t>d- Desarrollo cronológico: </a:t>
            </a:r>
            <a:r>
              <a:rPr lang="es-CO" b="1" dirty="0" smtClean="0"/>
              <a:t>En </a:t>
            </a:r>
            <a:r>
              <a:rPr lang="es-CO" b="1" dirty="0" smtClean="0"/>
              <a:t>el que los datos se ordenan en su orden histórico, a la manera de una crónica. </a:t>
            </a:r>
            <a:br>
              <a:rPr lang="es-CO" b="1" dirty="0" smtClean="0"/>
            </a:br>
            <a:r>
              <a:rPr lang="es-CO" b="1" dirty="0" smtClean="0"/>
              <a:t>Este recurso es característico de reportajes narrativos, cuando el tema que se aborda tiene en sí una secuencia temporal. </a:t>
            </a:r>
            <a:endParaRPr lang="es-CO" b="1" dirty="0" smtClean="0"/>
          </a:p>
          <a:p>
            <a:pPr algn="just">
              <a:buNone/>
            </a:pPr>
            <a:endParaRPr lang="es-CO" b="1" dirty="0" smtClean="0"/>
          </a:p>
          <a:p>
            <a:pPr algn="just">
              <a:buNone/>
            </a:pPr>
            <a:r>
              <a:rPr lang="es-CO" b="1" dirty="0" smtClean="0"/>
              <a:t>e- Desarrollo en orden a la investigación: </a:t>
            </a:r>
            <a:r>
              <a:rPr lang="es-CO" b="1" dirty="0" smtClean="0"/>
              <a:t>Cuando </a:t>
            </a:r>
            <a:r>
              <a:rPr lang="es-CO" b="1" dirty="0" smtClean="0"/>
              <a:t>los datos escogidos se agrupan durante el desarrollo obedeciendo al mismo orden que se siguió durante el reporteo. </a:t>
            </a:r>
            <a:endParaRPr lang="es-CO" b="1" dirty="0" smtClean="0"/>
          </a:p>
          <a:p>
            <a:pPr algn="just">
              <a:buNone/>
            </a:pPr>
            <a:endParaRPr lang="es-CO" b="1" dirty="0" smtClean="0"/>
          </a:p>
          <a:p>
            <a:pPr algn="just">
              <a:buNone/>
            </a:pPr>
            <a:r>
              <a:rPr lang="es-CO" b="1" dirty="0" smtClean="0"/>
              <a:t>f- </a:t>
            </a:r>
            <a:r>
              <a:rPr lang="es-CO" b="1" dirty="0" smtClean="0"/>
              <a:t>Desarrollo enigmático: </a:t>
            </a:r>
            <a:r>
              <a:rPr lang="es-CO" b="1" dirty="0" smtClean="0"/>
              <a:t>Los </a:t>
            </a:r>
            <a:r>
              <a:rPr lang="es-CO" b="1" dirty="0" smtClean="0"/>
              <a:t>datos se ordenan de tal forma que crean suspenso narrativo, que se sostiene hábilmente durante todo el desarrollo, para no dar la clave que de cifra y da significación al reportaje sino hasta los últimos párrafos del </a:t>
            </a:r>
            <a:r>
              <a:rPr lang="es-CO" b="1" dirty="0" smtClean="0"/>
              <a:t>texto</a:t>
            </a:r>
          </a:p>
          <a:p>
            <a:pPr algn="just">
              <a:buNone/>
            </a:pPr>
            <a:r>
              <a:rPr lang="es-CO" b="1" dirty="0" smtClean="0"/>
              <a:t> </a:t>
            </a:r>
            <a:r>
              <a:rPr lang="es-CO" b="1" dirty="0" smtClean="0"/>
              <a:t/>
            </a:r>
            <a:br>
              <a:rPr lang="es-CO" b="1" dirty="0" smtClean="0"/>
            </a:b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191</TotalTime>
  <Words>472</Words>
  <Application>Microsoft Office PowerPoint</Application>
  <PresentationFormat>Presentación en pantalla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Flujo</vt:lpstr>
      <vt:lpstr>El Reportaje</vt:lpstr>
      <vt:lpstr>ELEMENTOS DEL REPORTAJE</vt:lpstr>
      <vt:lpstr>Diapositiva 3</vt:lpstr>
      <vt:lpstr>Diapositiva 4</vt:lpstr>
      <vt:lpstr>Tipos de Reportajes </vt:lpstr>
      <vt:lpstr>Diapositiva 6</vt:lpstr>
      <vt:lpstr> DESARROLLO DEL REPORTAJE 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Fabiola</dc:creator>
  <cp:lastModifiedBy>Fabiola</cp:lastModifiedBy>
  <cp:revision>22</cp:revision>
  <dcterms:created xsi:type="dcterms:W3CDTF">2010-10-26T02:51:27Z</dcterms:created>
  <dcterms:modified xsi:type="dcterms:W3CDTF">2010-10-28T16:35:12Z</dcterms:modified>
</cp:coreProperties>
</file>