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3"/>
  </p:notesMasterIdLst>
  <p:sldIdLst>
    <p:sldId id="256" r:id="rId2"/>
    <p:sldId id="257" r:id="rId3"/>
    <p:sldId id="258" r:id="rId4"/>
    <p:sldId id="266" r:id="rId5"/>
    <p:sldId id="259" r:id="rId6"/>
    <p:sldId id="260" r:id="rId7"/>
    <p:sldId id="262" r:id="rId8"/>
    <p:sldId id="263" r:id="rId9"/>
    <p:sldId id="261" r:id="rId10"/>
    <p:sldId id="264" r:id="rId11"/>
    <p:sldId id="265"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357202-D0DE-4161-8B32-A4773F9F5EA5}" type="datetimeFigureOut">
              <a:rPr lang="es-ES" smtClean="0"/>
              <a:t>08/11/2010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B7CDB8-F0DC-4E77-9AAA-04C300058078}" type="slidenum">
              <a:rPr lang="es-ES" smtClean="0"/>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8AB7CDB8-F0DC-4E77-9AAA-04C300058078}" type="slidenum">
              <a:rPr lang="es-ES" smtClean="0"/>
              <a:t>2</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8AB7CDB8-F0DC-4E77-9AAA-04C300058078}" type="slidenum">
              <a:rPr lang="es-ES" smtClean="0"/>
              <a:t>8</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FFEF8748-7270-4132-B91D-27F6ADD07379}" type="datetimeFigureOut">
              <a:rPr lang="es-ES" smtClean="0"/>
              <a:t>08/11/2010</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391B11D2-EB08-424A-8513-B242E338B4F5}"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FEF8748-7270-4132-B91D-27F6ADD07379}" type="datetimeFigureOut">
              <a:rPr lang="es-ES" smtClean="0"/>
              <a:t>08/11/2010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391B11D2-EB08-424A-8513-B242E338B4F5}"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FEF8748-7270-4132-B91D-27F6ADD07379}" type="datetimeFigureOut">
              <a:rPr lang="es-ES" smtClean="0"/>
              <a:t>08/11/2010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391B11D2-EB08-424A-8513-B242E338B4F5}"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FFEF8748-7270-4132-B91D-27F6ADD07379}" type="datetimeFigureOut">
              <a:rPr lang="es-ES" smtClean="0"/>
              <a:t>08/11/2010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391B11D2-EB08-424A-8513-B242E338B4F5}" type="slidenum">
              <a:rPr lang="es-ES" smtClean="0"/>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FFEF8748-7270-4132-B91D-27F6ADD07379}" type="datetimeFigureOut">
              <a:rPr lang="es-ES" smtClean="0"/>
              <a:t>08/11/2010</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391B11D2-EB08-424A-8513-B242E338B4F5}" type="slidenum">
              <a:rPr lang="es-ES" smtClean="0"/>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FFEF8748-7270-4132-B91D-27F6ADD07379}" type="datetimeFigureOut">
              <a:rPr lang="es-ES" smtClean="0"/>
              <a:t>08/11/2010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391B11D2-EB08-424A-8513-B242E338B4F5}" type="slidenum">
              <a:rPr lang="es-ES" smtClean="0"/>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FFEF8748-7270-4132-B91D-27F6ADD07379}" type="datetimeFigureOut">
              <a:rPr lang="es-ES" smtClean="0"/>
              <a:t>08/11/2010</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391B11D2-EB08-424A-8513-B242E338B4F5}"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FFEF8748-7270-4132-B91D-27F6ADD07379}" type="datetimeFigureOut">
              <a:rPr lang="es-ES" smtClean="0"/>
              <a:t>08/11/2010</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391B11D2-EB08-424A-8513-B242E338B4F5}" type="slidenum">
              <a:rPr lang="es-ES" smtClean="0"/>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FFEF8748-7270-4132-B91D-27F6ADD07379}" type="datetimeFigureOut">
              <a:rPr lang="es-ES" smtClean="0"/>
              <a:t>08/11/2010</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391B11D2-EB08-424A-8513-B242E338B4F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FFEF8748-7270-4132-B91D-27F6ADD07379}" type="datetimeFigureOut">
              <a:rPr lang="es-ES" smtClean="0"/>
              <a:t>08/11/2010</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391B11D2-EB08-424A-8513-B242E338B4F5}"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FFEF8748-7270-4132-B91D-27F6ADD07379}" type="datetimeFigureOut">
              <a:rPr lang="es-ES" smtClean="0"/>
              <a:t>08/11/2010</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391B11D2-EB08-424A-8513-B242E338B4F5}" type="slidenum">
              <a:rPr lang="es-ES" smtClean="0"/>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FEF8748-7270-4132-B91D-27F6ADD07379}" type="datetimeFigureOut">
              <a:rPr lang="es-ES" smtClean="0"/>
              <a:t>08/11/2010</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91B11D2-EB08-424A-8513-B242E338B4F5}"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357165"/>
            <a:ext cx="7772400" cy="1857389"/>
          </a:xfrm>
        </p:spPr>
        <p:txBody>
          <a:bodyPr/>
          <a:lstStyle/>
          <a:p>
            <a:pPr algn="ctr"/>
            <a:r>
              <a:rPr lang="es-ES" dirty="0" smtClean="0"/>
              <a:t>CONTROL  ADMINISTRATIVO</a:t>
            </a:r>
            <a:endParaRPr lang="es-ES" dirty="0"/>
          </a:p>
        </p:txBody>
      </p:sp>
      <p:sp>
        <p:nvSpPr>
          <p:cNvPr id="3" name="2 Subtítulo"/>
          <p:cNvSpPr>
            <a:spLocks noGrp="1"/>
          </p:cNvSpPr>
          <p:nvPr>
            <p:ph type="subTitle" idx="1"/>
          </p:nvPr>
        </p:nvSpPr>
        <p:spPr/>
        <p:txBody>
          <a:bodyPr/>
          <a:lstStyle/>
          <a:p>
            <a:endParaRPr lang="es-ES" dirty="0"/>
          </a:p>
        </p:txBody>
      </p:sp>
      <p:pic>
        <p:nvPicPr>
          <p:cNvPr id="1026" name="Picture 2" descr="C:\Users\ADMIN\Pictures\CONTROL 3.bmp"/>
          <p:cNvPicPr>
            <a:picLocks noChangeAspect="1" noChangeArrowheads="1"/>
          </p:cNvPicPr>
          <p:nvPr/>
        </p:nvPicPr>
        <p:blipFill>
          <a:blip r:embed="rId2" cstate="print"/>
          <a:srcRect/>
          <a:stretch>
            <a:fillRect/>
          </a:stretch>
        </p:blipFill>
        <p:spPr bwMode="auto">
          <a:xfrm>
            <a:off x="0" y="2357430"/>
            <a:ext cx="9144000" cy="4500570"/>
          </a:xfrm>
          <a:prstGeom prst="rect">
            <a:avLst/>
          </a:prstGeom>
          <a:noFill/>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ES" dirty="0" smtClean="0"/>
              <a:t>Rediseñar completamente la bicicleta con un diseño más innovador que posea igualmente menos peso pero que tenga mayor comodidad, agregando suspensión en los cauchos, mejores asientos, </a:t>
            </a:r>
            <a:r>
              <a:rPr lang="es-ES" dirty="0" smtClean="0"/>
              <a:t>colores</a:t>
            </a:r>
            <a:r>
              <a:rPr lang="es-ES" dirty="0" smtClean="0"/>
              <a:t> </a:t>
            </a:r>
            <a:r>
              <a:rPr lang="es-ES" dirty="0" smtClean="0"/>
              <a:t>atrayente</a:t>
            </a:r>
            <a:r>
              <a:rPr lang="es-ES" dirty="0" smtClean="0"/>
              <a:t>, etc. Todo esto con la finalidad de hacer el producto más llamativo al público. </a:t>
            </a:r>
          </a:p>
          <a:p>
            <a:endParaRPr lang="es-ES" dirty="0"/>
          </a:p>
        </p:txBody>
      </p:sp>
      <p:sp>
        <p:nvSpPr>
          <p:cNvPr id="3" name="2 Título"/>
          <p:cNvSpPr>
            <a:spLocks noGrp="1"/>
          </p:cNvSpPr>
          <p:nvPr>
            <p:ph type="title"/>
          </p:nvPr>
        </p:nvSpPr>
        <p:spPr/>
        <p:txBody>
          <a:bodyPr/>
          <a:lstStyle/>
          <a:p>
            <a:r>
              <a:rPr lang="es-ES" dirty="0" smtClean="0"/>
              <a:t>           Alternativas</a:t>
            </a: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buNone/>
            </a:pPr>
            <a:endParaRPr lang="es-ES" sz="4000" dirty="0" smtClean="0"/>
          </a:p>
          <a:p>
            <a:pPr>
              <a:buNone/>
            </a:pPr>
            <a:r>
              <a:rPr lang="es-ES" sz="4000" dirty="0" smtClean="0"/>
              <a:t>   </a:t>
            </a:r>
            <a:r>
              <a:rPr lang="es-ES" sz="4000" dirty="0" smtClean="0">
                <a:latin typeface="Algerian" pitchFamily="82" charset="0"/>
              </a:rPr>
              <a:t>GRACIAS POR SU ATENCIÓN</a:t>
            </a:r>
            <a:endParaRPr lang="es-ES" sz="4000" dirty="0">
              <a:latin typeface="Algerian" pitchFamily="82" charset="0"/>
            </a:endParaRPr>
          </a:p>
        </p:txBody>
      </p:sp>
      <p:sp>
        <p:nvSpPr>
          <p:cNvPr id="3" name="2 Título"/>
          <p:cNvSpPr>
            <a:spLocks noGrp="1"/>
          </p:cNvSpPr>
          <p:nvPr>
            <p:ph type="title"/>
          </p:nvPr>
        </p:nvSpPr>
        <p:spPr/>
        <p:txBody>
          <a:bodyPr>
            <a:normAutofit fontScale="90000"/>
          </a:bodyPr>
          <a:lstStyle/>
          <a:p>
            <a:r>
              <a:rPr lang="es-ES" dirty="0" smtClean="0"/>
              <a:t/>
            </a:r>
            <a:br>
              <a:rPr lang="es-ES" dirty="0" smtClean="0"/>
            </a:br>
            <a:endParaRPr lang="es-ES" dirty="0"/>
          </a:p>
        </p:txBody>
      </p:sp>
      <p:pic>
        <p:nvPicPr>
          <p:cNvPr id="9218" name="Picture 2" descr="C:\Users\ADMIN\Pictures\CONTROL3.jpg"/>
          <p:cNvPicPr>
            <a:picLocks noChangeAspect="1" noChangeArrowheads="1"/>
          </p:cNvPicPr>
          <p:nvPr/>
        </p:nvPicPr>
        <p:blipFill>
          <a:blip r:embed="rId2" cstate="print"/>
          <a:srcRect/>
          <a:stretch>
            <a:fillRect/>
          </a:stretch>
        </p:blipFill>
        <p:spPr bwMode="auto">
          <a:xfrm>
            <a:off x="3071802" y="3429000"/>
            <a:ext cx="5429288" cy="3071834"/>
          </a:xfrm>
          <a:prstGeom prst="rect">
            <a:avLst/>
          </a:prstGeom>
          <a:noFill/>
        </p:spPr>
      </p:pic>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274638"/>
            <a:ext cx="8229600" cy="4654560"/>
          </a:xfrm>
        </p:spPr>
        <p:txBody>
          <a:bodyPr>
            <a:normAutofit/>
          </a:bodyPr>
          <a:lstStyle/>
          <a:p>
            <a:pPr algn="just"/>
            <a:r>
              <a:rPr lang="es-ES" dirty="0" smtClean="0"/>
              <a:t>DEFINICIÓN</a:t>
            </a:r>
            <a:r>
              <a:rPr lang="es-ES" u="sng" dirty="0" smtClean="0"/>
              <a:t/>
            </a:r>
            <a:br>
              <a:rPr lang="es-ES" u="sng" dirty="0" smtClean="0"/>
            </a:br>
            <a:r>
              <a:rPr lang="es-ES" u="sng" dirty="0" smtClean="0"/>
              <a:t/>
            </a:r>
            <a:br>
              <a:rPr lang="es-ES" u="sng" dirty="0" smtClean="0"/>
            </a:br>
            <a:r>
              <a:rPr lang="es-ES" sz="2400" b="0" dirty="0" smtClean="0">
                <a:latin typeface="Arial" pitchFamily="34" charset="0"/>
                <a:cs typeface="Arial" pitchFamily="34" charset="0"/>
              </a:rPr>
              <a:t>EL control</a:t>
            </a:r>
            <a:r>
              <a:rPr lang="es-ES" sz="2700" b="0" dirty="0" smtClean="0">
                <a:latin typeface="Arial" pitchFamily="34" charset="0"/>
                <a:cs typeface="Arial" pitchFamily="34" charset="0"/>
              </a:rPr>
              <a:t> </a:t>
            </a:r>
            <a:r>
              <a:rPr lang="es-ES" sz="2700" b="0" dirty="0" smtClean="0">
                <a:latin typeface="Arial" pitchFamily="34" charset="0"/>
                <a:cs typeface="Arial" pitchFamily="34" charset="0"/>
              </a:rPr>
              <a:t>es la función administrativa por medio de la cual se evalúa el rendimiento. </a:t>
            </a:r>
            <a:br>
              <a:rPr lang="es-ES" sz="2700" b="0" dirty="0" smtClean="0">
                <a:latin typeface="Arial" pitchFamily="34" charset="0"/>
                <a:cs typeface="Arial" pitchFamily="34" charset="0"/>
              </a:rPr>
            </a:br>
            <a:r>
              <a:rPr lang="es-ES" sz="2700" b="0" dirty="0" smtClean="0">
                <a:latin typeface="Arial" pitchFamily="34" charset="0"/>
                <a:cs typeface="Arial" pitchFamily="34" charset="0"/>
              </a:rPr>
              <a:t>Para Robbins (1996) el control puede definirse como "el proceso de regular actividades que aseguren que se están cumpliendo como fueron planificadas y corrigiendo cualquier desviación significativa</a:t>
            </a:r>
            <a:r>
              <a:rPr lang="es-ES" sz="2700" b="0" dirty="0" smtClean="0">
                <a:latin typeface="Arial" pitchFamily="34" charset="0"/>
                <a:cs typeface="Arial" pitchFamily="34" charset="0"/>
              </a:rPr>
              <a:t>".</a:t>
            </a:r>
            <a:r>
              <a:rPr lang="es-ES" sz="2700" dirty="0" smtClean="0">
                <a:latin typeface="Arial" pitchFamily="34" charset="0"/>
                <a:cs typeface="Arial" pitchFamily="34" charset="0"/>
              </a:rPr>
              <a:t/>
            </a:r>
            <a:br>
              <a:rPr lang="es-ES" sz="2700" dirty="0" smtClean="0">
                <a:latin typeface="Arial" pitchFamily="34" charset="0"/>
                <a:cs typeface="Arial" pitchFamily="34" charset="0"/>
              </a:rPr>
            </a:br>
            <a:endParaRPr lang="es-ES" sz="2700" dirty="0">
              <a:latin typeface="Arial" pitchFamily="34" charset="0"/>
              <a:cs typeface="Arial" pitchFamily="34" charset="0"/>
            </a:endParaRPr>
          </a:p>
        </p:txBody>
      </p:sp>
      <p:pic>
        <p:nvPicPr>
          <p:cNvPr id="2050" name="Picture 2" descr="C:\Users\ADMIN\Pictures\images0.jpg"/>
          <p:cNvPicPr>
            <a:picLocks noGrp="1" noChangeAspect="1" noChangeArrowheads="1"/>
          </p:cNvPicPr>
          <p:nvPr>
            <p:ph idx="1"/>
          </p:nvPr>
        </p:nvPicPr>
        <p:blipFill>
          <a:blip r:embed="rId3" cstate="print"/>
          <a:srcRect/>
          <a:stretch>
            <a:fillRect/>
          </a:stretch>
        </p:blipFill>
        <p:spPr bwMode="auto">
          <a:xfrm>
            <a:off x="4643439" y="4286256"/>
            <a:ext cx="4500562" cy="2571744"/>
          </a:xfrm>
          <a:prstGeom prst="rect">
            <a:avLst/>
          </a:prstGeom>
          <a:noFill/>
        </p:spPr>
      </p:pic>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274638"/>
            <a:ext cx="8229600" cy="4725998"/>
          </a:xfrm>
        </p:spPr>
        <p:txBody>
          <a:bodyPr>
            <a:normAutofit fontScale="90000"/>
          </a:bodyPr>
          <a:lstStyle/>
          <a:p>
            <a:pPr algn="just"/>
            <a:r>
              <a:rPr lang="es-ES" dirty="0" smtClean="0"/>
              <a:t>I</a:t>
            </a:r>
            <a:r>
              <a:rPr lang="es-ES" dirty="0" smtClean="0"/>
              <a:t>mportancia </a:t>
            </a:r>
            <a:r>
              <a:rPr lang="es-ES" dirty="0" smtClean="0"/>
              <a:t>Del Control Dentro Del Proceso </a:t>
            </a:r>
            <a:r>
              <a:rPr lang="es-ES" dirty="0" smtClean="0"/>
              <a:t>Administrativo</a:t>
            </a:r>
            <a:br>
              <a:rPr lang="es-ES" dirty="0" smtClean="0"/>
            </a:br>
            <a:r>
              <a:rPr lang="es-ES" dirty="0" smtClean="0"/>
              <a:t/>
            </a:r>
            <a:br>
              <a:rPr lang="es-ES" dirty="0" smtClean="0"/>
            </a:br>
            <a:r>
              <a:rPr lang="es-ES" b="0" dirty="0" smtClean="0">
                <a:effectLst/>
              </a:rPr>
              <a:t>El </a:t>
            </a:r>
            <a:r>
              <a:rPr lang="es-ES" b="0" dirty="0" smtClean="0">
                <a:effectLst/>
              </a:rPr>
              <a:t>control se enfoca en evaluar y corregir el desempeño de las actividades de los subordinados para asegurar que los objetivos y planes de la organización se están </a:t>
            </a:r>
            <a:r>
              <a:rPr lang="es-ES" b="0" dirty="0" smtClean="0">
                <a:effectLst/>
              </a:rPr>
              <a:t>llevando a cabo.</a:t>
            </a:r>
            <a:endParaRPr lang="es-ES" b="0" dirty="0">
              <a:effectLst/>
            </a:endParaRPr>
          </a:p>
        </p:txBody>
      </p:sp>
      <p:pic>
        <p:nvPicPr>
          <p:cNvPr id="3074" name="Picture 2" descr="C:\Users\ADMIN\Pictures\imagesCALY4ZNX.jpg"/>
          <p:cNvPicPr>
            <a:picLocks noGrp="1" noChangeAspect="1" noChangeArrowheads="1"/>
          </p:cNvPicPr>
          <p:nvPr>
            <p:ph idx="1"/>
          </p:nvPr>
        </p:nvPicPr>
        <p:blipFill>
          <a:blip r:embed="rId2" cstate="print"/>
          <a:srcRect/>
          <a:stretch>
            <a:fillRect/>
          </a:stretch>
        </p:blipFill>
        <p:spPr bwMode="auto">
          <a:xfrm>
            <a:off x="5429256" y="4572008"/>
            <a:ext cx="3714744" cy="2285992"/>
          </a:xfrm>
          <a:prstGeom prst="rect">
            <a:avLst/>
          </a:prstGeom>
          <a:noFill/>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buFont typeface="Wingdings" pitchFamily="2" charset="2"/>
              <a:buChar char="Ø"/>
            </a:pPr>
            <a:r>
              <a:rPr lang="es-ES" dirty="0" smtClean="0"/>
              <a:t>Medición</a:t>
            </a:r>
          </a:p>
          <a:p>
            <a:pPr>
              <a:buFont typeface="Wingdings" pitchFamily="2" charset="2"/>
              <a:buChar char="Ø"/>
            </a:pPr>
            <a:endParaRPr lang="es-ES" dirty="0" smtClean="0"/>
          </a:p>
          <a:p>
            <a:pPr>
              <a:buFont typeface="Wingdings" pitchFamily="2" charset="2"/>
              <a:buChar char="Ø"/>
            </a:pPr>
            <a:r>
              <a:rPr lang="es-ES" dirty="0" smtClean="0"/>
              <a:t>Comparación</a:t>
            </a:r>
          </a:p>
          <a:p>
            <a:pPr>
              <a:buNone/>
            </a:pPr>
            <a:endParaRPr lang="es-ES" dirty="0" smtClean="0"/>
          </a:p>
          <a:p>
            <a:pPr>
              <a:buFont typeface="Wingdings" pitchFamily="2" charset="2"/>
              <a:buChar char="Ø"/>
            </a:pPr>
            <a:r>
              <a:rPr lang="es-ES" dirty="0" smtClean="0"/>
              <a:t>Acción Administrativo</a:t>
            </a:r>
          </a:p>
          <a:p>
            <a:pPr>
              <a:buFont typeface="Wingdings" pitchFamily="2" charset="2"/>
              <a:buChar char="Ø"/>
            </a:pPr>
            <a:endParaRPr lang="es-ES" dirty="0" smtClean="0"/>
          </a:p>
          <a:p>
            <a:pPr>
              <a:buNone/>
            </a:pPr>
            <a:endParaRPr lang="es-ES" dirty="0"/>
          </a:p>
        </p:txBody>
      </p:sp>
      <p:sp>
        <p:nvSpPr>
          <p:cNvPr id="3" name="2 Título"/>
          <p:cNvSpPr>
            <a:spLocks noGrp="1"/>
          </p:cNvSpPr>
          <p:nvPr>
            <p:ph type="title"/>
          </p:nvPr>
        </p:nvSpPr>
        <p:spPr/>
        <p:txBody>
          <a:bodyPr/>
          <a:lstStyle/>
          <a:p>
            <a:r>
              <a:rPr lang="es-ES" dirty="0" smtClean="0"/>
              <a:t>El Proceso de Control</a:t>
            </a:r>
            <a:endParaRPr lang="es-ES" dirty="0"/>
          </a:p>
        </p:txBody>
      </p:sp>
      <p:pic>
        <p:nvPicPr>
          <p:cNvPr id="8195" name="Picture 3" descr="C:\Users\ADMIN\Pictures\CONTROL.bmp"/>
          <p:cNvPicPr>
            <a:picLocks noChangeAspect="1" noChangeArrowheads="1"/>
          </p:cNvPicPr>
          <p:nvPr/>
        </p:nvPicPr>
        <p:blipFill>
          <a:blip r:embed="rId2" cstate="print"/>
          <a:srcRect/>
          <a:stretch>
            <a:fillRect/>
          </a:stretch>
        </p:blipFill>
        <p:spPr bwMode="auto">
          <a:xfrm>
            <a:off x="4643438" y="3429000"/>
            <a:ext cx="4500562" cy="2886085"/>
          </a:xfrm>
          <a:prstGeom prst="rect">
            <a:avLst/>
          </a:prstGeom>
          <a:noFill/>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274638"/>
            <a:ext cx="8229600" cy="4440246"/>
          </a:xfrm>
        </p:spPr>
        <p:txBody>
          <a:bodyPr>
            <a:normAutofit fontScale="90000"/>
          </a:bodyPr>
          <a:lstStyle/>
          <a:p>
            <a:pPr>
              <a:buFont typeface="Wingdings" pitchFamily="2" charset="2"/>
              <a:buChar char="Ø"/>
            </a:pPr>
            <a:r>
              <a:rPr lang="es-ES" dirty="0" smtClean="0"/>
              <a:t/>
            </a:r>
            <a:br>
              <a:rPr lang="es-ES" dirty="0" smtClean="0"/>
            </a:br>
            <a:r>
              <a:rPr lang="es-ES" dirty="0" smtClean="0"/>
              <a:t/>
            </a:r>
            <a:br>
              <a:rPr lang="es-ES" dirty="0" smtClean="0"/>
            </a:br>
            <a:r>
              <a:rPr lang="es-ES" dirty="0" smtClean="0"/>
              <a:t>          </a:t>
            </a:r>
            <a:br>
              <a:rPr lang="es-ES" dirty="0" smtClean="0"/>
            </a:br>
            <a:r>
              <a:rPr lang="es-ES" dirty="0" smtClean="0"/>
              <a:t>     </a:t>
            </a:r>
            <a:br>
              <a:rPr lang="es-ES" dirty="0" smtClean="0"/>
            </a:br>
            <a:r>
              <a:rPr lang="es-ES" dirty="0" smtClean="0"/>
              <a:t/>
            </a:r>
            <a:br>
              <a:rPr lang="es-ES" dirty="0" smtClean="0"/>
            </a:br>
            <a:r>
              <a:rPr lang="es-ES" dirty="0" smtClean="0"/>
              <a:t/>
            </a:r>
            <a:br>
              <a:rPr lang="es-ES" dirty="0" smtClean="0"/>
            </a:br>
            <a:r>
              <a:rPr lang="es-ES" dirty="0" smtClean="0"/>
              <a:t>             TIPOS DE CONTROL</a:t>
            </a:r>
            <a:br>
              <a:rPr lang="es-ES" dirty="0" smtClean="0"/>
            </a:br>
            <a:r>
              <a:rPr lang="es-ES" dirty="0" smtClean="0"/>
              <a:t/>
            </a:r>
            <a:br>
              <a:rPr lang="es-ES" dirty="0" smtClean="0"/>
            </a:br>
            <a:r>
              <a:rPr lang="es-ES" dirty="0" smtClean="0"/>
              <a:t>-Control Preliminar o anterior a la</a:t>
            </a:r>
            <a:br>
              <a:rPr lang="es-ES" dirty="0" smtClean="0"/>
            </a:br>
            <a:r>
              <a:rPr lang="es-ES" dirty="0" smtClean="0"/>
              <a:t> </a:t>
            </a:r>
            <a:r>
              <a:rPr lang="es-ES" dirty="0" smtClean="0"/>
              <a:t>  acción.</a:t>
            </a:r>
            <a:br>
              <a:rPr lang="es-ES" dirty="0" smtClean="0"/>
            </a:br>
            <a:r>
              <a:rPr lang="es-ES" dirty="0" smtClean="0"/>
              <a:t>-Control Concurrente</a:t>
            </a:r>
            <a:br>
              <a:rPr lang="es-ES" dirty="0" smtClean="0"/>
            </a:br>
            <a:r>
              <a:rPr lang="es-ES" dirty="0" smtClean="0"/>
              <a:t>-Control Correctivo o posterior a    </a:t>
            </a:r>
            <a:br>
              <a:rPr lang="es-ES" dirty="0" smtClean="0"/>
            </a:br>
            <a:r>
              <a:rPr lang="es-ES" dirty="0" smtClean="0"/>
              <a:t> </a:t>
            </a:r>
            <a:r>
              <a:rPr lang="es-ES" dirty="0" smtClean="0"/>
              <a:t> la acción.</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endParaRPr lang="es-ES" dirty="0"/>
          </a:p>
        </p:txBody>
      </p:sp>
      <p:pic>
        <p:nvPicPr>
          <p:cNvPr id="4098" name="Picture 2" descr="C:\Users\ADMIN\Pictures\imagesCATJ7JN5.jpg"/>
          <p:cNvPicPr>
            <a:picLocks noGrp="1" noChangeAspect="1" noChangeArrowheads="1"/>
          </p:cNvPicPr>
          <p:nvPr>
            <p:ph idx="1"/>
          </p:nvPr>
        </p:nvPicPr>
        <p:blipFill>
          <a:blip r:embed="rId2" cstate="print"/>
          <a:srcRect/>
          <a:stretch>
            <a:fillRect/>
          </a:stretch>
        </p:blipFill>
        <p:spPr bwMode="auto">
          <a:xfrm>
            <a:off x="0" y="4214818"/>
            <a:ext cx="9144000" cy="2643182"/>
          </a:xfrm>
          <a:prstGeom prst="rect">
            <a:avLst/>
          </a:prstGeom>
          <a:noFill/>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pPr algn="ctr"/>
            <a:r>
              <a:rPr lang="es-ES" dirty="0" smtClean="0"/>
              <a:t>EJEMPLO DE CASOS</a:t>
            </a:r>
            <a:endParaRPr lang="es-ES" dirty="0"/>
          </a:p>
        </p:txBody>
      </p:sp>
      <p:sp>
        <p:nvSpPr>
          <p:cNvPr id="6" name="5 Marcador de contenido"/>
          <p:cNvSpPr>
            <a:spLocks noGrp="1"/>
          </p:cNvSpPr>
          <p:nvPr>
            <p:ph idx="1"/>
          </p:nvPr>
        </p:nvSpPr>
        <p:spPr>
          <a:xfrm>
            <a:off x="457200" y="1481328"/>
            <a:ext cx="8229600" cy="5376672"/>
          </a:xfrm>
        </p:spPr>
        <p:txBody>
          <a:bodyPr/>
          <a:lstStyle/>
          <a:p>
            <a:pPr algn="just">
              <a:buNone/>
            </a:pPr>
            <a:r>
              <a:rPr lang="es-ES" u="sng" dirty="0" smtClean="0"/>
              <a:t>  </a:t>
            </a:r>
            <a:r>
              <a:rPr lang="es-ES" b="1" u="sng" dirty="0" smtClean="0"/>
              <a:t>Caso </a:t>
            </a:r>
            <a:r>
              <a:rPr lang="es-ES" b="1" u="sng" dirty="0" smtClean="0"/>
              <a:t># 1 En El Departamento De Diseño </a:t>
            </a:r>
            <a:endParaRPr lang="es-ES" b="1" dirty="0" smtClean="0"/>
          </a:p>
          <a:p>
            <a:pPr algn="just">
              <a:buNone/>
            </a:pPr>
            <a:r>
              <a:rPr lang="es-ES" dirty="0" smtClean="0"/>
              <a:t>  Los </a:t>
            </a:r>
            <a:r>
              <a:rPr lang="es-ES" dirty="0" smtClean="0"/>
              <a:t>cuadros de las bicicletas diseñadas por expertos en la materia, se construyeron con un material muy pesado. El gerente de ventas recibió varias quejas sobre el peso de las bicicletas, notando así que esta era la causa por la cual las ventas habían disminuido. </a:t>
            </a:r>
            <a:br>
              <a:rPr lang="es-ES" dirty="0" smtClean="0"/>
            </a:br>
            <a:r>
              <a:rPr lang="es-ES" dirty="0" smtClean="0"/>
              <a:t>VARIABLE: Las ventas han disminuido como consecuencia de utilizar un material muy pesado en el cuadro de las bicicletas</a:t>
            </a:r>
            <a:endParaRPr lang="es-ES" dirty="0"/>
          </a:p>
        </p:txBody>
      </p:sp>
      <p:pic>
        <p:nvPicPr>
          <p:cNvPr id="5124" name="Picture 4" descr="C:\Users\ADMIN\Pictures\imagesCAL1IEQ932.jpg"/>
          <p:cNvPicPr>
            <a:picLocks noChangeAspect="1" noChangeArrowheads="1"/>
          </p:cNvPicPr>
          <p:nvPr/>
        </p:nvPicPr>
        <p:blipFill>
          <a:blip r:embed="rId2" cstate="print"/>
          <a:srcRect/>
          <a:stretch>
            <a:fillRect/>
          </a:stretch>
        </p:blipFill>
        <p:spPr bwMode="auto">
          <a:xfrm>
            <a:off x="7286644" y="5214950"/>
            <a:ext cx="1857356" cy="1643050"/>
          </a:xfrm>
          <a:prstGeom prst="rect">
            <a:avLst/>
          </a:prstGeom>
          <a:noFill/>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lvl="0"/>
            <a:r>
              <a:rPr lang="es-ES" dirty="0" smtClean="0"/>
              <a:t>El aluminio además de proporcionar menos peso es un material económico para </a:t>
            </a:r>
            <a:r>
              <a:rPr lang="es-ES" dirty="0" smtClean="0"/>
              <a:t>la </a:t>
            </a:r>
            <a:r>
              <a:rPr lang="es-ES" dirty="0" smtClean="0"/>
              <a:t>empresa. </a:t>
            </a:r>
          </a:p>
          <a:p>
            <a:pPr lvl="0"/>
            <a:r>
              <a:rPr lang="es-ES" dirty="0" smtClean="0"/>
              <a:t>Con este nuevo diseño quedarían satisfechas las necesidades de los consumidores, entre ellos los deportistas.</a:t>
            </a:r>
          </a:p>
          <a:p>
            <a:pPr lvl="0"/>
            <a:r>
              <a:rPr lang="es-ES" dirty="0" smtClean="0"/>
              <a:t>Se introducen innovaciones que colocarían a la empresa por encima de sus competidores.</a:t>
            </a:r>
          </a:p>
          <a:p>
            <a:pPr>
              <a:buNone/>
            </a:pPr>
            <a:endParaRPr lang="es-ES" dirty="0"/>
          </a:p>
        </p:txBody>
      </p:sp>
      <p:sp>
        <p:nvSpPr>
          <p:cNvPr id="3" name="2 Título"/>
          <p:cNvSpPr>
            <a:spLocks noGrp="1"/>
          </p:cNvSpPr>
          <p:nvPr>
            <p:ph type="title"/>
          </p:nvPr>
        </p:nvSpPr>
        <p:spPr/>
        <p:txBody>
          <a:bodyPr/>
          <a:lstStyle/>
          <a:p>
            <a:r>
              <a:rPr lang="es-ES" dirty="0" smtClean="0"/>
              <a:t>                 Ventajas</a:t>
            </a:r>
            <a:endParaRPr lang="es-ES" dirty="0"/>
          </a:p>
        </p:txBody>
      </p:sp>
      <p:pic>
        <p:nvPicPr>
          <p:cNvPr id="6146" name="Picture 2" descr="C:\Users\ADMIN\Pictures\imagesCALY4ZNX.jpg"/>
          <p:cNvPicPr>
            <a:picLocks noChangeAspect="1" noChangeArrowheads="1"/>
          </p:cNvPicPr>
          <p:nvPr/>
        </p:nvPicPr>
        <p:blipFill>
          <a:blip r:embed="rId2" cstate="print"/>
          <a:srcRect/>
          <a:stretch>
            <a:fillRect/>
          </a:stretch>
        </p:blipFill>
        <p:spPr bwMode="auto">
          <a:xfrm>
            <a:off x="5857884" y="4857760"/>
            <a:ext cx="3286116" cy="2000240"/>
          </a:xfrm>
          <a:prstGeom prst="rect">
            <a:avLst/>
          </a:prstGeom>
          <a:noFill/>
        </p:spPr>
      </p:pic>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lvl="0"/>
            <a:r>
              <a:rPr lang="es-ES" dirty="0" smtClean="0"/>
              <a:t>Medida a largo plazo, ya que se deben realizar varias </a:t>
            </a:r>
            <a:r>
              <a:rPr lang="es-ES" dirty="0" smtClean="0"/>
              <a:t>pruebas de </a:t>
            </a:r>
            <a:r>
              <a:rPr lang="es-ES" dirty="0" smtClean="0"/>
              <a:t>rendimiento del nuevo producto.</a:t>
            </a:r>
          </a:p>
          <a:p>
            <a:pPr lvl="0"/>
            <a:r>
              <a:rPr lang="es-ES" dirty="0" smtClean="0"/>
              <a:t>Incremento en el costo del producto, ya que además del cuadro se deben cambiar también los frenos, porque estos están diseñados para el peso de la bicicleta vieja.</a:t>
            </a:r>
          </a:p>
          <a:p>
            <a:pPr>
              <a:buNone/>
            </a:pPr>
            <a:endParaRPr lang="es-ES" dirty="0"/>
          </a:p>
        </p:txBody>
      </p:sp>
      <p:sp>
        <p:nvSpPr>
          <p:cNvPr id="3" name="2 Título"/>
          <p:cNvSpPr>
            <a:spLocks noGrp="1"/>
          </p:cNvSpPr>
          <p:nvPr>
            <p:ph type="title"/>
          </p:nvPr>
        </p:nvSpPr>
        <p:spPr/>
        <p:txBody>
          <a:bodyPr>
            <a:normAutofit fontScale="90000"/>
          </a:bodyPr>
          <a:lstStyle/>
          <a:p>
            <a:r>
              <a:rPr lang="es-ES" dirty="0" smtClean="0"/>
              <a:t>                  Desventajas</a:t>
            </a:r>
            <a:r>
              <a:rPr lang="es-ES" dirty="0" smtClean="0"/>
              <a:t/>
            </a:r>
            <a:br>
              <a:rPr lang="es-ES" dirty="0" smtClean="0"/>
            </a:br>
            <a:endParaRPr lang="es-ES" dirty="0"/>
          </a:p>
        </p:txBody>
      </p:sp>
      <p:pic>
        <p:nvPicPr>
          <p:cNvPr id="7170" name="Picture 2" descr="C:\Users\ADMIN\Pictures\imagesCALVIE67.jpg"/>
          <p:cNvPicPr>
            <a:picLocks noChangeAspect="1" noChangeArrowheads="1"/>
          </p:cNvPicPr>
          <p:nvPr/>
        </p:nvPicPr>
        <p:blipFill>
          <a:blip r:embed="rId3" cstate="print"/>
          <a:srcRect/>
          <a:stretch>
            <a:fillRect/>
          </a:stretch>
        </p:blipFill>
        <p:spPr bwMode="auto">
          <a:xfrm>
            <a:off x="5857884" y="4357694"/>
            <a:ext cx="3286116" cy="228601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buNone/>
            </a:pPr>
            <a:r>
              <a:rPr lang="es-ES" dirty="0" smtClean="0"/>
              <a:t>   </a:t>
            </a:r>
            <a:r>
              <a:rPr lang="es-ES" b="1" dirty="0" smtClean="0"/>
              <a:t>Alternativa </a:t>
            </a:r>
            <a:r>
              <a:rPr lang="es-ES" b="1" dirty="0" smtClean="0"/>
              <a:t># 1</a:t>
            </a:r>
            <a:r>
              <a:rPr lang="es-ES" b="1" dirty="0" smtClean="0"/>
              <a:t>:</a:t>
            </a:r>
          </a:p>
          <a:p>
            <a:pPr>
              <a:buNone/>
            </a:pPr>
            <a:r>
              <a:rPr lang="es-ES" dirty="0" smtClean="0"/>
              <a:t/>
            </a:r>
            <a:br>
              <a:rPr lang="es-ES" dirty="0" smtClean="0"/>
            </a:br>
            <a:r>
              <a:rPr lang="es-ES" dirty="0" smtClean="0"/>
              <a:t>Diseñar un cuadro con otro material (aluminio) que sea más liviano y que permita mayor velocidad y comodidad a sus conductores.</a:t>
            </a:r>
          </a:p>
          <a:p>
            <a:endParaRPr lang="es-ES" dirty="0"/>
          </a:p>
        </p:txBody>
      </p:sp>
      <p:sp>
        <p:nvSpPr>
          <p:cNvPr id="3" name="2 Título"/>
          <p:cNvSpPr>
            <a:spLocks noGrp="1"/>
          </p:cNvSpPr>
          <p:nvPr>
            <p:ph type="title"/>
          </p:nvPr>
        </p:nvSpPr>
        <p:spPr/>
        <p:txBody>
          <a:bodyPr/>
          <a:lstStyle/>
          <a:p>
            <a:r>
              <a:rPr lang="es-ES" dirty="0" smtClean="0"/>
              <a:t>           ALTERNATIVAS</a:t>
            </a:r>
            <a:endParaRPr lang="es-ES" dirty="0"/>
          </a:p>
        </p:txBody>
      </p:sp>
      <p:pic>
        <p:nvPicPr>
          <p:cNvPr id="4" name="Picture 3" descr="C:\Users\ADMIN\Pictures\imagesCAMY0EZW.jpg"/>
          <p:cNvPicPr>
            <a:picLocks noChangeAspect="1" noChangeArrowheads="1"/>
          </p:cNvPicPr>
          <p:nvPr/>
        </p:nvPicPr>
        <p:blipFill>
          <a:blip r:embed="rId2" cstate="print"/>
          <a:srcRect/>
          <a:stretch>
            <a:fillRect/>
          </a:stretch>
        </p:blipFill>
        <p:spPr bwMode="auto">
          <a:xfrm>
            <a:off x="5459332" y="3714752"/>
            <a:ext cx="3684668" cy="3143248"/>
          </a:xfrm>
          <a:prstGeom prst="rect">
            <a:avLst/>
          </a:prstGeom>
          <a:noFill/>
        </p:spPr>
      </p:pic>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86</TotalTime>
  <Words>243</Words>
  <Application>Microsoft Office PowerPoint</Application>
  <PresentationFormat>Presentación en pantalla (4:3)</PresentationFormat>
  <Paragraphs>30</Paragraphs>
  <Slides>11</Slides>
  <Notes>2</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Concurrencia</vt:lpstr>
      <vt:lpstr>CONTROL  ADMINISTRATIVO</vt:lpstr>
      <vt:lpstr>DEFINICIÓN  EL control es la función administrativa por medio de la cual se evalúa el rendimiento.  Para Robbins (1996) el control puede definirse como "el proceso de regular actividades que aseguren que se están cumpliendo como fueron planificadas y corrigiendo cualquier desviación significativa". </vt:lpstr>
      <vt:lpstr>Importancia Del Control Dentro Del Proceso Administrativo  El control se enfoca en evaluar y corregir el desempeño de las actividades de los subordinados para asegurar que los objetivos y planes de la organización se están llevando a cabo.</vt:lpstr>
      <vt:lpstr>El Proceso de Control</vt:lpstr>
      <vt:lpstr>                                  TIPOS DE CONTROL  -Control Preliminar o anterior a la    acción. -Control Concurrente -Control Correctivo o posterior a       la acción.       </vt:lpstr>
      <vt:lpstr>EJEMPLO DE CASOS</vt:lpstr>
      <vt:lpstr>                 Ventajas</vt:lpstr>
      <vt:lpstr>                  Desventajas </vt:lpstr>
      <vt:lpstr>           ALTERNATIVAS</vt:lpstr>
      <vt:lpstr>           Alternativas</vt:lpstr>
      <vt:lpstr> </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  ADMINISTRATIVO</dc:title>
  <dc:creator>EDITH CASTILLO</dc:creator>
  <cp:lastModifiedBy>EDITH CASTILLO</cp:lastModifiedBy>
  <cp:revision>9</cp:revision>
  <dcterms:created xsi:type="dcterms:W3CDTF">2010-11-09T02:21:03Z</dcterms:created>
  <dcterms:modified xsi:type="dcterms:W3CDTF">2010-11-09T03:47:46Z</dcterms:modified>
</cp:coreProperties>
</file>